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drawings/drawing1.xml" ContentType="application/vnd.openxmlformats-officedocument.drawingml.chartshapes+xml"/>
  <Override PartName="/ppt/drawings/drawing2.xml" ContentType="application/vnd.openxmlformats-officedocument.drawingml.chartshapes+xml"/>
  <Override PartName="/ppt/drawings/drawing3.xml" ContentType="application/vnd.openxmlformats-officedocument.drawingml.chartshapes+xml"/>
  <Override PartName="/ppt/drawings/drawing4.xml" ContentType="application/vnd.openxmlformats-officedocument.drawingml.chartshapes+xml"/>
  <Override PartName="/ppt/handoutMasters/handoutMaster1.xml" ContentType="application/vnd.openxmlformats-officedocument.presentationml.handoutMaster+xml"/>
  <Override PartName="/ppt/media/image10.svg" ContentType="image/svg+xml"/>
  <Override PartName="/ppt/media/image17.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handoutMasterIdLst>
    <p:handoutMasterId r:id="rId77"/>
  </p:handoutMasterIdLst>
  <p:sldIdLst>
    <p:sldId id="308" r:id="rId5"/>
    <p:sldId id="392" r:id="rId6"/>
    <p:sldId id="371" r:id="rId7"/>
    <p:sldId id="316" r:id="rId8"/>
    <p:sldId id="365" r:id="rId9"/>
    <p:sldId id="451" r:id="rId10"/>
    <p:sldId id="453" r:id="rId11"/>
    <p:sldId id="454" r:id="rId12"/>
    <p:sldId id="421" r:id="rId13"/>
    <p:sldId id="410" r:id="rId14"/>
    <p:sldId id="400" r:id="rId15"/>
    <p:sldId id="324" r:id="rId16"/>
    <p:sldId id="397" r:id="rId17"/>
    <p:sldId id="399" r:id="rId18"/>
    <p:sldId id="452" r:id="rId19"/>
    <p:sldId id="398" r:id="rId20"/>
    <p:sldId id="367" r:id="rId21"/>
    <p:sldId id="538" r:id="rId22"/>
    <p:sldId id="457" r:id="rId23"/>
    <p:sldId id="405" r:id="rId24"/>
    <p:sldId id="408" r:id="rId25"/>
    <p:sldId id="458" r:id="rId26"/>
    <p:sldId id="336" r:id="rId27"/>
    <p:sldId id="334" r:id="rId28"/>
    <p:sldId id="360" r:id="rId29"/>
    <p:sldId id="353" r:id="rId30"/>
    <p:sldId id="459" r:id="rId31"/>
    <p:sldId id="536" r:id="rId32"/>
    <p:sldId id="377" r:id="rId33"/>
    <p:sldId id="380" r:id="rId34"/>
    <p:sldId id="381" r:id="rId35"/>
    <p:sldId id="448" r:id="rId36"/>
    <p:sldId id="362" r:id="rId37"/>
    <p:sldId id="331" r:id="rId38"/>
    <p:sldId id="382" r:id="rId39"/>
    <p:sldId id="383" r:id="rId40"/>
    <p:sldId id="384" r:id="rId41"/>
    <p:sldId id="388" r:id="rId42"/>
    <p:sldId id="385" r:id="rId43"/>
    <p:sldId id="386" r:id="rId44"/>
    <p:sldId id="387" r:id="rId45"/>
    <p:sldId id="531" r:id="rId46"/>
    <p:sldId id="532" r:id="rId47"/>
    <p:sldId id="423" r:id="rId48"/>
    <p:sldId id="424" r:id="rId49"/>
    <p:sldId id="332" r:id="rId50"/>
    <p:sldId id="337" r:id="rId51"/>
    <p:sldId id="401" r:id="rId52"/>
    <p:sldId id="402" r:id="rId53"/>
    <p:sldId id="404" r:id="rId54"/>
    <p:sldId id="450" r:id="rId55"/>
    <p:sldId id="363" r:id="rId56"/>
    <p:sldId id="376" r:id="rId57"/>
    <p:sldId id="438" r:id="rId58"/>
    <p:sldId id="539" r:id="rId59"/>
    <p:sldId id="338" r:id="rId60"/>
    <p:sldId id="533" r:id="rId61"/>
    <p:sldId id="534" r:id="rId62"/>
    <p:sldId id="433" r:id="rId63"/>
    <p:sldId id="434" r:id="rId64"/>
    <p:sldId id="535" r:id="rId65"/>
    <p:sldId id="435" r:id="rId66"/>
    <p:sldId id="427" r:id="rId67"/>
    <p:sldId id="428" r:id="rId68"/>
    <p:sldId id="429" r:id="rId69"/>
    <p:sldId id="430" r:id="rId70"/>
    <p:sldId id="431" r:id="rId71"/>
    <p:sldId id="432" r:id="rId72"/>
    <p:sldId id="439" r:id="rId73"/>
    <p:sldId id="440" r:id="rId74"/>
    <p:sldId id="322"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4"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88B30F-D95B-4F5A-E16F-53BCB3EC3075}" name="Mulas Hernando, Daniel" initials="MHD" userId="S::dmulash@nrel.gov::5b451be0-5b35-4548-94c4-8c1538b41112" providerId="AD"/>
  <p188:author id="{5E26E14B-5B54-64E0-420F-228C67DC53F5}" name="Stehly, Tyler" initials="ST" userId="S::tstehly@nrel.gov::a5a053dd-1356-44e4-b031-c2806d3596cf" providerId="AD"/>
  <p188:author id="{8205355F-6702-6941-7ACA-342FA6213C97}" name="Roberts, Owen" initials="" userId="S::oroberts@nrel.gov::e0458601-6217-46dd-a95e-91a50376fac6" providerId="AD"/>
  <p188:author id="{49418D79-8C02-B5D0-ADEB-67CBB425A612}" name="Brice, Amy" initials="BA" userId="S::abrice@nrel.gov::eb04849a-9133-44c5-a7c1-359e1cf68732" providerId="AD"/>
  <p188:author id="{E2349393-018C-C29E-9AC0-252854AF473F}" name="Shields, Matt" initials="SM" userId="S::mshields@nrel.gov::1848c1f8-fb17-4e44-99fd-8d22fc7b5e84" providerId="AD"/>
  <p188:author id="{AF85E29F-AAF5-160D-93AB-9BFA1AE218AC}" name="Reber, Gage (FELLOW)" initials="R(" userId="S::gage.reber_ee.doe.gov#ext#@nrel.onmicrosoft.com::d82acb63-d6ec-4909-8b8e-064c6d48da13" providerId="AD"/>
  <p188:author id="{7C9016CD-37A7-7ED4-BE37-480E7EAD3851}" name="Gilman, Patrick" initials="GP" userId="S::patrick.gilman_ee.doe.gov#ext#@nrel.onmicrosoft.com::30c66acd-0a81-4cde-a779-83b8b66b9bde" providerId="AD"/>
  <p188:author id="{B7349AFD-99AD-A0A1-B00F-84FCFFC8FDA8}" name="Patrick Duffy" initials="PD" userId="S::pduffy@nrel.gov::9ed9442b-f28e-427c-bfe7-00a5ca3c05b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9C1"/>
    <a:srgbClr val="DDD9C3"/>
    <a:srgbClr val="4BA0D3"/>
    <a:srgbClr val="E7ECF4"/>
    <a:srgbClr val="CBD7E9"/>
    <a:srgbClr val="F2F2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E049F-2F70-4620-B432-222FCF173536}" v="4" dt="2023-12-29T03:46:35.450"/>
    <p1510:client id="{44EAD26F-767A-C843-AC0E-04C3C1493EDD}" v="5595" dt="2023-12-29T17:05:40.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658"/>
  </p:normalViewPr>
  <p:slideViewPr>
    <p:cSldViewPr snapToGrid="0">
      <p:cViewPr varScale="1">
        <p:scale>
          <a:sx n="202" d="100"/>
          <a:sy n="202" d="100"/>
        </p:scale>
        <p:origin x="768" y="184"/>
      </p:cViewPr>
      <p:guideLst>
        <p:guide orient="horz" pos="684"/>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83" Type="http://schemas.microsoft.com/office/2015/10/relationships/revisionInfo" Target="revisionInfo.xml"/><Relationship Id="rId84"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6.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https://nrel.sharepoint.com/sites/CostofWindEnergyReview/Shared%20Documents/2022%20Cost%20of%20Wind%20Energy%20Review/2022%20COE%20Review.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1.xml"/></Relationships>
</file>

<file path=ppt/charts/_rels/chart20.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1.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2.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3.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2.xml"/></Relationships>
</file>

<file path=ppt/charts/_rels/chart24.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25.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3.xml"/></Relationships>
</file>

<file path=ppt/charts/_rels/chart26.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oleObject" Target="https://nrel.sharepoint.com/sites/CostofWindEnergyReview/Shared%20Documents/2022%20Cost%20of%20Wind%20Energy%20Review/2022%20COE%20Review.xlsx" TargetMode="External"/><Relationship Id="rId3" Type="http://schemas.openxmlformats.org/officeDocument/2006/relationships/chartUserShapes" Target="../drawings/drawing4.xml"/></Relationships>
</file>

<file path=ppt/charts/_rels/chart27.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8.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29.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0.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1.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2.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3.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4.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5.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oleObject" Target="https://nrel.sharepoint.com/sites/CostofWindEnergyReview/Shared%20Documents/2021%20Cost%20of%20Wind%20Energy%20Review/2021%20COE%20Review.xlsx" TargetMode="External"/></Relationships>
</file>

<file path=ppt/charts/_rels/chart36.xml.rels><?xml version='1.0' encoding='UTF-8' standalone='yes'?>
<Relationships xmlns="http://schemas.openxmlformats.org/package/2006/relationships"><Relationship Id="rId1" Type="http://schemas.openxmlformats.org/officeDocument/2006/relationships/themeOverride" Target="../theme/themeOverride30.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7.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38.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https://nrel.sharepoint.com/sites/CostofWindEnergyReview/Shared%20Documents/2022%20Cost%20of%20Wind%20Energy%20Review/2022%20COE%20Review.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https://nrel.sharepoint.com/sites/CostofWindEnergyReview/Shared%20Documents/2022%20Cost%20of%20Wind%20Energy%20Review/2022%20COE%20Review.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3EE0-C04F-8C6A-56954E61BD81}"/>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3EE0-C04F-8C6A-56954E61BD81}"/>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3EE0-C04F-8C6A-56954E61BD81}"/>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3EE0-C04F-8C6A-56954E61BD81}"/>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3EE0-C04F-8C6A-56954E61BD81}"/>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3EE0-C04F-8C6A-56954E61BD81}"/>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3EE0-C04F-8C6A-56954E61BD81}"/>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3EE0-C04F-8C6A-56954E61BD81}"/>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3EE0-C04F-8C6A-56954E61BD81}"/>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3EE0-C04F-8C6A-56954E61BD81}"/>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3EE0-C04F-8C6A-56954E61BD81}"/>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3EE0-C04F-8C6A-56954E61BD81}"/>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3EE0-C04F-8C6A-56954E61BD81}"/>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3EE0-C04F-8C6A-56954E61BD81}"/>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3EE0-C04F-8C6A-56954E61BD81}"/>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3EE0-C04F-8C6A-56954E61BD81}"/>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3EE0-C04F-8C6A-56954E61BD81}"/>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3EE0-C04F-8C6A-56954E61BD81}"/>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EE0-C04F-8C6A-56954E61BD81}"/>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EE0-C04F-8C6A-56954E61BD81}"/>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EE0-C04F-8C6A-56954E61BD81}"/>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EE0-C04F-8C6A-56954E61BD81}"/>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EE0-C04F-8C6A-56954E61BD81}"/>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EE0-C04F-8C6A-56954E61BD81}"/>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EE0-C04F-8C6A-56954E61BD81}"/>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EE0-C04F-8C6A-56954E61BD81}"/>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3EE0-C04F-8C6A-56954E61BD81}"/>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3EE0-C04F-8C6A-56954E61BD81}"/>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3EE0-C04F-8C6A-56954E61BD81}"/>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3EE0-C04F-8C6A-56954E61BD81}"/>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3EE0-C04F-8C6A-56954E61BD81}"/>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marker>
            <c:symbol val="none"/>
          </c:marker>
          <c:dPt>
            <c:idx val="0"/>
            <c:marker>
              <c:symbol val="circle"/>
              <c:size val="7"/>
              <c:spPr>
                <a:solidFill>
                  <a:schemeClr val="tx1"/>
                </a:solidFill>
                <a:ln>
                  <a:noFill/>
                </a:ln>
              </c:spPr>
            </c:marker>
            <c:bubble3D val="0"/>
            <c:extLst>
              <c:ext xmlns:c16="http://schemas.microsoft.com/office/drawing/2014/chart" uri="{C3380CC4-5D6E-409C-BE32-E72D297353CC}">
                <c16:uniqueId val="{00000000-82C9-CE4D-8E5A-B4D78C79A9C1}"/>
              </c:ext>
            </c:extLst>
          </c:dPt>
          <c:dPt>
            <c:idx val="12"/>
            <c:marker>
              <c:symbol val="circle"/>
              <c:size val="7"/>
              <c:spPr>
                <a:solidFill>
                  <a:schemeClr val="tx1"/>
                </a:solidFill>
                <a:ln>
                  <a:noFill/>
                </a:ln>
              </c:spPr>
            </c:marker>
            <c:bubble3D val="0"/>
            <c:extLst>
              <c:ext xmlns:c16="http://schemas.microsoft.com/office/drawing/2014/chart" uri="{C3380CC4-5D6E-409C-BE32-E72D297353CC}">
                <c16:uniqueId val="{00000001-82C9-CE4D-8E5A-B4D78C79A9C1}"/>
              </c:ext>
            </c:extLst>
          </c:dPt>
          <c:dLbls>
            <c:dLbl>
              <c:idx val="0"/>
              <c:layout>
                <c:manualLayout>
                  <c:x val="-5.4472837464048856E-3"/>
                  <c:y val="-3.2779307830577246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2C9-CE4D-8E5A-B4D78C79A9C1}"/>
                </c:ext>
              </c:extLst>
            </c:dLbl>
            <c:dLbl>
              <c:idx val="7"/>
              <c:layout>
                <c:manualLayout>
                  <c:x val="1.9579529892048125E-2"/>
                  <c:y val="-5.2578399410264723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C9-CE4D-8E5A-B4D78C79A9C1}"/>
                </c:ext>
              </c:extLst>
            </c:dLbl>
            <c:dLbl>
              <c:idx val="12"/>
              <c:layout>
                <c:manualLayout>
                  <c:x val="-3.4261212512493769E-2"/>
                  <c:y val="-5.2984366023589899E-2"/>
                </c:manualLayout>
              </c:layout>
              <c:numFmt formatCode="#,##0" sourceLinked="0"/>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C9-CE4D-8E5A-B4D78C79A9C1}"/>
                </c:ext>
              </c:extLst>
            </c:dLbl>
            <c:spPr>
              <a:solidFill>
                <a:schemeClr val="bg1"/>
              </a:solid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Target'!$B$58:$N$58</c:f>
              <c:numCache>
                <c:formatCode>General</c:formatCode>
                <c:ptCount val="13"/>
                <c:pt idx="0">
                  <c:v>38.791249412096832</c:v>
                </c:pt>
                <c:pt idx="1">
                  <c:v>37.767685778566012</c:v>
                </c:pt>
                <c:pt idx="2">
                  <c:v>36.744122145035192</c:v>
                </c:pt>
                <c:pt idx="3">
                  <c:v>35.720558511504372</c:v>
                </c:pt>
                <c:pt idx="4">
                  <c:v>34.696994877973552</c:v>
                </c:pt>
                <c:pt idx="5">
                  <c:v>33.673431244442732</c:v>
                </c:pt>
                <c:pt idx="6">
                  <c:v>32.649867610911912</c:v>
                </c:pt>
                <c:pt idx="7">
                  <c:v>31.626303977381092</c:v>
                </c:pt>
                <c:pt idx="8">
                  <c:v>30.602740343850272</c:v>
                </c:pt>
                <c:pt idx="9">
                  <c:v>29.579176710319452</c:v>
                </c:pt>
                <c:pt idx="10">
                  <c:v>28.555613076788632</c:v>
                </c:pt>
                <c:pt idx="11">
                  <c:v>27.532049443257812</c:v>
                </c:pt>
                <c:pt idx="12">
                  <c:v>26.508485809726988</c:v>
                </c:pt>
              </c:numCache>
            </c:numRef>
          </c:val>
          <c:smooth val="0"/>
          <c:extLst>
            <c:ext xmlns:c16="http://schemas.microsoft.com/office/drawing/2014/chart" uri="{C3380CC4-5D6E-409C-BE32-E72D297353CC}">
              <c16:uniqueId val="{00000003-82C9-CE4D-8E5A-B4D78C79A9C1}"/>
            </c:ext>
          </c:extLst>
        </c:ser>
        <c:ser>
          <c:idx val="1"/>
          <c:order val="1"/>
          <c:tx>
            <c:v>2015 GPRA Target </c:v>
          </c:tx>
          <c:marker>
            <c:symbol val="diamond"/>
            <c:size val="10"/>
            <c:spPr>
              <a:solidFill>
                <a:schemeClr val="tx1"/>
              </a:solidFill>
              <a:ln w="15875">
                <a:noFill/>
              </a:ln>
            </c:spPr>
          </c:marker>
          <c:dLbls>
            <c:dLbl>
              <c:idx val="7"/>
              <c:layout>
                <c:manualLayout>
                  <c:x val="-1.9777222662066676E-2"/>
                  <c:y val="4.7521229228914275E-2"/>
                </c:manualLayout>
              </c:layout>
              <c:spPr>
                <a:solidFill>
                  <a:schemeClr val="bg1"/>
                </a:solid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2C9-CE4D-8E5A-B4D78C79A9C1}"/>
                </c:ext>
              </c:extLst>
            </c:dLbl>
            <c:spPr>
              <a:no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'[2022 COE Review.xlsx]LBW-Fig 5. GPRA Target'!$B$2:$S$2</c:f>
              <c:numCache>
                <c:formatCode>General</c:formatCode>
                <c:ptCount val="18"/>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pt idx="13">
                  <c:v>2036</c:v>
                </c:pt>
                <c:pt idx="14">
                  <c:v>2037</c:v>
                </c:pt>
                <c:pt idx="15">
                  <c:v>2038</c:v>
                </c:pt>
                <c:pt idx="16">
                  <c:v>2039</c:v>
                </c:pt>
                <c:pt idx="17">
                  <c:v>2040</c:v>
                </c:pt>
              </c:numCache>
            </c:numRef>
          </c:cat>
          <c:val>
            <c:numRef>
              <c:f>'[2022 COE Review.xlsx]LBW-Fig 5. GPRA Target'!$B$19:$J$19</c:f>
              <c:numCache>
                <c:formatCode>General</c:formatCode>
                <c:ptCount val="9"/>
                <c:pt idx="7" formatCode="0">
                  <c:v>28.39908118</c:v>
                </c:pt>
              </c:numCache>
            </c:numRef>
          </c:val>
          <c:smooth val="0"/>
          <c:extLst>
            <c:ext xmlns:c16="http://schemas.microsoft.com/office/drawing/2014/chart" uri="{C3380CC4-5D6E-409C-BE32-E72D297353CC}">
              <c16:uniqueId val="{00000005-82C9-CE4D-8E5A-B4D78C79A9C1}"/>
            </c:ext>
          </c:extLst>
        </c:ser>
        <c:dLbls>
          <c:showLegendKey val="0"/>
          <c:showVal val="0"/>
          <c:showCatName val="0"/>
          <c:showSerName val="0"/>
          <c:showPercent val="0"/>
          <c:showBubbleSize val="0"/>
        </c:dLbls>
        <c:smooth val="0"/>
        <c:axId val="143272576"/>
        <c:axId val="143282560"/>
      </c:lineChart>
      <c:catAx>
        <c:axId val="143272576"/>
        <c:scaling>
          <c:orientation val="minMax"/>
        </c:scaling>
        <c:delete val="0"/>
        <c:axPos val="b"/>
        <c:title>
          <c:tx>
            <c:rich>
              <a:bodyPr/>
              <a:lstStyle/>
              <a:p>
                <a:pPr>
                  <a:defRPr sz="1400" b="0"/>
                </a:pPr>
                <a:r>
                  <a:rPr lang="en-US" sz="1400" b="0"/>
                  <a:t>Fiscal Year</a:t>
                </a:r>
              </a:p>
            </c:rich>
          </c:tx>
          <c:overlay val="0"/>
        </c:title>
        <c:numFmt formatCode="General" sourceLinked="1"/>
        <c:majorTickMark val="out"/>
        <c:minorTickMark val="none"/>
        <c:tickLblPos val="nextTo"/>
        <c:txPr>
          <a:bodyPr/>
          <a:lstStyle/>
          <a:p>
            <a:pPr>
              <a:defRPr sz="1200"/>
            </a:pPr>
            <a:endParaRPr lang="en-US"/>
          </a:p>
        </c:txPr>
        <c:crossAx val="143282560"/>
        <c:crosses val="autoZero"/>
        <c:auto val="1"/>
        <c:lblAlgn val="ctr"/>
        <c:lblOffset val="100"/>
        <c:noMultiLvlLbl val="0"/>
      </c:catAx>
      <c:valAx>
        <c:axId val="143282560"/>
        <c:scaling>
          <c:orientation val="minMax"/>
          <c:min val="0"/>
        </c:scaling>
        <c:delete val="0"/>
        <c:axPos val="l"/>
        <c:majorGridlines/>
        <c:title>
          <c:tx>
            <c:rich>
              <a:bodyPr rot="-5400000" vert="horz"/>
              <a:lstStyle/>
              <a:p>
                <a:pPr>
                  <a:defRPr sz="1400" b="0"/>
                </a:pPr>
                <a:r>
                  <a:rPr lang="en-US" sz="1400" b="0"/>
                  <a:t>Levelized</a:t>
                </a:r>
                <a:r>
                  <a:rPr lang="en-US" sz="1400" b="0" baseline="0"/>
                  <a:t> Cost of Energy</a:t>
                </a:r>
                <a:r>
                  <a:rPr lang="en-US" sz="1400" b="0"/>
                  <a:t> (2022$/MWh)</a:t>
                </a:r>
              </a:p>
            </c:rich>
          </c:tx>
          <c:overlay val="0"/>
        </c:title>
        <c:numFmt formatCode="0" sourceLinked="0"/>
        <c:majorTickMark val="out"/>
        <c:minorTickMark val="none"/>
        <c:tickLblPos val="nextTo"/>
        <c:txPr>
          <a:bodyPr/>
          <a:lstStyle/>
          <a:p>
            <a:pPr>
              <a:defRPr sz="1200"/>
            </a:pPr>
            <a:endParaRPr lang="en-US"/>
          </a:p>
        </c:txPr>
        <c:crossAx val="143272576"/>
        <c:crosses val="autoZero"/>
        <c:crossBetween val="midCat"/>
      </c:valAx>
    </c:plotArea>
    <c:plotVisOnly val="1"/>
    <c:dispBlanksAs val="span"/>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GPRA Trajectory</c:v>
          </c:tx>
          <c:spPr>
            <a:ln w="28575">
              <a:solidFill>
                <a:srgbClr val="4472C4"/>
              </a:solidFill>
            </a:ln>
          </c:spPr>
          <c:marker>
            <c:spPr>
              <a:noFill/>
              <a:ln>
                <a:noFill/>
              </a:ln>
            </c:spPr>
          </c:marker>
          <c:dPt>
            <c:idx val="0"/>
            <c:marker>
              <c:symbol val="circle"/>
              <c:size val="7"/>
              <c:spPr>
                <a:solidFill>
                  <a:sysClr val="windowText" lastClr="000000"/>
                </a:solidFill>
                <a:ln>
                  <a:noFill/>
                </a:ln>
              </c:spPr>
            </c:marker>
            <c:bubble3D val="0"/>
            <c:extLst>
              <c:ext xmlns:c16="http://schemas.microsoft.com/office/drawing/2014/chart" uri="{C3380CC4-5D6E-409C-BE32-E72D297353CC}">
                <c16:uniqueId val="{00000000-2568-44D6-9120-702A7F898A25}"/>
              </c:ext>
            </c:extLst>
          </c:dPt>
          <c:dPt>
            <c:idx val="12"/>
            <c:marker>
              <c:symbol val="circle"/>
              <c:size val="7"/>
              <c:spPr>
                <a:solidFill>
                  <a:sysClr val="windowText" lastClr="000000"/>
                </a:solidFill>
                <a:ln>
                  <a:noFill/>
                </a:ln>
              </c:spPr>
            </c:marker>
            <c:bubble3D val="0"/>
            <c:extLst>
              <c:ext xmlns:c16="http://schemas.microsoft.com/office/drawing/2014/chart" uri="{C3380CC4-5D6E-409C-BE32-E72D297353CC}">
                <c16:uniqueId val="{00000001-2568-44D6-9120-702A7F898A25}"/>
              </c:ext>
            </c:extLst>
          </c:dPt>
          <c:dLbls>
            <c:dLbl>
              <c:idx val="0"/>
              <c:layout>
                <c:manualLayout>
                  <c:x val="1.2258999977344299E-2"/>
                  <c:y val="-6.8105012399473697E-2"/>
                </c:manualLayout>
              </c:layout>
              <c:numFmt formatCode="#,##0" sourceLinked="0"/>
              <c:spPr>
                <a:solidFill>
                  <a:sysClr val="window" lastClr="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68-44D6-9120-702A7F898A25}"/>
                </c:ext>
              </c:extLst>
            </c:dLbl>
            <c:dLbl>
              <c:idx val="7"/>
              <c:layout>
                <c:manualLayout>
                  <c:x val="4.6255513025843841E-3"/>
                  <c:y val="-4.922327989829773E-2"/>
                </c:manualLayout>
              </c:layout>
              <c:numFmt formatCode="#,##0" sourceLinked="0"/>
              <c:spPr>
                <a:solidFill>
                  <a:srgbClr val="FFFFFF"/>
                </a:solid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1C6-DC46-A08D-B902AF86A81F}"/>
                </c:ext>
              </c:extLst>
            </c:dLbl>
            <c:dLbl>
              <c:idx val="12"/>
              <c:layout>
                <c:manualLayout>
                  <c:x val="-2.04484884863739E-2"/>
                  <c:y val="-7.7541230666844402E-2"/>
                </c:manualLayout>
              </c:layout>
              <c:numFmt formatCode="#,##0" sourceLinked="0"/>
              <c:spPr>
                <a:noFill/>
                <a:ln>
                  <a:noFill/>
                </a:ln>
                <a:effectLst/>
              </c:spPr>
              <c:txPr>
                <a:bodyPr wrap="square" lIns="38100" tIns="19050" rIns="38100" bIns="19050" anchor="ctr">
                  <a:spAutoFit/>
                </a:bodyPr>
                <a:lstStyle/>
                <a:p>
                  <a:pPr>
                    <a:defRPr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68-44D6-9120-702A7F898A25}"/>
                </c:ext>
              </c:extLst>
            </c:dLbl>
            <c:spPr>
              <a:noFill/>
              <a:ln>
                <a:noFill/>
              </a:ln>
              <a:effectLst/>
            </c:spPr>
            <c:txPr>
              <a:bodyPr wrap="square" lIns="38100" tIns="19050" rIns="38100" bIns="19050" anchor="ctr">
                <a:spAutoFit/>
              </a:bodyPr>
              <a:lstStyle/>
              <a:p>
                <a:pPr>
                  <a:defRPr baseline="0"/>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xVal>
            <c:numRef>
              <c:f>'[2022 COE Review.xlsx]Fixed-Bottom Cost Trajectory'!$E$2:$Q$2</c:f>
              <c:numCache>
                <c:formatCode>General</c:formatCode>
                <c:ptCount val="13"/>
                <c:pt idx="0">
                  <c:v>2023</c:v>
                </c:pt>
                <c:pt idx="1">
                  <c:v>2024</c:v>
                </c:pt>
                <c:pt idx="2">
                  <c:v>2025</c:v>
                </c:pt>
                <c:pt idx="3">
                  <c:v>2026</c:v>
                </c:pt>
                <c:pt idx="4">
                  <c:v>2027</c:v>
                </c:pt>
                <c:pt idx="5">
                  <c:v>2028</c:v>
                </c:pt>
                <c:pt idx="6">
                  <c:v>2029</c:v>
                </c:pt>
                <c:pt idx="7">
                  <c:v>2030</c:v>
                </c:pt>
                <c:pt idx="8">
                  <c:v>2031</c:v>
                </c:pt>
                <c:pt idx="9">
                  <c:v>2032</c:v>
                </c:pt>
                <c:pt idx="10">
                  <c:v>2033</c:v>
                </c:pt>
                <c:pt idx="11">
                  <c:v>2034</c:v>
                </c:pt>
                <c:pt idx="12">
                  <c:v>2035</c:v>
                </c:pt>
              </c:numCache>
            </c:numRef>
          </c:xVal>
          <c:yVal>
            <c:numRef>
              <c:f>'[2022 COE Review.xlsx]Fixed-Bottom Cost Trajectory'!$E$15:$Q$15</c:f>
              <c:numCache>
                <c:formatCode>0.0</c:formatCode>
                <c:ptCount val="13"/>
                <c:pt idx="0">
                  <c:v>95</c:v>
                </c:pt>
                <c:pt idx="1">
                  <c:v>92.166666666666671</c:v>
                </c:pt>
                <c:pt idx="2">
                  <c:v>89.333333333333329</c:v>
                </c:pt>
                <c:pt idx="3">
                  <c:v>86.5</c:v>
                </c:pt>
                <c:pt idx="4">
                  <c:v>83.666666666666671</c:v>
                </c:pt>
                <c:pt idx="5">
                  <c:v>80.833333333333329</c:v>
                </c:pt>
                <c:pt idx="6">
                  <c:v>78</c:v>
                </c:pt>
                <c:pt idx="7">
                  <c:v>75.166666666666657</c:v>
                </c:pt>
                <c:pt idx="8">
                  <c:v>72.333333333333343</c:v>
                </c:pt>
                <c:pt idx="9">
                  <c:v>69.5</c:v>
                </c:pt>
                <c:pt idx="10">
                  <c:v>66.666666666666657</c:v>
                </c:pt>
                <c:pt idx="11">
                  <c:v>63.833333333333336</c:v>
                </c:pt>
                <c:pt idx="12">
                  <c:v>61</c:v>
                </c:pt>
              </c:numCache>
            </c:numRef>
          </c:yVal>
          <c:smooth val="0"/>
          <c:extLst>
            <c:ext xmlns:c16="http://schemas.microsoft.com/office/drawing/2014/chart" uri="{C3380CC4-5D6E-409C-BE32-E72D297353CC}">
              <c16:uniqueId val="{00000002-2568-44D6-9120-702A7F898A25}"/>
            </c:ext>
          </c:extLst>
        </c:ser>
        <c:ser>
          <c:idx val="1"/>
          <c:order val="1"/>
          <c:tx>
            <c:v>Previous GPRA Target (2022USD)</c:v>
          </c:tx>
          <c:spPr>
            <a:ln w="28575">
              <a:noFill/>
            </a:ln>
          </c:spPr>
          <c:marker>
            <c:symbol val="diamond"/>
            <c:size val="10"/>
            <c:spPr>
              <a:solidFill>
                <a:sysClr val="windowText" lastClr="000000"/>
              </a:solidFill>
              <a:ln>
                <a:noFill/>
              </a:ln>
            </c:spPr>
          </c:marker>
          <c:dLbls>
            <c:dLbl>
              <c:idx val="0"/>
              <c:layout>
                <c:manualLayout>
                  <c:x val="-9.2629882081221276E-2"/>
                  <c:y val="-2.2679529316920372E-2"/>
                </c:manualLayout>
              </c:layout>
              <c:showLegendKey val="0"/>
              <c:showVal val="1"/>
              <c:showCatName val="0"/>
              <c:showSerName val="0"/>
              <c:showPercent val="0"/>
              <c:showBubbleSize val="0"/>
              <c:extLst>
                <c:ext xmlns:c15="http://schemas.microsoft.com/office/drawing/2012/chart" uri="{CE6537A1-D6FC-4f65-9D91-7224C49458BB}">
                  <c15:layout>
                    <c:manualLayout>
                      <c:w val="4.1249355336550747E-2"/>
                      <c:h val="0.11807801087009484"/>
                    </c:manualLayout>
                  </c15:layout>
                </c:ext>
                <c:ext xmlns:c16="http://schemas.microsoft.com/office/drawing/2014/chart" uri="{C3380CC4-5D6E-409C-BE32-E72D297353CC}">
                  <c16:uniqueId val="{00000003-2568-44D6-9120-702A7F898A25}"/>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'[2022 COE Review.xlsx]Fixed-Bottom Cost Trajectory'!$L$12</c:f>
              <c:numCache>
                <c:formatCode>General</c:formatCode>
                <c:ptCount val="1"/>
                <c:pt idx="0">
                  <c:v>2030</c:v>
                </c:pt>
              </c:numCache>
            </c:numRef>
          </c:xVal>
          <c:yVal>
            <c:numRef>
              <c:f>'[2022 COE Review.xlsx]Fixed-Bottom Cost Trajectory'!$L$13</c:f>
              <c:numCache>
                <c:formatCode>General</c:formatCode>
                <c:ptCount val="1"/>
                <c:pt idx="0">
                  <c:v>60</c:v>
                </c:pt>
              </c:numCache>
            </c:numRef>
          </c:yVal>
          <c:smooth val="0"/>
          <c:extLst>
            <c:ext xmlns:c16="http://schemas.microsoft.com/office/drawing/2014/chart" uri="{C3380CC4-5D6E-409C-BE32-E72D297353CC}">
              <c16:uniqueId val="{00000004-2568-44D6-9120-702A7F898A25}"/>
            </c:ext>
          </c:extLst>
        </c:ser>
        <c:dLbls>
          <c:showLegendKey val="0"/>
          <c:showVal val="0"/>
          <c:showCatName val="0"/>
          <c:showSerName val="0"/>
          <c:showPercent val="0"/>
          <c:showBubbleSize val="0"/>
        </c:dLbls>
        <c:axId val="148728832"/>
        <c:axId val="148730624"/>
      </c:scatterChart>
      <c:valAx>
        <c:axId val="148728832"/>
        <c:scaling>
          <c:orientation val="minMax"/>
          <c:max val="2035"/>
          <c:min val="2023"/>
        </c:scaling>
        <c:delete val="0"/>
        <c:axPos val="b"/>
        <c:title>
          <c:tx>
            <c:rich>
              <a:bodyPr/>
              <a:lstStyle/>
              <a:p>
                <a:pPr>
                  <a:defRPr/>
                </a:pPr>
                <a:r>
                  <a:rPr lang="en-US" sz="1200" b="0">
                    <a:latin typeface="+mn-lt"/>
                  </a:rPr>
                  <a:t>Fiscal Year</a:t>
                </a:r>
              </a:p>
            </c:rich>
          </c:tx>
          <c:overlay val="0"/>
        </c:title>
        <c:numFmt formatCode="General" sourceLinked="1"/>
        <c:majorTickMark val="out"/>
        <c:minorTickMark val="none"/>
        <c:tickLblPos val="nextTo"/>
        <c:txPr>
          <a:bodyPr/>
          <a:lstStyle/>
          <a:p>
            <a:pPr>
              <a:defRPr sz="1200" baseline="0"/>
            </a:pPr>
            <a:endParaRPr lang="en-US"/>
          </a:p>
        </c:txPr>
        <c:crossAx val="148730624"/>
        <c:crosses val="autoZero"/>
        <c:crossBetween val="midCat"/>
        <c:majorUnit val="1"/>
      </c:valAx>
      <c:valAx>
        <c:axId val="148730624"/>
        <c:scaling>
          <c:orientation val="minMax"/>
        </c:scaling>
        <c:delete val="0"/>
        <c:axPos val="l"/>
        <c:majorGridlines/>
        <c:title>
          <c:tx>
            <c:rich>
              <a:bodyPr rot="-5400000" vert="horz"/>
              <a:lstStyle/>
              <a:p>
                <a:pPr>
                  <a:defRPr sz="1200" b="0" i="0" baseline="0"/>
                </a:pPr>
                <a:r>
                  <a:rPr lang="en-US" sz="1200" b="0" i="0" baseline="0"/>
                  <a:t>LCOE (2022$/MWh)</a:t>
                </a:r>
              </a:p>
            </c:rich>
          </c:tx>
          <c:layout>
            <c:manualLayout>
              <c:xMode val="edge"/>
              <c:yMode val="edge"/>
              <c:x val="1.6551725036748576E-2"/>
              <c:y val="0.32613701020627628"/>
            </c:manualLayout>
          </c:layout>
          <c:overlay val="0"/>
        </c:title>
        <c:numFmt formatCode="0" sourceLinked="0"/>
        <c:majorTickMark val="out"/>
        <c:minorTickMark val="none"/>
        <c:tickLblPos val="nextTo"/>
        <c:txPr>
          <a:bodyPr/>
          <a:lstStyle/>
          <a:p>
            <a:pPr>
              <a:defRPr sz="1200" baseline="0"/>
            </a:pPr>
            <a:endParaRPr lang="en-US"/>
          </a:p>
        </c:txPr>
        <c:crossAx val="148728832"/>
        <c:crosses val="autoZero"/>
        <c:crossBetween val="midCat"/>
      </c:valAx>
    </c:plotArea>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1E6-9740-A4AF-CD23B191C588}"/>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1E6-9740-A4AF-CD23B191C588}"/>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1E6-9740-A4AF-CD23B191C588}"/>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1E6-9740-A4AF-CD23B191C588}"/>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1E6-9740-A4AF-CD23B191C588}"/>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1E6-9740-A4AF-CD23B191C588}"/>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1E6-9740-A4AF-CD23B191C588}"/>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1E6-9740-A4AF-CD23B191C588}"/>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1E6-9740-A4AF-CD23B191C588}"/>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51E6-9740-A4AF-CD23B191C588}"/>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1E6-9740-A4AF-CD23B191C588}"/>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1E6-9740-A4AF-CD23B191C588}"/>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51E6-9740-A4AF-CD23B191C588}"/>
              </c:ext>
            </c:extLst>
          </c:dPt>
          <c:dLbls>
            <c:dLbl>
              <c:idx val="0"/>
              <c:layout>
                <c:manualLayout>
                  <c:x val="2.0613298337707787E-2"/>
                  <c:y val="-1.911995726089813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1E6-9740-A4AF-CD23B191C588}"/>
                </c:ext>
              </c:extLst>
            </c:dLbl>
            <c:dLbl>
              <c:idx val="1"/>
              <c:layout>
                <c:manualLayout>
                  <c:x val="4.052066929133858E-2"/>
                  <c:y val="2.8627879848352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E6-9740-A4AF-CD23B191C588}"/>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1E6-9740-A4AF-CD23B191C588}"/>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E6-9740-A4AF-CD23B191C588}"/>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E6-9740-A4AF-CD23B191C588}"/>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1E6-9740-A4AF-CD23B191C588}"/>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1E6-9740-A4AF-CD23B191C588}"/>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1E6-9740-A4AF-CD23B191C588}"/>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1E6-9740-A4AF-CD23B191C588}"/>
                </c:ext>
              </c:extLst>
            </c:dLbl>
            <c:dLbl>
              <c:idx val="9"/>
              <c:layout>
                <c:manualLayout>
                  <c:x val="-2.1113179196297113E-2"/>
                  <c:y val="-1.28869454946123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1E6-9740-A4AF-CD23B191C588}"/>
                </c:ext>
              </c:extLst>
            </c:dLbl>
            <c:dLbl>
              <c:idx val="10"/>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1E6-9740-A4AF-CD23B191C588}"/>
                </c:ext>
              </c:extLst>
            </c:dLbl>
            <c:dLbl>
              <c:idx val="11"/>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51E6-9740-A4AF-CD23B191C588}"/>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51E6-9740-A4AF-CD23B191C588}"/>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FE58-B440-8A85-3254EACEF6D7}"/>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FE58-B440-8A85-3254EACEF6D7}"/>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FE58-B440-8A85-3254EACEF6D7}"/>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FE58-B440-8A85-3254EACEF6D7}"/>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FE58-B440-8A85-3254EACEF6D7}"/>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FE58-B440-8A85-3254EACEF6D7}"/>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FE58-B440-8A85-3254EACEF6D7}"/>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FE58-B440-8A85-3254EACEF6D7}"/>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FE58-B440-8A85-3254EACEF6D7}"/>
              </c:ext>
            </c:extLst>
          </c:dPt>
          <c:dPt>
            <c:idx val="9"/>
            <c:bubble3D val="0"/>
            <c:spPr>
              <a:solidFill>
                <a:srgbClr val="201E64"/>
              </a:solidFill>
              <a:ln>
                <a:solidFill>
                  <a:sysClr val="windowText" lastClr="000000"/>
                </a:solidFill>
              </a:ln>
            </c:spPr>
            <c:extLst>
              <c:ext xmlns:c16="http://schemas.microsoft.com/office/drawing/2014/chart" uri="{C3380CC4-5D6E-409C-BE32-E72D297353CC}">
                <c16:uniqueId val="{00000013-FE58-B440-8A85-3254EACEF6D7}"/>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FE58-B440-8A85-3254EACEF6D7}"/>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FE58-B440-8A85-3254EACEF6D7}"/>
              </c:ext>
            </c:extLst>
          </c:dPt>
          <c:dPt>
            <c:idx val="12"/>
            <c:bubble3D val="0"/>
            <c:spPr>
              <a:solidFill>
                <a:srgbClr val="8348FF"/>
              </a:solidFill>
              <a:ln>
                <a:solidFill>
                  <a:sysClr val="windowText" lastClr="000000"/>
                </a:solidFill>
              </a:ln>
            </c:spPr>
            <c:extLst>
              <c:ext xmlns:c16="http://schemas.microsoft.com/office/drawing/2014/chart" uri="{C3380CC4-5D6E-409C-BE32-E72D297353CC}">
                <c16:uniqueId val="{00000019-FE58-B440-8A85-3254EACEF6D7}"/>
              </c:ext>
            </c:extLst>
          </c:dPt>
          <c:dLbls>
            <c:dLbl>
              <c:idx val="3"/>
              <c:layout>
                <c:manualLayout>
                  <c:x val="-1.2619499595041498E-2"/>
                  <c:y val="3.69352049434999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E58-B440-8A85-3254EACEF6D7}"/>
                </c:ext>
              </c:extLst>
            </c:dLbl>
            <c:numFmt formatCode="0.0%" sourceLinked="0"/>
            <c:spPr>
              <a:noFill/>
              <a:ln>
                <a:noFill/>
              </a:ln>
              <a:effectLst/>
            </c:spPr>
            <c:txPr>
              <a:bodyPr/>
              <a:lstStyle/>
              <a:p>
                <a:pPr>
                  <a:defRPr sz="7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1. CapEx Doughnut'!$B$4:$B$16</c:f>
              <c:strCache>
                <c:ptCount val="13"/>
                <c:pt idx="0">
                  <c:v>Rotor</c:v>
                </c:pt>
                <c:pt idx="1">
                  <c:v>Nacelle</c:v>
                </c:pt>
                <c:pt idx="2">
                  <c:v>Tower</c:v>
                </c:pt>
                <c:pt idx="3">
                  <c:v>Engineering and Development </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 </c:v>
                </c:pt>
              </c:strCache>
            </c:strRef>
          </c:cat>
          <c:val>
            <c:numRef>
              <c:f>'[2022 COE Review.xlsx]Figure 1. CapEx Doughnut'!$C$4:$C$16</c:f>
              <c:numCache>
                <c:formatCode>#,##0</c:formatCode>
                <c:ptCount val="13"/>
                <c:pt idx="0">
                  <c:v>299.71783244697986</c:v>
                </c:pt>
                <c:pt idx="1">
                  <c:v>423.85838681033283</c:v>
                </c:pt>
                <c:pt idx="2">
                  <c:v>245.14874414117656</c:v>
                </c:pt>
                <c:pt idx="3">
                  <c:v>31.818229737220634</c:v>
                </c:pt>
                <c:pt idx="4">
                  <c:v>12.03487446019226</c:v>
                </c:pt>
                <c:pt idx="5">
                  <c:v>106.17067332005226</c:v>
                </c:pt>
                <c:pt idx="6">
                  <c:v>41.709907375734815</c:v>
                </c:pt>
                <c:pt idx="7">
                  <c:v>89.025098746627677</c:v>
                </c:pt>
                <c:pt idx="8">
                  <c:v>63.801320768416495</c:v>
                </c:pt>
                <c:pt idx="9">
                  <c:v>172.44491349809732</c:v>
                </c:pt>
                <c:pt idx="10">
                  <c:v>101.59278431357529</c:v>
                </c:pt>
                <c:pt idx="11">
                  <c:v>47.644913958843325</c:v>
                </c:pt>
                <c:pt idx="12" formatCode="0">
                  <c:v>115.07318319471503</c:v>
                </c:pt>
              </c:numCache>
            </c:numRef>
          </c:val>
          <c:extLst>
            <c:ext xmlns:c16="http://schemas.microsoft.com/office/drawing/2014/chart" uri="{C3380CC4-5D6E-409C-BE32-E72D297353CC}">
              <c16:uniqueId val="{0000001A-FE58-B440-8A85-3254EACEF6D7}"/>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D02E-9745-A320-07C1743606D4}"/>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D02E-9745-A320-07C1743606D4}"/>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D02E-9745-A320-07C1743606D4}"/>
              </c:ext>
            </c:extLst>
          </c:dPt>
          <c:dLbls>
            <c:dLbl>
              <c:idx val="0"/>
              <c:layout>
                <c:manualLayout>
                  <c:x val="-0.13029399154462609"/>
                  <c:y val="-0.10929597307379571"/>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02E-9745-A320-07C1743606D4}"/>
                </c:ext>
              </c:extLst>
            </c:dLbl>
            <c:dLbl>
              <c:idx val="1"/>
              <c:layout>
                <c:manualLayout>
                  <c:x val="0.16208082162049312"/>
                  <c:y val="-0.10949526026518065"/>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02E-9745-A320-07C1743606D4}"/>
                </c:ext>
              </c:extLst>
            </c:dLbl>
            <c:dLbl>
              <c:idx val="2"/>
              <c:layout>
                <c:manualLayout>
                  <c:x val="0.13280301742875711"/>
                  <c:y val="0.19479237590067411"/>
                </c:manualLayout>
              </c:layout>
              <c:numFmt formatCode="0.0%" sourceLinked="0"/>
              <c:spPr>
                <a:solidFill>
                  <a:schemeClr val="bg1"/>
                </a:solidFill>
                <a:ln>
                  <a:noFill/>
                </a:ln>
                <a:effectLst/>
              </c:spPr>
              <c:txPr>
                <a:bodyPr/>
                <a:lstStyle/>
                <a:p>
                  <a:pPr>
                    <a:defRPr sz="700" b="1"/>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02E-9745-A320-07C1743606D4}"/>
                </c:ext>
              </c:extLst>
            </c:dLbl>
            <c:numFmt formatCode="0.0%" sourceLinked="0"/>
            <c:spPr>
              <a:noFill/>
              <a:ln>
                <a:noFill/>
              </a:ln>
              <a:effectLst/>
            </c:spPr>
            <c:txPr>
              <a:bodyPr/>
              <a:lstStyle/>
              <a:p>
                <a:pPr>
                  <a:defRPr sz="700" b="1"/>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Doughnut'!$C$20:$C$22</c:f>
              <c:numCache>
                <c:formatCode>0</c:formatCode>
                <c:ptCount val="3"/>
                <c:pt idx="0" formatCode="#,##0">
                  <c:v>968.72496339848931</c:v>
                </c:pt>
                <c:pt idx="1">
                  <c:v>517.00501790634144</c:v>
                </c:pt>
                <c:pt idx="2">
                  <c:v>264.31088146713364</c:v>
                </c:pt>
              </c:numCache>
            </c:numRef>
          </c:val>
          <c:extLst>
            <c:ext xmlns:c16="http://schemas.microsoft.com/office/drawing/2014/chart" uri="{C3380CC4-5D6E-409C-BE32-E72D297353CC}">
              <c16:uniqueId val="{00000006-D02E-9745-A320-07C1743606D4}"/>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1. CapEx Doughnut'!$B$20:$B$22</c:f>
              <c:strCache>
                <c:ptCount val="3"/>
                <c:pt idx="0">
                  <c:v>Turbine</c:v>
                </c:pt>
                <c:pt idx="1">
                  <c:v>Balance of System</c:v>
                </c:pt>
                <c:pt idx="2">
                  <c:v>Soft Cost</c:v>
                </c:pt>
              </c:strCache>
            </c:strRef>
          </c:cat>
          <c:val>
            <c:numRef>
              <c:f>'[2022 COE Review.xlsx]Figure 1. CapEx Doughnut'!$D$20:$D$22</c:f>
              <c:numCache>
                <c:formatCode>0%</c:formatCode>
                <c:ptCount val="3"/>
                <c:pt idx="0">
                  <c:v>0.55349205529280521</c:v>
                </c:pt>
                <c:pt idx="1">
                  <c:v>0.29539671296770542</c:v>
                </c:pt>
                <c:pt idx="2">
                  <c:v>0.15101703635907868</c:v>
                </c:pt>
              </c:numCache>
            </c:numRef>
          </c:val>
          <c:extLst>
            <c:ext xmlns:c16="http://schemas.microsoft.com/office/drawing/2014/chart" uri="{C3380CC4-5D6E-409C-BE32-E72D297353CC}">
              <c16:uniqueId val="{00000007-D02E-9745-A320-07C1743606D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Waterfall'!$D$24:$D$38</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B0FF-9F42-9280-5C5F0EA218DB}"/>
            </c:ext>
          </c:extLst>
        </c:ser>
        <c:ser>
          <c:idx val="1"/>
          <c:order val="1"/>
          <c:spPr>
            <a:noFill/>
          </c:spPr>
          <c:invertIfNegative val="0"/>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Waterfall'!$E$24:$E$38</c:f>
              <c:numCache>
                <c:formatCode>0.0</c:formatCode>
                <c:ptCount val="15"/>
                <c:pt idx="0" formatCode="0">
                  <c:v>0</c:v>
                </c:pt>
                <c:pt idx="1">
                  <c:v>4.9210474857140678</c:v>
                </c:pt>
                <c:pt idx="2">
                  <c:v>11.880350613200793</c:v>
                </c:pt>
                <c:pt idx="3">
                  <c:v>15.905431807511473</c:v>
                </c:pt>
                <c:pt idx="4">
                  <c:v>16.427853240263296</c:v>
                </c:pt>
                <c:pt idx="5">
                  <c:v>16.625453056796371</c:v>
                </c:pt>
                <c:pt idx="6">
                  <c:v>18.368662397170329</c:v>
                </c:pt>
                <c:pt idx="7">
                  <c:v>19.053494638031527</c:v>
                </c:pt>
                <c:pt idx="8">
                  <c:v>20.515191911015904</c:v>
                </c:pt>
                <c:pt idx="9">
                  <c:v>21.562741623321372</c:v>
                </c:pt>
                <c:pt idx="10">
                  <c:v>24.394103378028145</c:v>
                </c:pt>
                <c:pt idx="11">
                  <c:v>26.062148658255012</c:v>
                </c:pt>
                <c:pt idx="12">
                  <c:v>26.844427383981834</c:v>
                </c:pt>
                <c:pt idx="13">
                  <c:v>28.733806451654232</c:v>
                </c:pt>
                <c:pt idx="14">
                  <c:v>0</c:v>
                </c:pt>
              </c:numCache>
            </c:numRef>
          </c:val>
          <c:extLst>
            <c:ext xmlns:c16="http://schemas.microsoft.com/office/drawing/2014/chart" uri="{C3380CC4-5D6E-409C-BE32-E72D297353CC}">
              <c16:uniqueId val="{00000001-B0FF-9F42-9280-5C5F0EA218DB}"/>
            </c:ext>
          </c:extLst>
        </c:ser>
        <c:ser>
          <c:idx val="2"/>
          <c:order val="2"/>
          <c:spPr>
            <a:ln>
              <a:solidFill>
                <a:prstClr val="black"/>
              </a:solidFill>
            </a:ln>
          </c:spPr>
          <c:invertIfNegative val="0"/>
          <c:dPt>
            <c:idx val="0"/>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3-B0FF-9F42-9280-5C5F0EA218DB}"/>
              </c:ext>
            </c:extLst>
          </c:dPt>
          <c:dPt>
            <c:idx val="1"/>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5-B0FF-9F42-9280-5C5F0EA218DB}"/>
              </c:ext>
            </c:extLst>
          </c:dPt>
          <c:dPt>
            <c:idx val="2"/>
            <c:invertIfNegative val="0"/>
            <c:bubble3D val="0"/>
            <c:spPr>
              <a:solidFill>
                <a:srgbClr val="8DC63F">
                  <a:lumMod val="75000"/>
                </a:srgbClr>
              </a:solidFill>
              <a:ln>
                <a:solidFill>
                  <a:prstClr val="black"/>
                </a:solidFill>
              </a:ln>
            </c:spPr>
            <c:extLst>
              <c:ext xmlns:c16="http://schemas.microsoft.com/office/drawing/2014/chart" uri="{C3380CC4-5D6E-409C-BE32-E72D297353CC}">
                <c16:uniqueId val="{00000007-B0FF-9F42-9280-5C5F0EA218DB}"/>
              </c:ext>
            </c:extLst>
          </c:dPt>
          <c:dPt>
            <c:idx val="3"/>
            <c:invertIfNegative val="0"/>
            <c:bubble3D val="0"/>
            <c:spPr>
              <a:solidFill>
                <a:srgbClr val="3072C2"/>
              </a:solidFill>
              <a:ln>
                <a:solidFill>
                  <a:prstClr val="black"/>
                </a:solidFill>
              </a:ln>
            </c:spPr>
            <c:extLst>
              <c:ext xmlns:c16="http://schemas.microsoft.com/office/drawing/2014/chart" uri="{C3380CC4-5D6E-409C-BE32-E72D297353CC}">
                <c16:uniqueId val="{00000009-B0FF-9F42-9280-5C5F0EA218DB}"/>
              </c:ext>
            </c:extLst>
          </c:dPt>
          <c:dPt>
            <c:idx val="4"/>
            <c:invertIfNegative val="0"/>
            <c:bubble3D val="0"/>
            <c:spPr>
              <a:solidFill>
                <a:srgbClr val="3072C2"/>
              </a:solidFill>
              <a:ln>
                <a:solidFill>
                  <a:prstClr val="black"/>
                </a:solidFill>
              </a:ln>
            </c:spPr>
            <c:extLst>
              <c:ext xmlns:c16="http://schemas.microsoft.com/office/drawing/2014/chart" uri="{C3380CC4-5D6E-409C-BE32-E72D297353CC}">
                <c16:uniqueId val="{0000000B-B0FF-9F42-9280-5C5F0EA218DB}"/>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B0FF-9F42-9280-5C5F0EA218DB}"/>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B0FF-9F42-9280-5C5F0EA218DB}"/>
              </c:ext>
            </c:extLst>
          </c:dPt>
          <c:dPt>
            <c:idx val="7"/>
            <c:invertIfNegative val="0"/>
            <c:bubble3D val="0"/>
            <c:spPr>
              <a:solidFill>
                <a:srgbClr val="0070C0"/>
              </a:solidFill>
              <a:ln>
                <a:solidFill>
                  <a:prstClr val="black"/>
                </a:solidFill>
              </a:ln>
            </c:spPr>
            <c:extLst>
              <c:ext xmlns:c16="http://schemas.microsoft.com/office/drawing/2014/chart" uri="{C3380CC4-5D6E-409C-BE32-E72D297353CC}">
                <c16:uniqueId val="{00000011-B0FF-9F42-9280-5C5F0EA218DB}"/>
              </c:ext>
            </c:extLst>
          </c:dPt>
          <c:dPt>
            <c:idx val="8"/>
            <c:invertIfNegative val="0"/>
            <c:bubble3D val="0"/>
            <c:spPr>
              <a:solidFill>
                <a:srgbClr val="0070C0"/>
              </a:solidFill>
              <a:ln>
                <a:solidFill>
                  <a:prstClr val="black"/>
                </a:solidFill>
              </a:ln>
            </c:spPr>
            <c:extLst>
              <c:ext xmlns:c16="http://schemas.microsoft.com/office/drawing/2014/chart" uri="{C3380CC4-5D6E-409C-BE32-E72D297353CC}">
                <c16:uniqueId val="{00000013-B0FF-9F42-9280-5C5F0EA218DB}"/>
              </c:ext>
            </c:extLst>
          </c:dPt>
          <c:dPt>
            <c:idx val="9"/>
            <c:invertIfNegative val="0"/>
            <c:bubble3D val="0"/>
            <c:spPr>
              <a:solidFill>
                <a:srgbClr val="0070C0"/>
              </a:solidFill>
              <a:ln>
                <a:solidFill>
                  <a:prstClr val="black"/>
                </a:solidFill>
              </a:ln>
            </c:spPr>
            <c:extLst>
              <c:ext xmlns:c16="http://schemas.microsoft.com/office/drawing/2014/chart" uri="{C3380CC4-5D6E-409C-BE32-E72D297353CC}">
                <c16:uniqueId val="{00000015-B0FF-9F42-9280-5C5F0EA218DB}"/>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B0FF-9F42-9280-5C5F0EA218DB}"/>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B0FF-9F42-9280-5C5F0EA218DB}"/>
              </c:ext>
            </c:extLst>
          </c:dPt>
          <c:dPt>
            <c:idx val="12"/>
            <c:invertIfNegative val="0"/>
            <c:bubble3D val="0"/>
            <c:spPr>
              <a:solidFill>
                <a:srgbClr val="7030A0"/>
              </a:solidFill>
              <a:ln>
                <a:solidFill>
                  <a:prstClr val="black"/>
                </a:solidFill>
              </a:ln>
            </c:spPr>
            <c:extLst>
              <c:ext xmlns:c16="http://schemas.microsoft.com/office/drawing/2014/chart" uri="{C3380CC4-5D6E-409C-BE32-E72D297353CC}">
                <c16:uniqueId val="{0000001B-B0FF-9F42-9280-5C5F0EA218DB}"/>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B0FF-9F42-9280-5C5F0EA218DB}"/>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B0FF-9F42-9280-5C5F0EA218DB}"/>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21-B0FF-9F42-9280-5C5F0EA218DB}"/>
              </c:ext>
            </c:extLst>
          </c:dPt>
          <c:dLbls>
            <c:dLbl>
              <c:idx val="0"/>
              <c:layout>
                <c:manualLayout>
                  <c:x val="-1.2731334408019993E-17"/>
                  <c:y val="-9.5782768071718226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0FF-9F42-9280-5C5F0EA218DB}"/>
                </c:ext>
              </c:extLst>
            </c:dLbl>
            <c:dLbl>
              <c:idx val="1"/>
              <c:layout>
                <c:manualLayout>
                  <c:x val="0"/>
                  <c:y val="-2.6028259658003327E-2"/>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FF-9F42-9280-5C5F0EA218DB}"/>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11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0FF-9F42-9280-5C5F0EA218DB}"/>
                </c:ext>
              </c:extLst>
            </c:dLbl>
            <c:dLbl>
              <c:idx val="4"/>
              <c:layout>
                <c:manualLayout>
                  <c:x val="0"/>
                  <c:y val="2.334151725173297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0FF-9F42-9280-5C5F0EA218DB}"/>
                </c:ext>
              </c:extLst>
            </c:dLbl>
            <c:dLbl>
              <c:idx val="5"/>
              <c:layout>
                <c:manualLayout>
                  <c:x val="0"/>
                  <c:y val="3.043582021061958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0FF-9F42-9280-5C5F0EA218DB}"/>
                </c:ext>
              </c:extLst>
            </c:dLbl>
            <c:dLbl>
              <c:idx val="7"/>
              <c:layout>
                <c:manualLayout>
                  <c:x val="0"/>
                  <c:y val="3.31988073715222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0FF-9F42-9280-5C5F0EA218DB}"/>
                </c:ext>
              </c:extLst>
            </c:dLbl>
            <c:dLbl>
              <c:idx val="8"/>
              <c:layout>
                <c:manualLayout>
                  <c:x val="0"/>
                  <c:y val="2.678763852999163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B0FF-9F42-9280-5C5F0EA218DB}"/>
                </c:ext>
              </c:extLst>
            </c:dLbl>
            <c:dLbl>
              <c:idx val="9"/>
              <c:layout>
                <c:manualLayout>
                  <c:x val="0"/>
                  <c:y val="3.63814947607106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B0FF-9F42-9280-5C5F0EA218DB}"/>
                </c:ext>
              </c:extLst>
            </c:dLbl>
            <c:dLbl>
              <c:idx val="10"/>
              <c:layout>
                <c:manualLayout>
                  <c:x val="-1.3888888888889906E-3"/>
                  <c:y val="2.88497876831437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B0FF-9F42-9280-5C5F0EA218DB}"/>
                </c:ext>
              </c:extLst>
            </c:dLbl>
            <c:dLbl>
              <c:idx val="11"/>
              <c:layout>
                <c:manualLayout>
                  <c:x val="0"/>
                  <c:y val="3.23839563096310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B0FF-9F42-9280-5C5F0EA218DB}"/>
                </c:ext>
              </c:extLst>
            </c:dLbl>
            <c:dLbl>
              <c:idx val="12"/>
              <c:layout>
                <c:manualLayout>
                  <c:x val="-1.0185067526415994E-16"/>
                  <c:y val="2.74504721863620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B0FF-9F42-9280-5C5F0EA218DB}"/>
                </c:ext>
              </c:extLst>
            </c:dLbl>
            <c:dLbl>
              <c:idx val="14"/>
              <c:layout>
                <c:manualLayout>
                  <c:x val="0"/>
                  <c:y val="-0.28262160153169341"/>
                </c:manualLayout>
              </c:layout>
              <c:numFmt formatCode="#,##0" sourceLinked="0"/>
              <c:spPr>
                <a:noFill/>
                <a:ln>
                  <a:noFill/>
                </a:ln>
                <a:effectLst/>
              </c:spPr>
              <c:txPr>
                <a:bodyPr wrap="square" lIns="38100" tIns="19050" rIns="38100" bIns="19050" anchor="ctr">
                  <a:spAutoFit/>
                </a:bodyPr>
                <a:lstStyle/>
                <a:p>
                  <a:pPr>
                    <a:defRPr sz="11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B0FF-9F42-9280-5C5F0EA218DB}"/>
                </c:ext>
              </c:extLst>
            </c:dLbl>
            <c:spPr>
              <a:noFill/>
              <a:ln>
                <a:noFill/>
              </a:ln>
              <a:effectLst/>
            </c:spPr>
            <c:txPr>
              <a:bodyPr wrap="square" lIns="38100" tIns="19050" rIns="38100" bIns="19050" anchor="ctr">
                <a:spAutoFit/>
              </a:bodyPr>
              <a:lstStyle/>
              <a:p>
                <a:pPr>
                  <a:defRPr sz="11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Review.xlsx]LBW - Figure 3. LCOE Waterfall'!$C$24:$C$38</c:f>
              <c:strCache>
                <c:ptCount val="15"/>
                <c:pt idx="0">
                  <c:v>Rotor</c:v>
                </c:pt>
                <c:pt idx="1">
                  <c:v>Nacelle</c:v>
                </c:pt>
                <c:pt idx="2">
                  <c:v>Tower</c:v>
                </c:pt>
                <c:pt idx="3">
                  <c:v>Engineering and Development</c:v>
                </c:pt>
                <c:pt idx="4">
                  <c:v>Project Management</c:v>
                </c:pt>
                <c:pt idx="5">
                  <c:v>Foundation</c:v>
                </c:pt>
                <c:pt idx="6">
                  <c:v>Site Access and Staging</c:v>
                </c:pt>
                <c:pt idx="7">
                  <c:v>Assembly and Installation</c:v>
                </c:pt>
                <c:pt idx="8">
                  <c:v>Electrical Infrastructure</c:v>
                </c:pt>
                <c:pt idx="9">
                  <c:v>Wind Turbine Transport</c:v>
                </c:pt>
                <c:pt idx="10">
                  <c:v>Construction Finance</c:v>
                </c:pt>
                <c:pt idx="11">
                  <c:v>Contingency*</c:v>
                </c:pt>
                <c:pt idx="12">
                  <c:v>Wind Turbine Warranty</c:v>
                </c:pt>
                <c:pt idx="13">
                  <c:v>Operational Expenditure</c:v>
                </c:pt>
                <c:pt idx="14">
                  <c:v>LCOE</c:v>
                </c:pt>
              </c:strCache>
            </c:strRef>
          </c:cat>
          <c:val>
            <c:numRef>
              <c:f>'[2022 COE Review.xlsx]LBW - Figure 3. LCOE Waterfall'!$F$24:$F$38</c:f>
              <c:numCache>
                <c:formatCode>0.0</c:formatCode>
                <c:ptCount val="15"/>
                <c:pt idx="0">
                  <c:v>4.9210474857140678</c:v>
                </c:pt>
                <c:pt idx="1">
                  <c:v>6.9593031274867245</c:v>
                </c:pt>
                <c:pt idx="2">
                  <c:v>4.0250811943106806</c:v>
                </c:pt>
                <c:pt idx="3">
                  <c:v>0.5224214327518234</c:v>
                </c:pt>
                <c:pt idx="4">
                  <c:v>0.19759981653307307</c:v>
                </c:pt>
                <c:pt idx="5">
                  <c:v>1.7432093403739599</c:v>
                </c:pt>
                <c:pt idx="6">
                  <c:v>0.68483224086119854</c:v>
                </c:pt>
                <c:pt idx="7">
                  <c:v>1.4616972729843762</c:v>
                </c:pt>
                <c:pt idx="8">
                  <c:v>1.0475497123054693</c:v>
                </c:pt>
                <c:pt idx="9">
                  <c:v>2.8313617547067733</c:v>
                </c:pt>
                <c:pt idx="10">
                  <c:v>1.6680452802268655</c:v>
                </c:pt>
                <c:pt idx="11">
                  <c:v>0.78227872572682355</c:v>
                </c:pt>
                <c:pt idx="12">
                  <c:v>1.8893790676723974</c:v>
                </c:pt>
                <c:pt idx="13">
                  <c:v>10.054736113640768</c:v>
                </c:pt>
                <c:pt idx="14">
                  <c:v>38.788542565295003</c:v>
                </c:pt>
              </c:numCache>
            </c:numRef>
          </c:val>
          <c:extLst>
            <c:ext xmlns:c16="http://schemas.microsoft.com/office/drawing/2014/chart" uri="{C3380CC4-5D6E-409C-BE32-E72D297353CC}">
              <c16:uniqueId val="{00000022-B0FF-9F42-9280-5C5F0EA218DB}"/>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12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1200"/>
                </a:pPr>
                <a:r>
                  <a:rPr lang="en-US" sz="1200" b="0" i="0" u="none" strike="noStrike" kern="1200" baseline="0">
                    <a:solidFill>
                      <a:prstClr val="black"/>
                    </a:solidFill>
                  </a:rPr>
                  <a:t> Levelized Cost of Energy  (2022 $/MWh)</a:t>
                </a:r>
              </a:p>
            </c:rich>
          </c:tx>
          <c:overlay val="0"/>
        </c:title>
        <c:numFmt formatCode="&quot;$&quot;#,##0" sourceLinked="0"/>
        <c:majorTickMark val="out"/>
        <c:minorTickMark val="none"/>
        <c:tickLblPos val="nextTo"/>
        <c:txPr>
          <a:bodyPr/>
          <a:lstStyle/>
          <a:p>
            <a:pPr>
              <a:defRPr sz="1100"/>
            </a:pPr>
            <a:endParaRPr lang="en-US"/>
          </a:p>
        </c:txPr>
        <c:crossAx val="142721408"/>
        <c:crosses val="autoZero"/>
        <c:crossBetween val="between"/>
        <c:majorUnit val="5"/>
      </c:valAx>
    </c:plotArea>
    <c:plotVisOnly val="1"/>
    <c:dispBlanksAs val="gap"/>
    <c:showDLblsOverMax val="0"/>
  </c:chart>
  <c:spPr>
    <a:ln>
      <a:noFill/>
    </a:ln>
  </c:sp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6996638972258241"/>
          <c:y val="4.736429721994969E-2"/>
          <c:w val="0.69563235639637289"/>
          <c:h val="0.79552253126738637"/>
        </c:manualLayout>
      </c:layout>
      <c:barChart>
        <c:barDir val="bar"/>
        <c:grouping val="stacked"/>
        <c:varyColors val="0"/>
        <c:ser>
          <c:idx val="1"/>
          <c:order val="0"/>
          <c:spPr>
            <a:noFill/>
          </c:spPr>
          <c:invertIfNegative val="0"/>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Sensitivities'!$C$5:$C$9</c:f>
              <c:numCache>
                <c:formatCode>0</c:formatCode>
                <c:ptCount val="5"/>
                <c:pt idx="0">
                  <c:v>34.083710591284444</c:v>
                </c:pt>
                <c:pt idx="1">
                  <c:v>35.729013212400972</c:v>
                </c:pt>
                <c:pt idx="2">
                  <c:v>34.254218374988049</c:v>
                </c:pt>
                <c:pt idx="3">
                  <c:v>36.053983873280771</c:v>
                </c:pt>
                <c:pt idx="4">
                  <c:v>29.823133357231072</c:v>
                </c:pt>
              </c:numCache>
            </c:numRef>
          </c:val>
          <c:extLst>
            <c:ext xmlns:c16="http://schemas.microsoft.com/office/drawing/2014/chart" uri="{C3380CC4-5D6E-409C-BE32-E72D297353CC}">
              <c16:uniqueId val="{00000000-BE4C-5144-A88D-0A410C87E950}"/>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BE4C-5144-A88D-0A410C87E950}"/>
              </c:ext>
            </c:extLst>
          </c:dPt>
          <c:dPt>
            <c:idx val="1"/>
            <c:invertIfNegative val="0"/>
            <c:bubble3D val="0"/>
            <c:spPr>
              <a:solidFill>
                <a:srgbClr val="92D050"/>
              </a:solidFill>
            </c:spPr>
            <c:extLst>
              <c:ext xmlns:c16="http://schemas.microsoft.com/office/drawing/2014/chart" uri="{C3380CC4-5D6E-409C-BE32-E72D297353CC}">
                <c16:uniqueId val="{00000004-BE4C-5144-A88D-0A410C87E950}"/>
              </c:ext>
            </c:extLst>
          </c:dPt>
          <c:dPt>
            <c:idx val="2"/>
            <c:invertIfNegative val="0"/>
            <c:bubble3D val="0"/>
            <c:spPr>
              <a:solidFill>
                <a:srgbClr val="00B0F0"/>
              </a:solidFill>
            </c:spPr>
            <c:extLst>
              <c:ext xmlns:c16="http://schemas.microsoft.com/office/drawing/2014/chart" uri="{C3380CC4-5D6E-409C-BE32-E72D297353CC}">
                <c16:uniqueId val="{00000006-BE4C-5144-A88D-0A410C87E950}"/>
              </c:ext>
            </c:extLst>
          </c:dPt>
          <c:dPt>
            <c:idx val="3"/>
            <c:invertIfNegative val="0"/>
            <c:bubble3D val="0"/>
            <c:spPr>
              <a:solidFill>
                <a:srgbClr val="A6A6A6"/>
              </a:solidFill>
            </c:spPr>
            <c:extLst>
              <c:ext xmlns:c16="http://schemas.microsoft.com/office/drawing/2014/chart" uri="{C3380CC4-5D6E-409C-BE32-E72D297353CC}">
                <c16:uniqueId val="{00000008-BE4C-5144-A88D-0A410C87E950}"/>
              </c:ext>
            </c:extLst>
          </c:dPt>
          <c:dPt>
            <c:idx val="4"/>
            <c:invertIfNegative val="0"/>
            <c:bubble3D val="0"/>
            <c:spPr>
              <a:solidFill>
                <a:srgbClr val="002060"/>
              </a:solidFill>
            </c:spPr>
            <c:extLst>
              <c:ext xmlns:c16="http://schemas.microsoft.com/office/drawing/2014/chart" uri="{C3380CC4-5D6E-409C-BE32-E72D297353CC}">
                <c16:uniqueId val="{0000000A-BE4C-5144-A88D-0A410C87E950}"/>
              </c:ext>
            </c:extLst>
          </c:dPt>
          <c:cat>
            <c:strRef>
              <c:f>'[2022 COE Review.xlsx]LBW - Figure 4. Sensitivities'!$B$5:$B$9</c:f>
              <c:strCache>
                <c:ptCount val="5"/>
                <c:pt idx="0">
                  <c:v>Project Design Life (years)</c:v>
                </c:pt>
                <c:pt idx="1">
                  <c:v>Discount Rate (nominal) [%]</c:v>
                </c:pt>
                <c:pt idx="2">
                  <c:v>Net Capacity Factor (%)</c:v>
                </c:pt>
                <c:pt idx="3">
                  <c:v>OpEx ($/kW/year)</c:v>
                </c:pt>
                <c:pt idx="4">
                  <c:v>CapEx ($/kW)</c:v>
                </c:pt>
              </c:strCache>
            </c:strRef>
          </c:cat>
          <c:val>
            <c:numRef>
              <c:f>'[2022 COE Review.xlsx]LBW - Figure 4. Sensitivities'!$D$5:$D$9</c:f>
              <c:numCache>
                <c:formatCode>0</c:formatCode>
                <c:ptCount val="5"/>
                <c:pt idx="0">
                  <c:v>16.394050493439657</c:v>
                </c:pt>
                <c:pt idx="1">
                  <c:v>6.319045332567562</c:v>
                </c:pt>
                <c:pt idx="2">
                  <c:v>22.479330808585907</c:v>
                </c:pt>
                <c:pt idx="3">
                  <c:v>7.3174705748247177</c:v>
                </c:pt>
                <c:pt idx="4">
                  <c:v>11.838051837731399</c:v>
                </c:pt>
              </c:numCache>
            </c:numRef>
          </c:val>
          <c:extLst>
            <c:ext xmlns:c16="http://schemas.microsoft.com/office/drawing/2014/chart" uri="{C3380CC4-5D6E-409C-BE32-E72D297353CC}">
              <c16:uniqueId val="{0000000B-BE4C-5144-A88D-0A410C87E950}"/>
            </c:ext>
          </c:extLst>
        </c:ser>
        <c:dLbls>
          <c:showLegendKey val="0"/>
          <c:showVal val="0"/>
          <c:showCatName val="0"/>
          <c:showSerName val="0"/>
          <c:showPercent val="0"/>
          <c:showBubbleSize val="0"/>
        </c:dLbls>
        <c:gapWidth val="50"/>
        <c:overlap val="100"/>
        <c:axId val="142783232"/>
        <c:axId val="142784768"/>
      </c:barChart>
      <c:catAx>
        <c:axId val="14278323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000" b="0"/>
            </a:pPr>
            <a:endParaRPr lang="en-US"/>
          </a:p>
        </c:txPr>
        <c:crossAx val="142784768"/>
        <c:crossesAt val="215"/>
        <c:auto val="1"/>
        <c:lblAlgn val="ctr"/>
        <c:lblOffset val="100"/>
        <c:noMultiLvlLbl val="0"/>
      </c:catAx>
      <c:valAx>
        <c:axId val="142784768"/>
        <c:scaling>
          <c:orientation val="minMax"/>
          <c:max val="60"/>
          <c:min val="0"/>
        </c:scaling>
        <c:delete val="0"/>
        <c:axPos val="t"/>
        <c:title>
          <c:tx>
            <c:rich>
              <a:bodyPr anchor="b" anchorCtr="1"/>
              <a:lstStyle/>
              <a:p>
                <a:pPr>
                  <a:defRPr sz="1000" b="0"/>
                </a:pPr>
                <a:r>
                  <a:rPr lang="en-US" sz="1000" b="0"/>
                  <a:t>LCOE ($/MWh)</a:t>
                </a:r>
              </a:p>
            </c:rich>
          </c:tx>
          <c:layout>
            <c:manualLayout>
              <c:xMode val="edge"/>
              <c:yMode val="edge"/>
              <c:x val="0.1291886741860592"/>
              <c:y val="0.85255734995909449"/>
            </c:manualLayout>
          </c:layout>
          <c:overlay val="0"/>
        </c:title>
        <c:numFmt formatCode="#,##0" sourceLinked="0"/>
        <c:majorTickMark val="out"/>
        <c:minorTickMark val="none"/>
        <c:tickLblPos val="low"/>
        <c:spPr>
          <a:ln cmpd="sng">
            <a:solidFill>
              <a:sysClr val="windowText" lastClr="000000">
                <a:alpha val="0"/>
              </a:sysClr>
            </a:solidFill>
          </a:ln>
        </c:spPr>
        <c:txPr>
          <a:bodyPr/>
          <a:lstStyle/>
          <a:p>
            <a:pPr>
              <a:defRPr sz="900"/>
            </a:pPr>
            <a:endParaRPr lang="en-US"/>
          </a:p>
        </c:txPr>
        <c:crossAx val="142783232"/>
        <c:crosses val="max"/>
        <c:crossBetween val="between"/>
      </c:valAx>
    </c:plotArea>
    <c:plotVisOnly val="1"/>
    <c:dispBlanksAs val="gap"/>
    <c:showDLblsOverMax val="0"/>
  </c:chart>
  <c:spPr>
    <a:solidFill>
      <a:sysClr val="window" lastClr="FFFFFF"/>
    </a:solidFill>
    <a:ln>
      <a:solidFill>
        <a:schemeClr val="bg1"/>
      </a:solidFill>
    </a:ln>
  </c:sp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C1E7-48F6-8126-B98FB4FDBA39}"/>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C1E7-48F6-8126-B98FB4FDBA39}"/>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C1E7-48F6-8126-B98FB4FDBA39}"/>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C1E7-48F6-8126-B98FB4FDBA39}"/>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C1E7-48F6-8126-B98FB4FDBA39}"/>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C1E7-48F6-8126-B98FB4FDBA3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C1E7-48F6-8126-B98FB4FDBA39}"/>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C1E7-48F6-8126-B98FB4FDBA39}"/>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C1E7-48F6-8126-B98FB4FDBA39}"/>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C1E7-48F6-8126-B98FB4FDBA39}"/>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C1E7-48F6-8126-B98FB4FDBA39}"/>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C1E7-48F6-8126-B98FB4FDBA39}"/>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C1E7-48F6-8126-B98FB4FDBA39}"/>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1E7-48F6-8126-B98FB4FDBA39}"/>
                </c:ext>
              </c:extLst>
            </c:dLbl>
            <c:dLbl>
              <c:idx val="1"/>
              <c:layout>
                <c:manualLayout>
                  <c:x val="3.7993109022585535E-2"/>
                  <c:y val="-4.330609546512349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1E7-48F6-8126-B98FB4FDBA39}"/>
                </c:ext>
              </c:extLst>
            </c:dLbl>
            <c:dLbl>
              <c:idx val="2"/>
              <c:layout>
                <c:manualLayout>
                  <c:x val="3.1824952342092733E-2"/>
                  <c:y val="8.0231407033633101E-3"/>
                </c:manualLayout>
              </c:layout>
              <c:showLegendKey val="0"/>
              <c:showVal val="0"/>
              <c:showCatName val="1"/>
              <c:showSerName val="0"/>
              <c:showPercent val="0"/>
              <c:showBubbleSize val="0"/>
              <c:extLst>
                <c:ext xmlns:c15="http://schemas.microsoft.com/office/drawing/2012/chart" uri="{CE6537A1-D6FC-4f65-9D91-7224C49458BB}">
                  <c15:layout>
                    <c:manualLayout>
                      <c:w val="0.24356390916178838"/>
                      <c:h val="8.8179326037790107E-2"/>
                    </c:manualLayout>
                  </c15:layout>
                </c:ext>
                <c:ext xmlns:c16="http://schemas.microsoft.com/office/drawing/2014/chart" uri="{C3380CC4-5D6E-409C-BE32-E72D297353CC}">
                  <c16:uniqueId val="{00000005-C1E7-48F6-8126-B98FB4FDBA39}"/>
                </c:ext>
              </c:extLst>
            </c:dLbl>
            <c:dLbl>
              <c:idx val="3"/>
              <c:layout>
                <c:manualLayout>
                  <c:x val="8.2421221123174668E-2"/>
                  <c:y val="1.0638727634317603E-2"/>
                </c:manualLayout>
              </c:layout>
              <c:showLegendKey val="0"/>
              <c:showVal val="0"/>
              <c:showCatName val="1"/>
              <c:showSerName val="0"/>
              <c:showPercent val="0"/>
              <c:showBubbleSize val="0"/>
              <c:extLst>
                <c:ext xmlns:c15="http://schemas.microsoft.com/office/drawing/2012/chart" uri="{CE6537A1-D6FC-4f65-9D91-7224C49458BB}">
                  <c15:layout>
                    <c:manualLayout>
                      <c:w val="0.30893332864661993"/>
                      <c:h val="8.8179268710340528E-2"/>
                    </c:manualLayout>
                  </c15:layout>
                </c:ext>
                <c:ext xmlns:c16="http://schemas.microsoft.com/office/drawing/2014/chart" uri="{C3380CC4-5D6E-409C-BE32-E72D297353CC}">
                  <c16:uniqueId val="{00000007-C1E7-48F6-8126-B98FB4FDBA39}"/>
                </c:ext>
              </c:extLst>
            </c:dLbl>
            <c:dLbl>
              <c:idx val="4"/>
              <c:layout>
                <c:manualLayout>
                  <c:x val="-8.430565497494635E-3"/>
                  <c:y val="-3.5921237537836659E-2"/>
                </c:manualLayout>
              </c:layout>
              <c:showLegendKey val="0"/>
              <c:showVal val="0"/>
              <c:showCatName val="1"/>
              <c:showSerName val="0"/>
              <c:showPercent val="0"/>
              <c:showBubbleSize val="0"/>
              <c:extLst>
                <c:ext xmlns:c15="http://schemas.microsoft.com/office/drawing/2012/chart" uri="{CE6537A1-D6FC-4f65-9D91-7224C49458BB}">
                  <c15:layout>
                    <c:manualLayout>
                      <c:w val="0.3584343605409136"/>
                      <c:h val="8.8179326037790107E-2"/>
                    </c:manualLayout>
                  </c15:layout>
                </c:ext>
                <c:ext xmlns:c16="http://schemas.microsoft.com/office/drawing/2014/chart" uri="{C3380CC4-5D6E-409C-BE32-E72D297353CC}">
                  <c16:uniqueId val="{00000009-C1E7-48F6-8126-B98FB4FDBA39}"/>
                </c:ext>
              </c:extLst>
            </c:dLbl>
            <c:dLbl>
              <c:idx val="5"/>
              <c:layout>
                <c:manualLayout>
                  <c:x val="-3.1037118624564576E-2"/>
                  <c:y val="-5.117453499248512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1E7-48F6-8126-B98FB4FDBA39}"/>
                </c:ext>
              </c:extLst>
            </c:dLbl>
            <c:dLbl>
              <c:idx val="6"/>
              <c:layout>
                <c:manualLayout>
                  <c:x val="3.8950244268966434E-4"/>
                  <c:y val="2.2433332346981364E-2"/>
                </c:manualLayout>
              </c:layout>
              <c:showLegendKey val="0"/>
              <c:showVal val="0"/>
              <c:showCatName val="1"/>
              <c:showSerName val="0"/>
              <c:showPercent val="0"/>
              <c:showBubbleSize val="0"/>
              <c:extLst>
                <c:ext xmlns:c15="http://schemas.microsoft.com/office/drawing/2012/chart" uri="{CE6537A1-D6FC-4f65-9D91-7224C49458BB}">
                  <c15:layout>
                    <c:manualLayout>
                      <c:w val="0.22659097427614644"/>
                      <c:h val="0.16987510443558212"/>
                    </c:manualLayout>
                  </c15:layout>
                </c:ext>
                <c:ext xmlns:c16="http://schemas.microsoft.com/office/drawing/2014/chart" uri="{C3380CC4-5D6E-409C-BE32-E72D297353CC}">
                  <c16:uniqueId val="{0000000D-C1E7-48F6-8126-B98FB4FDBA39}"/>
                </c:ext>
              </c:extLst>
            </c:dLbl>
            <c:dLbl>
              <c:idx val="7"/>
              <c:layout>
                <c:manualLayout>
                  <c:x val="-1.5921998778314302E-2"/>
                  <c:y val="2.320381189155703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1E7-48F6-8126-B98FB4FDBA39}"/>
                </c:ext>
              </c:extLst>
            </c:dLbl>
            <c:dLbl>
              <c:idx val="8"/>
              <c:layout>
                <c:manualLayout>
                  <c:x val="-5.2138013998250217E-3"/>
                  <c:y val="2.866868707180098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1E7-48F6-8126-B98FB4FDBA39}"/>
                </c:ext>
              </c:extLst>
            </c:dLbl>
            <c:dLbl>
              <c:idx val="9"/>
              <c:layout>
                <c:manualLayout>
                  <c:x val="-1.3644903762029746E-2"/>
                  <c:y val="-2.124908435430820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1E7-48F6-8126-B98FB4FDBA39}"/>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1E7-48F6-8126-B98FB4FDBA39}"/>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1E7-48F6-8126-B98FB4FDBA39}"/>
                </c:ext>
              </c:extLst>
            </c:dLbl>
            <c:spPr>
              <a:noFill/>
              <a:ln>
                <a:noFill/>
              </a:ln>
              <a:effectLst/>
            </c:spPr>
            <c:txPr>
              <a:bodyPr/>
              <a:lstStyle/>
              <a:p>
                <a:pPr>
                  <a:defRPr sz="1200" b="1"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C1E7-48F6-8126-B98FB4FDBA3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ln>
      <a:no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B1CC-4396-B5BD-D2A088417335}"/>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B1CC-4396-B5BD-D2A088417335}"/>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B1CC-4396-B5BD-D2A088417335}"/>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B1CC-4396-B5BD-D2A088417335}"/>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B1CC-4396-B5BD-D2A088417335}"/>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B1CC-4396-B5BD-D2A08841733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B1CC-4396-B5BD-D2A088417335}"/>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B1CC-4396-B5BD-D2A088417335}"/>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B1CC-4396-B5BD-D2A088417335}"/>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B1CC-4396-B5BD-D2A088417335}"/>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B1CC-4396-B5BD-D2A088417335}"/>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B1CC-4396-B5BD-D2A088417335}"/>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B1CC-4396-B5BD-D2A088417335}"/>
              </c:ext>
            </c:extLst>
          </c:dPt>
          <c:dLbls>
            <c:dLbl>
              <c:idx val="0"/>
              <c:layout>
                <c:manualLayout>
                  <c:x val="1.5199215854188501E-2"/>
                  <c:y val="-1.309160633802403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1CC-4396-B5BD-D2A088417335}"/>
                </c:ext>
              </c:extLst>
            </c:dLbl>
            <c:dLbl>
              <c:idx val="1"/>
              <c:layout>
                <c:manualLayout>
                  <c:x val="1.776730137529078E-2"/>
                  <c:y val="8.6360364090428861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1CC-4396-B5BD-D2A088417335}"/>
                </c:ext>
              </c:extLst>
            </c:dLbl>
            <c:dLbl>
              <c:idx val="2"/>
              <c:layout>
                <c:manualLayout>
                  <c:x val="1.8478672448170873E-2"/>
                  <c:y val="1.784232494210204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1CC-4396-B5BD-D2A088417335}"/>
                </c:ext>
              </c:extLst>
            </c:dLbl>
            <c:dLbl>
              <c:idx val="3"/>
              <c:layout>
                <c:manualLayout>
                  <c:x val="2.5363314501903518E-3"/>
                  <c:y val="3.479505657073873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1CC-4396-B5BD-D2A088417335}"/>
                </c:ext>
              </c:extLst>
            </c:dLbl>
            <c:dLbl>
              <c:idx val="4"/>
              <c:layout>
                <c:manualLayout>
                  <c:x val="1.3180935095477901E-5"/>
                  <c:y val="4.785624946214856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1CC-4396-B5BD-D2A088417335}"/>
                </c:ext>
              </c:extLst>
            </c:dLbl>
            <c:dLbl>
              <c:idx val="5"/>
              <c:layout>
                <c:manualLayout>
                  <c:x val="-1.2628733799432501E-2"/>
                  <c:y val="2.591018287121598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B1CC-4396-B5BD-D2A088417335}"/>
                </c:ext>
              </c:extLst>
            </c:dLbl>
            <c:dLbl>
              <c:idx val="6"/>
              <c:layout>
                <c:manualLayout>
                  <c:x val="-2.2813003272067329E-2"/>
                  <c:y val="-1.759487008101381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B1CC-4396-B5BD-D2A088417335}"/>
                </c:ext>
              </c:extLst>
            </c:dLbl>
            <c:dLbl>
              <c:idx val="7"/>
              <c:layout>
                <c:manualLayout>
                  <c:x val="-7.6089943505713801E-3"/>
                  <c:y val="-4.0233990630216662E-1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B1CC-4396-B5BD-D2A088417335}"/>
                </c:ext>
              </c:extLst>
            </c:dLbl>
            <c:dLbl>
              <c:idx val="8"/>
              <c:layout>
                <c:manualLayout>
                  <c:x val="-1.0157508180168204E-2"/>
                  <c:y val="-1.748185647825425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B1CC-4396-B5BD-D2A088417335}"/>
                </c:ext>
              </c:extLst>
            </c:dLbl>
            <c:dLbl>
              <c:idx val="9"/>
              <c:layout>
                <c:manualLayout>
                  <c:x val="-2.7799790383189756E-2"/>
                  <c:y val="-3.889672457548185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B1CC-4396-B5BD-D2A088417335}"/>
                </c:ext>
              </c:extLst>
            </c:dLbl>
            <c:dLbl>
              <c:idx val="10"/>
              <c:layout>
                <c:manualLayout>
                  <c:x val="-1.0169703931491521E-2"/>
                  <c:y val="-4.364211677324621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B1CC-4396-B5BD-D2A088417335}"/>
                </c:ext>
              </c:extLst>
            </c:dLbl>
            <c:dLbl>
              <c:idx val="11"/>
              <c:layout>
                <c:manualLayout>
                  <c:x val="-7.6272779486184789E-3"/>
                  <c:y val="-3.054948174127232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B1CC-4396-B5BD-D2A088417335}"/>
                </c:ext>
              </c:extLst>
            </c:dLbl>
            <c:dLbl>
              <c:idx val="12"/>
              <c:layout>
                <c:manualLayout>
                  <c:x val="-9.3221209139308582E-17"/>
                  <c:y val="-5.297122060127842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B1CC-4396-B5BD-D2A088417335}"/>
                </c:ext>
              </c:extLst>
            </c:dLbl>
            <c:numFmt formatCode="0.0%" sourceLinked="0"/>
            <c:spPr>
              <a:noFill/>
              <a:ln>
                <a:noFill/>
              </a:ln>
              <a:effectLst/>
            </c:spPr>
            <c:txPr>
              <a:bodyPr/>
              <a:lstStyle/>
              <a:p>
                <a:pPr>
                  <a:defRPr sz="9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Fixed CapEx Doughnut'!$B$4:$B$16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Fixed CapEx Doughnut'!$C$4:$C$16</c:f>
              <c:numCache>
                <c:formatCode>#,##0</c:formatCode>
                <c:ptCount val="13"/>
                <c:pt idx="0">
                  <c:v>1700</c:v>
                </c:pt>
                <c:pt idx="1">
                  <c:v>98.28</c:v>
                </c:pt>
                <c:pt idx="3">
                  <c:v>608.72</c:v>
                </c:pt>
                <c:pt idx="5">
                  <c:v>1027.4699999999998</c:v>
                </c:pt>
                <c:pt idx="6">
                  <c:v>229.05</c:v>
                </c:pt>
                <c:pt idx="7">
                  <c:v>166.67</c:v>
                </c:pt>
                <c:pt idx="8">
                  <c:v>44.2</c:v>
                </c:pt>
                <c:pt idx="9">
                  <c:v>115.63</c:v>
                </c:pt>
                <c:pt idx="10">
                  <c:v>413.73</c:v>
                </c:pt>
                <c:pt idx="11">
                  <c:v>191.89</c:v>
                </c:pt>
                <c:pt idx="12">
                  <c:v>44.2</c:v>
                </c:pt>
              </c:numCache>
            </c:numRef>
          </c:val>
          <c:extLst>
            <c:ext xmlns:c16="http://schemas.microsoft.com/office/drawing/2014/chart" uri="{C3380CC4-5D6E-409C-BE32-E72D297353CC}">
              <c16:uniqueId val="{0000001A-B1CC-4396-B5BD-D2A08841733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164045619773086"/>
          <c:y val="2.0424172549158189E-2"/>
          <c:w val="0.44432887924825665"/>
          <c:h val="0.77214879537764269"/>
        </c:manualLayout>
      </c:layout>
      <c:pieChart>
        <c:varyColors val="1"/>
        <c:ser>
          <c:idx val="0"/>
          <c:order val="0"/>
          <c:spPr>
            <a:solidFill>
              <a:schemeClr val="bg1"/>
            </a:solidFill>
            <a:ln>
              <a:solidFill>
                <a:sysClr val="windowText" lastClr="000000"/>
              </a:solidFill>
            </a:ln>
          </c:spPr>
          <c:dLbls>
            <c:dLbl>
              <c:idx val="1"/>
              <c:layout>
                <c:manualLayout>
                  <c:x val="0.15700395698997618"/>
                  <c:y val="-0.2627946031269234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E11A-4966-9369-0E8AD8053EC6}"/>
                </c:ext>
              </c:extLst>
            </c:dLbl>
            <c:numFmt formatCode="0.0%" sourceLinked="0"/>
            <c:spPr>
              <a:noFill/>
              <a:ln>
                <a:noFill/>
              </a:ln>
              <a:effectLst/>
            </c:spPr>
            <c:txPr>
              <a:bodyPr/>
              <a:lstStyle/>
              <a:p>
                <a:pPr>
                  <a:defRPr sz="1200" b="1" baseline="0"/>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Fixed CapEx Doughnut'!$B$21:$B$23</c:f>
              <c:strCache>
                <c:ptCount val="3"/>
                <c:pt idx="0">
                  <c:v>Turbine</c:v>
                </c:pt>
                <c:pt idx="1">
                  <c:v>Balance of System</c:v>
                </c:pt>
                <c:pt idx="2">
                  <c:v>Soft Costs</c:v>
                </c:pt>
              </c:strCache>
            </c:strRef>
          </c:cat>
          <c:val>
            <c:numRef>
              <c:f>'[2022 COE Review.xlsx]Figure 7. Fixed CapEx Doughnut'!$C$21:$C$23</c:f>
              <c:numCache>
                <c:formatCode>#,##0</c:formatCode>
                <c:ptCount val="3"/>
                <c:pt idx="0">
                  <c:v>1700</c:v>
                </c:pt>
                <c:pt idx="1">
                  <c:v>2130.1899999999996</c:v>
                </c:pt>
                <c:pt idx="2" formatCode="0">
                  <c:v>809.65000000000009</c:v>
                </c:pt>
              </c:numCache>
            </c:numRef>
          </c:val>
          <c:extLst>
            <c:ext xmlns:c16="http://schemas.microsoft.com/office/drawing/2014/chart" uri="{C3380CC4-5D6E-409C-BE32-E72D297353CC}">
              <c16:uniqueId val="{00000001-E11A-4966-9369-0E8AD8053EC6}"/>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0"/>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9150-4339-AEAD-7FE378BCDB56}"/>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9150-4339-AEAD-7FE378BCDB56}"/>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9150-4339-AEAD-7FE378BCDB56}"/>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9150-4339-AEAD-7FE378BCDB56}"/>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9150-4339-AEAD-7FE378BCDB56}"/>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9150-4339-AEAD-7FE378BCDB56}"/>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150-4339-AEAD-7FE378BCDB56}"/>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9150-4339-AEAD-7FE378BCDB56}"/>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9150-4339-AEAD-7FE378BCDB56}"/>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9150-4339-AEAD-7FE378BCDB56}"/>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9150-4339-AEAD-7FE378BCDB56}"/>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9150-4339-AEAD-7FE378BCDB56}"/>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9150-4339-AEAD-7FE378BCDB56}"/>
              </c:ext>
            </c:extLst>
          </c:dPt>
          <c:dLbls>
            <c:dLbl>
              <c:idx val="0"/>
              <c:layout>
                <c:manualLayout>
                  <c:x val="1.0684273840769904E-2"/>
                  <c:y val="-1.207108283182281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150-4339-AEAD-7FE378BCDB56}"/>
                </c:ext>
              </c:extLst>
            </c:dLbl>
            <c:dLbl>
              <c:idx val="1"/>
              <c:layout>
                <c:manualLayout>
                  <c:x val="-1.9767375155788119E-2"/>
                  <c:y val="9.26520839306084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50-4339-AEAD-7FE378BCDB56}"/>
                </c:ext>
              </c:extLst>
            </c:dLbl>
            <c:dLbl>
              <c:idx val="2"/>
              <c:layout>
                <c:manualLayout>
                  <c:x val="-6.0145450568678911E-3"/>
                  <c:y val="2.968487425132499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50-4339-AEAD-7FE378BCDB56}"/>
                </c:ext>
              </c:extLst>
            </c:dLbl>
            <c:dLbl>
              <c:idx val="3"/>
              <c:layout>
                <c:manualLayout>
                  <c:x val="4.2821522309711285E-3"/>
                  <c:y val="4.1868348103356648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50-4339-AEAD-7FE378BCDB56}"/>
                </c:ext>
              </c:extLst>
            </c:dLbl>
            <c:dLbl>
              <c:idx val="4"/>
              <c:layout>
                <c:manualLayout>
                  <c:x val="2.3946194225721786E-2"/>
                  <c:y val="-5.595133791994024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150-4339-AEAD-7FE378BCDB56}"/>
                </c:ext>
              </c:extLst>
            </c:dLbl>
            <c:dLbl>
              <c:idx val="5"/>
              <c:layout>
                <c:manualLayout>
                  <c:x val="-5.7099737532808397E-3"/>
                  <c:y val="-2.084835471036870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150-4339-AEAD-7FE378BCDB56}"/>
                </c:ext>
              </c:extLst>
            </c:dLbl>
            <c:dLbl>
              <c:idx val="6"/>
              <c:layout>
                <c:manualLayout>
                  <c:x val="-3.3677920107193567E-2"/>
                  <c:y val="7.26561708674501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150-4339-AEAD-7FE378BCDB56}"/>
                </c:ext>
              </c:extLst>
            </c:dLbl>
            <c:dLbl>
              <c:idx val="8"/>
              <c:layout>
                <c:manualLayout>
                  <c:x val="-1.2333554173771797E-2"/>
                  <c:y val="-6.083524880538971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150-4339-AEAD-7FE378BCDB56}"/>
                </c:ext>
              </c:extLst>
            </c:dLbl>
            <c:dLbl>
              <c:idx val="9"/>
              <c:layout>
                <c:manualLayout>
                  <c:x val="-2.3755906931715452E-2"/>
                  <c:y val="-1.690305484150905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150-4339-AEAD-7FE378BCDB56}"/>
                </c:ext>
              </c:extLst>
            </c:dLbl>
            <c:dLbl>
              <c:idx val="10"/>
              <c:layout>
                <c:manualLayout>
                  <c:x val="-1.7324693788276467E-2"/>
                  <c:y val="4.335492581474512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150-4339-AEAD-7FE378BCDB56}"/>
                </c:ext>
              </c:extLst>
            </c:dLbl>
            <c:dLbl>
              <c:idx val="11"/>
              <c:layout>
                <c:manualLayout>
                  <c:x val="-5.1137029746281717E-2"/>
                  <c:y val="6.4389641354150205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9150-4339-AEAD-7FE378BCDB56}"/>
                </c:ext>
              </c:extLst>
            </c:dLbl>
            <c:spPr>
              <a:noFill/>
              <a:ln>
                <a:noFill/>
              </a:ln>
              <a:effectLst/>
            </c:spPr>
            <c:txPr>
              <a:bodyPr/>
              <a:lstStyle/>
              <a:p>
                <a:pPr>
                  <a:defRPr b="1" i="0" baseline="0"/>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9150-4339-AEAD-7FE378BCDB56}"/>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ysClr val="window" lastClr="FFFFFF"/>
    </a:solidFill>
    <a:ln>
      <a:noFill/>
    </a:ln>
  </c:spPr>
  <c:txPr>
    <a:bodyPr/>
    <a:lstStyle/>
    <a:p>
      <a:pPr>
        <a:defRPr sz="1200" baseline="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rgbClr val="88A945"/>
              </a:solidFill>
              <a:ln>
                <a:solidFill>
                  <a:sysClr val="windowText" lastClr="000000"/>
                </a:solidFill>
              </a:ln>
            </c:spPr>
            <c:extLst>
              <c:ext xmlns:c16="http://schemas.microsoft.com/office/drawing/2014/chart" uri="{C3380CC4-5D6E-409C-BE32-E72D297353CC}">
                <c16:uniqueId val="{00000001-5990-4478-A03B-ECCA6C9A548D}"/>
              </c:ext>
            </c:extLst>
          </c:dPt>
          <c:dPt>
            <c:idx val="1"/>
            <c:bubble3D val="0"/>
            <c:spPr>
              <a:solidFill>
                <a:srgbClr val="81C9FF"/>
              </a:solidFill>
              <a:ln>
                <a:solidFill>
                  <a:sysClr val="windowText" lastClr="000000"/>
                </a:solidFill>
              </a:ln>
            </c:spPr>
            <c:extLst>
              <c:ext xmlns:c16="http://schemas.microsoft.com/office/drawing/2014/chart" uri="{C3380CC4-5D6E-409C-BE32-E72D297353CC}">
                <c16:uniqueId val="{00000003-5990-4478-A03B-ECCA6C9A548D}"/>
              </c:ext>
            </c:extLst>
          </c:dPt>
          <c:dPt>
            <c:idx val="2"/>
            <c:bubble3D val="0"/>
            <c:spPr>
              <a:solidFill>
                <a:srgbClr val="75A4DD"/>
              </a:solidFill>
              <a:ln>
                <a:solidFill>
                  <a:sysClr val="windowText" lastClr="000000"/>
                </a:solidFill>
              </a:ln>
            </c:spPr>
            <c:extLst>
              <c:ext xmlns:c16="http://schemas.microsoft.com/office/drawing/2014/chart" uri="{C3380CC4-5D6E-409C-BE32-E72D297353CC}">
                <c16:uniqueId val="{00000005-5990-4478-A03B-ECCA6C9A548D}"/>
              </c:ext>
            </c:extLst>
          </c:dPt>
          <c:dPt>
            <c:idx val="3"/>
            <c:bubble3D val="0"/>
            <c:spPr>
              <a:solidFill>
                <a:srgbClr val="93CDDD"/>
              </a:solidFill>
              <a:ln>
                <a:solidFill>
                  <a:sysClr val="windowText" lastClr="000000"/>
                </a:solidFill>
              </a:ln>
            </c:spPr>
            <c:extLst>
              <c:ext xmlns:c16="http://schemas.microsoft.com/office/drawing/2014/chart" uri="{C3380CC4-5D6E-409C-BE32-E72D297353CC}">
                <c16:uniqueId val="{00000007-5990-4478-A03B-ECCA6C9A548D}"/>
              </c:ext>
            </c:extLst>
          </c:dPt>
          <c:dPt>
            <c:idx val="4"/>
            <c:bubble3D val="0"/>
            <c:spPr>
              <a:solidFill>
                <a:srgbClr val="5772D5"/>
              </a:solidFill>
              <a:ln>
                <a:solidFill>
                  <a:sysClr val="windowText" lastClr="000000"/>
                </a:solidFill>
              </a:ln>
            </c:spPr>
            <c:extLst>
              <c:ext xmlns:c16="http://schemas.microsoft.com/office/drawing/2014/chart" uri="{C3380CC4-5D6E-409C-BE32-E72D297353CC}">
                <c16:uniqueId val="{00000009-5990-4478-A03B-ECCA6C9A548D}"/>
              </c:ext>
            </c:extLst>
          </c:dPt>
          <c:dPt>
            <c:idx val="5"/>
            <c:bubble3D val="0"/>
            <c:spPr>
              <a:solidFill>
                <a:srgbClr val="1C4372"/>
              </a:solidFill>
              <a:ln>
                <a:solidFill>
                  <a:sysClr val="windowText" lastClr="000000"/>
                </a:solidFill>
              </a:ln>
            </c:spPr>
            <c:extLst>
              <c:ext xmlns:c16="http://schemas.microsoft.com/office/drawing/2014/chart" uri="{C3380CC4-5D6E-409C-BE32-E72D297353CC}">
                <c16:uniqueId val="{0000000B-5990-4478-A03B-ECCA6C9A548D}"/>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990-4478-A03B-ECCA6C9A548D}"/>
              </c:ext>
            </c:extLst>
          </c:dPt>
          <c:dPt>
            <c:idx val="7"/>
            <c:bubble3D val="0"/>
            <c:spPr>
              <a:solidFill>
                <a:srgbClr val="09E4D9"/>
              </a:solidFill>
              <a:ln>
                <a:solidFill>
                  <a:sysClr val="windowText" lastClr="000000"/>
                </a:solidFill>
              </a:ln>
            </c:spPr>
            <c:extLst>
              <c:ext xmlns:c16="http://schemas.microsoft.com/office/drawing/2014/chart" uri="{C3380CC4-5D6E-409C-BE32-E72D297353CC}">
                <c16:uniqueId val="{0000000F-5990-4478-A03B-ECCA6C9A548D}"/>
              </c:ext>
            </c:extLst>
          </c:dPt>
          <c:dPt>
            <c:idx val="8"/>
            <c:bubble3D val="0"/>
            <c:spPr>
              <a:solidFill>
                <a:srgbClr val="8348FF"/>
              </a:solidFill>
              <a:ln>
                <a:solidFill>
                  <a:sysClr val="windowText" lastClr="000000"/>
                </a:solidFill>
              </a:ln>
            </c:spPr>
            <c:extLst>
              <c:ext xmlns:c16="http://schemas.microsoft.com/office/drawing/2014/chart" uri="{C3380CC4-5D6E-409C-BE32-E72D297353CC}">
                <c16:uniqueId val="{00000011-5990-4478-A03B-ECCA6C9A548D}"/>
              </c:ext>
            </c:extLst>
          </c:dPt>
          <c:dPt>
            <c:idx val="9"/>
            <c:bubble3D val="0"/>
            <c:spPr>
              <a:solidFill>
                <a:srgbClr val="604A7B"/>
              </a:solidFill>
              <a:ln>
                <a:solidFill>
                  <a:sysClr val="windowText" lastClr="000000"/>
                </a:solidFill>
              </a:ln>
            </c:spPr>
            <c:extLst>
              <c:ext xmlns:c16="http://schemas.microsoft.com/office/drawing/2014/chart" uri="{C3380CC4-5D6E-409C-BE32-E72D297353CC}">
                <c16:uniqueId val="{00000013-5990-4478-A03B-ECCA6C9A548D}"/>
              </c:ext>
            </c:extLst>
          </c:dPt>
          <c:dPt>
            <c:idx val="10"/>
            <c:bubble3D val="0"/>
            <c:spPr>
              <a:solidFill>
                <a:srgbClr val="7030A0"/>
              </a:solidFill>
              <a:ln>
                <a:solidFill>
                  <a:sysClr val="windowText" lastClr="000000"/>
                </a:solidFill>
              </a:ln>
            </c:spPr>
            <c:extLst>
              <c:ext xmlns:c16="http://schemas.microsoft.com/office/drawing/2014/chart" uri="{C3380CC4-5D6E-409C-BE32-E72D297353CC}">
                <c16:uniqueId val="{00000015-5990-4478-A03B-ECCA6C9A548D}"/>
              </c:ext>
            </c:extLst>
          </c:dPt>
          <c:dPt>
            <c:idx val="11"/>
            <c:bubble3D val="0"/>
            <c:spPr>
              <a:solidFill>
                <a:srgbClr val="4C216D"/>
              </a:solidFill>
              <a:ln>
                <a:solidFill>
                  <a:sysClr val="windowText" lastClr="000000"/>
                </a:solidFill>
              </a:ln>
            </c:spPr>
            <c:extLst>
              <c:ext xmlns:c16="http://schemas.microsoft.com/office/drawing/2014/chart" uri="{C3380CC4-5D6E-409C-BE32-E72D297353CC}">
                <c16:uniqueId val="{00000017-5990-4478-A03B-ECCA6C9A548D}"/>
              </c:ext>
            </c:extLst>
          </c:dPt>
          <c:dPt>
            <c:idx val="12"/>
            <c:bubble3D val="0"/>
            <c:spPr>
              <a:solidFill>
                <a:srgbClr val="B3A2C7"/>
              </a:solidFill>
              <a:ln>
                <a:solidFill>
                  <a:sysClr val="windowText" lastClr="000000"/>
                </a:solidFill>
              </a:ln>
            </c:spPr>
            <c:extLst>
              <c:ext xmlns:c16="http://schemas.microsoft.com/office/drawing/2014/chart" uri="{C3380CC4-5D6E-409C-BE32-E72D297353CC}">
                <c16:uniqueId val="{00000019-5990-4478-A03B-ECCA6C9A548D}"/>
              </c:ext>
            </c:extLst>
          </c:dPt>
          <c:dLbls>
            <c:dLbl>
              <c:idx val="0"/>
              <c:layout>
                <c:manualLayout>
                  <c:x val="1.5702204001021049E-2"/>
                  <c:y val="-2.657602083625266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990-4478-A03B-ECCA6C9A548D}"/>
                </c:ext>
              </c:extLst>
            </c:dLbl>
            <c:dLbl>
              <c:idx val="1"/>
              <c:layout>
                <c:manualLayout>
                  <c:x val="2.7777777777777776E-2"/>
                  <c:y val="-4.585608986927042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990-4478-A03B-ECCA6C9A548D}"/>
                </c:ext>
              </c:extLst>
            </c:dLbl>
            <c:dLbl>
              <c:idx val="2"/>
              <c:layout>
                <c:manualLayout>
                  <c:x val="2.5812560134167023E-2"/>
                  <c:y val="1.738862332679619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990-4478-A03B-ECCA6C9A548D}"/>
                </c:ext>
              </c:extLst>
            </c:dLbl>
            <c:dLbl>
              <c:idx val="3"/>
              <c:layout>
                <c:manualLayout>
                  <c:x val="0"/>
                  <c:y val="3.4809314506610518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990-4478-A03B-ECCA6C9A548D}"/>
                </c:ext>
              </c:extLst>
            </c:dLbl>
            <c:dLbl>
              <c:idx val="4"/>
              <c:layout>
                <c:manualLayout>
                  <c:x val="-1.2683202366785429E-2"/>
                  <c:y val="5.221397175991577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5990-4478-A03B-ECCA6C9A548D}"/>
                </c:ext>
              </c:extLst>
            </c:dLbl>
            <c:dLbl>
              <c:idx val="5"/>
              <c:layout>
                <c:manualLayout>
                  <c:x val="-1.2924283079489524E-2"/>
                  <c:y val="2.1990167739097337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5990-4478-A03B-ECCA6C9A548D}"/>
                </c:ext>
              </c:extLst>
            </c:dLbl>
            <c:dLbl>
              <c:idx val="6"/>
              <c:layout>
                <c:manualLayout>
                  <c:x val="-2.1214303776079007E-2"/>
                  <c:y val="-1.327756077154708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5990-4478-A03B-ECCA6C9A548D}"/>
                </c:ext>
              </c:extLst>
            </c:dLbl>
            <c:dLbl>
              <c:idx val="8"/>
              <c:layout>
                <c:manualLayout>
                  <c:x val="-1.2671438577446481E-2"/>
                  <c:y val="-2.631630751123364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5990-4478-A03B-ECCA6C9A548D}"/>
                </c:ext>
              </c:extLst>
            </c:dLbl>
            <c:dLbl>
              <c:idx val="9"/>
              <c:layout>
                <c:manualLayout>
                  <c:x val="-2.1978660100134342E-2"/>
                  <c:y val="-5.38299724783918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3-5990-4478-A03B-ECCA6C9A548D}"/>
                </c:ext>
              </c:extLst>
            </c:dLbl>
            <c:dLbl>
              <c:idx val="10"/>
              <c:layout>
                <c:manualLayout>
                  <c:x val="-1.2683202366785383E-2"/>
                  <c:y val="-4.35116431332631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5-5990-4478-A03B-ECCA6C9A548D}"/>
                </c:ext>
              </c:extLst>
            </c:dLbl>
            <c:dLbl>
              <c:idx val="11"/>
              <c:layout>
                <c:manualLayout>
                  <c:x val="-2.5366404733570859E-3"/>
                  <c:y val="-2.610698587995792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7-5990-4478-A03B-ECCA6C9A548D}"/>
                </c:ext>
              </c:extLst>
            </c:dLbl>
            <c:dLbl>
              <c:idx val="12"/>
              <c:layout>
                <c:manualLayout>
                  <c:x val="0"/>
                  <c:y val="-5.820624450322894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9-5990-4478-A03B-ECCA6C9A548D}"/>
                </c:ext>
              </c:extLst>
            </c:dLbl>
            <c:numFmt formatCode="0.0%" sourceLinked="0"/>
            <c:spPr>
              <a:noFill/>
              <a:ln>
                <a:noFill/>
              </a:ln>
              <a:effectLst/>
            </c:spPr>
            <c:txPr>
              <a:bodyPr/>
              <a:lstStyle/>
              <a:p>
                <a:pPr>
                  <a:defRPr sz="1000" b="1" baseline="0">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'[2022 COE Review.xlsx]Figure 7. Floating CapEx Doughn'!$B$4:$B$16</c:f>
              <c:strCache>
                <c:ptCount val="13"/>
                <c:pt idx="0">
                  <c:v>Turbine</c:v>
                </c:pt>
                <c:pt idx="1">
                  <c:v>Development and Project Management</c:v>
                </c:pt>
                <c:pt idx="3">
                  <c:v>Substructure &amp; Foundation</c:v>
                </c:pt>
                <c:pt idx="5">
                  <c:v>Electrical Infrastructure</c:v>
                </c:pt>
                <c:pt idx="6">
                  <c:v>Assembly and Installation</c:v>
                </c:pt>
                <c:pt idx="7">
                  <c:v>Lease Price</c:v>
                </c:pt>
                <c:pt idx="8">
                  <c:v>Plant Commissioning</c:v>
                </c:pt>
                <c:pt idx="9">
                  <c:v>Decommissioning</c:v>
                </c:pt>
                <c:pt idx="10">
                  <c:v>Contingency</c:v>
                </c:pt>
                <c:pt idx="11">
                  <c:v>Construction Finance</c:v>
                </c:pt>
                <c:pt idx="12">
                  <c:v>Insurance During Construction</c:v>
                </c:pt>
              </c:strCache>
            </c:strRef>
          </c:cat>
          <c:val>
            <c:numRef>
              <c:f>'[2022 COE Review.xlsx]Figure 7. Floating CapEx Doughn'!$C$4:$C$16</c:f>
              <c:numCache>
                <c:formatCode>#,##0</c:formatCode>
                <c:ptCount val="13"/>
                <c:pt idx="0">
                  <c:v>1700</c:v>
                </c:pt>
                <c:pt idx="1">
                  <c:v>98.28</c:v>
                </c:pt>
                <c:pt idx="3">
                  <c:v>1708.06</c:v>
                </c:pt>
                <c:pt idx="5">
                  <c:v>1156.98</c:v>
                </c:pt>
                <c:pt idx="6">
                  <c:v>278.58</c:v>
                </c:pt>
                <c:pt idx="7">
                  <c:v>166.67</c:v>
                </c:pt>
                <c:pt idx="8">
                  <c:v>58.9</c:v>
                </c:pt>
                <c:pt idx="9">
                  <c:v>147.34</c:v>
                </c:pt>
                <c:pt idx="10">
                  <c:v>540.08000000000004</c:v>
                </c:pt>
                <c:pt idx="11">
                  <c:v>254.94</c:v>
                </c:pt>
                <c:pt idx="12">
                  <c:v>58.9</c:v>
                </c:pt>
              </c:numCache>
            </c:numRef>
          </c:val>
          <c:extLst>
            <c:ext xmlns:c16="http://schemas.microsoft.com/office/drawing/2014/chart" uri="{C3380CC4-5D6E-409C-BE32-E72D297353CC}">
              <c16:uniqueId val="{0000001A-5990-4478-A03B-ECCA6C9A548D}"/>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solidFill>
              <a:schemeClr val="bg1"/>
            </a:solidFill>
            <a:ln>
              <a:solidFill>
                <a:sysClr val="windowText" lastClr="000000"/>
              </a:solidFill>
            </a:ln>
          </c:spPr>
          <c:dLbls>
            <c:dLbl>
              <c:idx val="1"/>
              <c:layout>
                <c:manualLayout>
                  <c:x val="6.7872192307263116E-2"/>
                  <c:y val="-0.23485048457688129"/>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A463-4E5B-AAA9-5E3ACE286DC4}"/>
                </c:ext>
              </c:extLst>
            </c:dLbl>
            <c:numFmt formatCode="0.0%" sourceLinked="0"/>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'[2022 COE Review.xlsx]Figure 7. Floating CapEx Doughn'!$B$21:$B$23</c:f>
              <c:strCache>
                <c:ptCount val="3"/>
                <c:pt idx="0">
                  <c:v>Turbine</c:v>
                </c:pt>
                <c:pt idx="1">
                  <c:v>Balance of System</c:v>
                </c:pt>
                <c:pt idx="2">
                  <c:v>Soft Costs</c:v>
                </c:pt>
              </c:strCache>
            </c:strRef>
          </c:cat>
          <c:val>
            <c:numRef>
              <c:f>'[2022 COE Review.xlsx]Figure 7. Floating CapEx Doughn'!$C$21:$C$23</c:f>
              <c:numCache>
                <c:formatCode>#,##0</c:formatCode>
                <c:ptCount val="3"/>
                <c:pt idx="0">
                  <c:v>1700</c:v>
                </c:pt>
                <c:pt idx="1">
                  <c:v>3408.5699999999997</c:v>
                </c:pt>
                <c:pt idx="2">
                  <c:v>1060.1600000000001</c:v>
                </c:pt>
              </c:numCache>
            </c:numRef>
          </c:val>
          <c:extLst>
            <c:ext xmlns:c16="http://schemas.microsoft.com/office/drawing/2014/chart" uri="{C3380CC4-5D6E-409C-BE32-E72D297353CC}">
              <c16:uniqueId val="{00000001-A463-4E5B-AAA9-5E3ACE286DC4}"/>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txPr>
    <a:bodyPr/>
    <a:lstStyle/>
    <a:p>
      <a:pPr>
        <a:defRPr sz="1200" b="1" i="0" baseline="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'!$D$26:$D$40</c:f>
              <c:numCache>
                <c:formatCode>General</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c:ext xmlns:c16="http://schemas.microsoft.com/office/drawing/2014/chart" uri="{C3380CC4-5D6E-409C-BE32-E72D297353CC}">
              <c16:uniqueId val="{00000000-71DA-4810-BE3C-3032A25AFFC9}"/>
            </c:ext>
          </c:extLst>
        </c:ser>
        <c:ser>
          <c:idx val="1"/>
          <c:order val="1"/>
          <c:spPr>
            <a:noFill/>
          </c:spPr>
          <c:invertIfNegative val="0"/>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'!$E$26:$E$40</c:f>
              <c:numCache>
                <c:formatCode>0.0</c:formatCode>
                <c:ptCount val="15"/>
                <c:pt idx="0">
                  <c:v>0</c:v>
                </c:pt>
                <c:pt idx="1">
                  <c:v>25.665953533800447</c:v>
                </c:pt>
                <c:pt idx="2">
                  <c:v>27.117136741840977</c:v>
                </c:pt>
                <c:pt idx="3">
                  <c:v>27.149747600448627</c:v>
                </c:pt>
                <c:pt idx="4">
                  <c:v>36.339970679916277</c:v>
                </c:pt>
                <c:pt idx="5">
                  <c:v>51.852322019548005</c:v>
                </c:pt>
                <c:pt idx="6">
                  <c:v>55.310431817734468</c:v>
                </c:pt>
                <c:pt idx="7">
                  <c:v>55.977746609613277</c:v>
                </c:pt>
                <c:pt idx="8">
                  <c:v>56.645061401492086</c:v>
                </c:pt>
                <c:pt idx="9">
                  <c:v>58.390799170382287</c:v>
                </c:pt>
                <c:pt idx="10">
                  <c:v>61.287881419559326</c:v>
                </c:pt>
                <c:pt idx="11">
                  <c:v>67.534219628700072</c:v>
                </c:pt>
                <c:pt idx="12">
                  <c:v>70.050539908393318</c:v>
                </c:pt>
                <c:pt idx="13">
                  <c:v>74.046185049697229</c:v>
                </c:pt>
                <c:pt idx="14">
                  <c:v>0</c:v>
                </c:pt>
              </c:numCache>
            </c:numRef>
          </c:val>
          <c:extLst>
            <c:ext xmlns:c16="http://schemas.microsoft.com/office/drawing/2014/chart" uri="{C3380CC4-5D6E-409C-BE32-E72D297353CC}">
              <c16:uniqueId val="{00000001-71DA-4810-BE3C-3032A25AFFC9}"/>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71DA-4810-BE3C-3032A25AFFC9}"/>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71DA-4810-BE3C-3032A25AFFC9}"/>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71DA-4810-BE3C-3032A25AFFC9}"/>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71DA-4810-BE3C-3032A25AFFC9}"/>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71DA-4810-BE3C-3032A25AFFC9}"/>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71DA-4810-BE3C-3032A25AFFC9}"/>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71DA-4810-BE3C-3032A25AFFC9}"/>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71DA-4810-BE3C-3032A25AFFC9}"/>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71DA-4810-BE3C-3032A25AFFC9}"/>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71DA-4810-BE3C-3032A25AFFC9}"/>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71DA-4810-BE3C-3032A25AFFC9}"/>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71DA-4810-BE3C-3032A25AFFC9}"/>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71DA-4810-BE3C-3032A25AFFC9}"/>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71DA-4810-BE3C-3032A25AFFC9}"/>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71DA-4810-BE3C-3032A25AFFC9}"/>
              </c:ext>
            </c:extLst>
          </c:dPt>
          <c:dLbls>
            <c:dLbl>
              <c:idx val="0"/>
              <c:layout>
                <c:manualLayout>
                  <c:x val="-1.9090105874966887E-17"/>
                  <c:y val="-0.143429611953309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1DA-4810-BE3C-3032A25AFFC9}"/>
                </c:ext>
              </c:extLst>
            </c:dLbl>
            <c:dLbl>
              <c:idx val="1"/>
              <c:layout>
                <c:manualLayout>
                  <c:x val="-3.8437224599007836E-17"/>
                  <c:y val="-3.3101417072968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1DA-4810-BE3C-3032A25AFFC9}"/>
                </c:ext>
              </c:extLst>
            </c:dLbl>
            <c:dLbl>
              <c:idx val="2"/>
              <c:layout>
                <c:manualLayout>
                  <c:x val="1.2192610289574494E-5"/>
                  <c:y val="-4.1396931675668575E-2"/>
                </c:manualLayout>
              </c:layout>
              <c:tx>
                <c:rich>
                  <a:bodyPr/>
                  <a:lstStyle/>
                  <a:p>
                    <a:fld id="{E14240BE-9F39-4D00-8AFB-9B096AED17AE}" type="VALUE">
                      <a:rPr lang="en-US"/>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1DA-4810-BE3C-3032A25AFFC9}"/>
                </c:ext>
              </c:extLst>
            </c:dLbl>
            <c:dLbl>
              <c:idx val="3"/>
              <c:layout>
                <c:manualLayout>
                  <c:x val="2.0925155496972058E-3"/>
                  <c:y val="-5.792758921185860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1DA-4810-BE3C-3032A25AFFC9}"/>
                </c:ext>
              </c:extLst>
            </c:dLbl>
            <c:dLbl>
              <c:idx val="4"/>
              <c:layout>
                <c:manualLayout>
                  <c:x val="4.1191250978292207E-6"/>
                  <c:y val="-6.620788668559665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1DA-4810-BE3C-3032A25AFFC9}"/>
                </c:ext>
              </c:extLst>
            </c:dLbl>
            <c:dLbl>
              <c:idx val="5"/>
              <c:layout>
                <c:manualLayout>
                  <c:x val="0"/>
                  <c:y val="-4.96521256094521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1DA-4810-BE3C-3032A25AFFC9}"/>
                </c:ext>
              </c:extLst>
            </c:dLbl>
            <c:dLbl>
              <c:idx val="6"/>
              <c:layout>
                <c:manualLayout>
                  <c:x val="0"/>
                  <c:y val="-3.72440920796673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1DA-4810-BE3C-3032A25AFFC9}"/>
                </c:ext>
              </c:extLst>
            </c:dLbl>
            <c:dLbl>
              <c:idx val="7"/>
              <c:layout>
                <c:manualLayout>
                  <c:x val="0"/>
                  <c:y val="-4.552959605971606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1DA-4810-BE3C-3032A25AFFC9}"/>
                </c:ext>
              </c:extLst>
            </c:dLbl>
            <c:dLbl>
              <c:idx val="8"/>
              <c:layout>
                <c:manualLayout>
                  <c:x val="-4.1191250979059457E-6"/>
                  <c:y val="-4.96622604437635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1DA-4810-BE3C-3032A25AFFC9}"/>
                </c:ext>
              </c:extLst>
            </c:dLbl>
            <c:dLbl>
              <c:idx val="9"/>
              <c:layout>
                <c:manualLayout>
                  <c:x val="0"/>
                  <c:y val="-4.55344771593822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1DA-4810-BE3C-3032A25AFFC9}"/>
                </c:ext>
              </c:extLst>
            </c:dLbl>
            <c:dLbl>
              <c:idx val="10"/>
              <c:layout>
                <c:manualLayout>
                  <c:x val="0"/>
                  <c:y val="-5.79425579175016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1DA-4810-BE3C-3032A25AFFC9}"/>
                </c:ext>
              </c:extLst>
            </c:dLbl>
            <c:dLbl>
              <c:idx val="11"/>
              <c:layout>
                <c:manualLayout>
                  <c:x val="-1.534493676509418E-16"/>
                  <c:y val="-4.138684406969168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1DA-4810-BE3C-3032A25AFFC9}"/>
                </c:ext>
              </c:extLst>
            </c:dLbl>
            <c:dLbl>
              <c:idx val="12"/>
              <c:layout>
                <c:manualLayout>
                  <c:x val="-1.534493676509418E-16"/>
                  <c:y val="-6.207001579523854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1DA-4810-BE3C-3032A25AFFC9}"/>
                </c:ext>
              </c:extLst>
            </c:dLbl>
            <c:dLbl>
              <c:idx val="13"/>
              <c:layout>
                <c:manualLayout>
                  <c:x val="6.8941382327209096E-4"/>
                  <c:y val="-8.9170719087177969E-2"/>
                </c:manualLayout>
              </c:layout>
              <c:spPr>
                <a:solidFill>
                  <a:srgbClr val="FFFFFF"/>
                </a:solid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D-71DA-4810-BE3C-3032A25AFFC9}"/>
                </c:ext>
              </c:extLst>
            </c:dLbl>
            <c:dLbl>
              <c:idx val="14"/>
              <c:layout>
                <c:manualLayout>
                  <c:x val="-2.7777777777779813E-3"/>
                  <c:y val="-0.30228849929314267"/>
                </c:manualLayout>
              </c:layout>
              <c:numFmt formatCode="#,##0" sourceLinked="0"/>
              <c:spPr>
                <a:solidFill>
                  <a:srgbClr val="FFFFFF"/>
                </a:solidFill>
                <a:ln>
                  <a:noFill/>
                </a:ln>
                <a:effectLst/>
              </c:spPr>
              <c:txPr>
                <a:bodyPr vertOverflow="overflow" horzOverflow="overflow" wrap="square" lIns="38100" tIns="0" rIns="38100" bIns="19050" anchor="ctr" anchorCtr="0">
                  <a:spAutoFit/>
                </a:bodyPr>
                <a:lstStyle/>
                <a:p>
                  <a:pPr>
                    <a:defRPr sz="1100" b="0" baseline="0"/>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1DA-4810-BE3C-3032A25AFFC9}"/>
                </c:ext>
              </c:extLst>
            </c:dLbl>
            <c:spPr>
              <a:noFill/>
              <a:ln>
                <a:noFill/>
              </a:ln>
              <a:effectLst/>
            </c:spPr>
            <c:txPr>
              <a:bodyPr vertOverflow="overflow" horzOverflow="overflow" wrap="square" lIns="38100" tIns="0" rIns="38100" bIns="19050" anchor="ctr" anchorCtr="0">
                <a:spAutoFit/>
              </a:bodyPr>
              <a:lstStyle/>
              <a:p>
                <a:pPr>
                  <a:defRPr sz="1100" baseline="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0"/>
              </c:ext>
            </c:extLst>
          </c:dLbls>
          <c:cat>
            <c:strRef>
              <c:f>'[2022 COE Review.xlsx]Figure 10. Fixed Waterfall '!$C$26:$C$40</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10. Fixed Waterfall '!$F$26:$F$40</c:f>
              <c:numCache>
                <c:formatCode>0.0</c:formatCode>
                <c:ptCount val="15"/>
                <c:pt idx="0">
                  <c:v>25.665953533800447</c:v>
                </c:pt>
                <c:pt idx="1">
                  <c:v>1.4511832080405289</c:v>
                </c:pt>
                <c:pt idx="2">
                  <c:v>3.2610858607652338E-2</c:v>
                </c:pt>
                <c:pt idx="3">
                  <c:v>9.1902230794676516</c:v>
                </c:pt>
                <c:pt idx="4">
                  <c:v>15.51235133963173</c:v>
                </c:pt>
                <c:pt idx="5">
                  <c:v>3.4581097981864666</c:v>
                </c:pt>
                <c:pt idx="6">
                  <c:v>0.66731479187881171</c:v>
                </c:pt>
                <c:pt idx="7">
                  <c:v>0.66731479187881171</c:v>
                </c:pt>
                <c:pt idx="8">
                  <c:v>1.7457377688902034</c:v>
                </c:pt>
                <c:pt idx="9">
                  <c:v>2.8970822491770396</c:v>
                </c:pt>
                <c:pt idx="10">
                  <c:v>6.2463382091407409</c:v>
                </c:pt>
                <c:pt idx="11">
                  <c:v>2.5163202796932471</c:v>
                </c:pt>
                <c:pt idx="12">
                  <c:v>3.9956451413039153</c:v>
                </c:pt>
                <c:pt idx="13">
                  <c:v>21.114516399384559</c:v>
                </c:pt>
                <c:pt idx="14">
                  <c:v>95.160701449081785</c:v>
                </c:pt>
              </c:numCache>
            </c:numRef>
          </c:val>
          <c:extLst>
            <c:ext xmlns:c16="http://schemas.microsoft.com/office/drawing/2014/chart" uri="{C3380CC4-5D6E-409C-BE32-E72D297353CC}">
              <c16:uniqueId val="{00000020-71DA-4810-BE3C-3032A25AFFC9}"/>
            </c:ext>
          </c:extLst>
        </c:ser>
        <c:dLbls>
          <c:showLegendKey val="0"/>
          <c:showVal val="0"/>
          <c:showCatName val="0"/>
          <c:showSerName val="0"/>
          <c:showPercent val="0"/>
          <c:showBubbleSize val="0"/>
        </c:dLbls>
        <c:gapWidth val="150"/>
        <c:overlap val="100"/>
        <c:axId val="144881152"/>
        <c:axId val="144882688"/>
      </c:barChart>
      <c:catAx>
        <c:axId val="144881152"/>
        <c:scaling>
          <c:orientation val="minMax"/>
        </c:scaling>
        <c:delete val="0"/>
        <c:axPos val="b"/>
        <c:numFmt formatCode="General" sourceLinked="1"/>
        <c:majorTickMark val="out"/>
        <c:minorTickMark val="none"/>
        <c:tickLblPos val="nextTo"/>
        <c:spPr>
          <a:ln>
            <a:solidFill>
              <a:sysClr val="windowText" lastClr="000000"/>
            </a:solidFill>
          </a:ln>
          <a:effectLst>
            <a:softEdge rad="50800"/>
          </a:effectLst>
        </c:spPr>
        <c:txPr>
          <a:bodyPr/>
          <a:lstStyle/>
          <a:p>
            <a:pPr>
              <a:defRPr sz="1200" b="0" i="0" baseline="0">
                <a:latin typeface="+mn-lt"/>
                <a:cs typeface="Times New Roman" panose="02020603050405020304" pitchFamily="18" charset="0"/>
              </a:defRPr>
            </a:pPr>
            <a:endParaRPr lang="en-US"/>
          </a:p>
        </c:txPr>
        <c:crossAx val="144882688"/>
        <c:crossesAt val="0"/>
        <c:auto val="1"/>
        <c:lblAlgn val="ctr"/>
        <c:lblOffset val="100"/>
        <c:noMultiLvlLbl val="0"/>
      </c:catAx>
      <c:valAx>
        <c:axId val="144882688"/>
        <c:scaling>
          <c:orientation val="minMax"/>
          <c:max val="100"/>
          <c:min val="0"/>
        </c:scaling>
        <c:delete val="0"/>
        <c:axPos val="l"/>
        <c:majorGridlines>
          <c:spPr>
            <a:ln w="6350">
              <a:solidFill>
                <a:sysClr val="windowText" lastClr="000000">
                  <a:lumMod val="50000"/>
                  <a:lumOff val="50000"/>
                </a:sysClr>
              </a:solidFill>
              <a:prstDash val="sysDot"/>
            </a:ln>
          </c:spPr>
        </c:majorGridlines>
        <c:title>
          <c:tx>
            <c:rich>
              <a:bodyPr rot="-5400000" vert="horz"/>
              <a:lstStyle/>
              <a:p>
                <a:pPr>
                  <a:defRPr sz="1200" baseline="0"/>
                </a:pPr>
                <a:r>
                  <a:rPr lang="en-US" sz="1200" b="0" baseline="0"/>
                  <a:t>Levelized Cost of Energy ($2022/MWh)</a:t>
                </a:r>
              </a:p>
            </c:rich>
          </c:tx>
          <c:layout>
            <c:manualLayout>
              <c:xMode val="edge"/>
              <c:yMode val="edge"/>
              <c:x val="2.096600107042166E-2"/>
              <c:y val="0.11071055645241427"/>
            </c:manualLayout>
          </c:layout>
          <c:overlay val="0"/>
        </c:title>
        <c:numFmt formatCode="&quot;$&quot;#,##0" sourceLinked="0"/>
        <c:majorTickMark val="out"/>
        <c:minorTickMark val="none"/>
        <c:tickLblPos val="nextTo"/>
        <c:txPr>
          <a:bodyPr/>
          <a:lstStyle/>
          <a:p>
            <a:pPr>
              <a:defRPr sz="1100" baseline="0"/>
            </a:pPr>
            <a:endParaRPr lang="en-US"/>
          </a:p>
        </c:txPr>
        <c:crossAx val="144881152"/>
        <c:crosses val="autoZero"/>
        <c:crossBetween val="between"/>
        <c:majorUnit val="20"/>
      </c:valAx>
    </c:plotArea>
    <c:plotVisOnly val="1"/>
    <c:dispBlanksAs val="gap"/>
    <c:showDLblsOverMax val="0"/>
  </c:chart>
  <c:spPr>
    <a:ln>
      <a:noFill/>
    </a:ln>
  </c:spPr>
  <c:externalData r:id="rId2">
    <c:autoUpdate val="0"/>
  </c:externalData>
  <c:userShapes r:id="rId3"/>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9373446243747831"/>
          <c:y val="4.8715677590788306E-2"/>
          <c:w val="0.66832004490004782"/>
          <c:h val="0.77776341915109926"/>
        </c:manualLayout>
      </c:layout>
      <c:barChart>
        <c:barDir val="bar"/>
        <c:grouping val="stacked"/>
        <c:varyColors val="0"/>
        <c:ser>
          <c:idx val="1"/>
          <c:order val="0"/>
          <c:spPr>
            <a:noFill/>
          </c:spPr>
          <c:invertIfNegative val="0"/>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Sensitivities'!$C$5:$C$9</c:f>
              <c:numCache>
                <c:formatCode>0</c:formatCode>
                <c:ptCount val="5"/>
                <c:pt idx="0">
                  <c:v>75.580684121072608</c:v>
                </c:pt>
                <c:pt idx="1">
                  <c:v>83.518142201768867</c:v>
                </c:pt>
                <c:pt idx="2">
                  <c:v>84.824481084537595</c:v>
                </c:pt>
                <c:pt idx="3">
                  <c:v>82.60562067873758</c:v>
                </c:pt>
                <c:pt idx="4">
                  <c:v>52.285877047065412</c:v>
                </c:pt>
              </c:numCache>
            </c:numRef>
          </c:val>
          <c:extLst>
            <c:ext xmlns:c16="http://schemas.microsoft.com/office/drawing/2014/chart" uri="{C3380CC4-5D6E-409C-BE32-E72D297353CC}">
              <c16:uniqueId val="{00000000-0BDC-4702-81A8-F342878EF88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0BDC-4702-81A8-F342878EF88D}"/>
              </c:ext>
            </c:extLst>
          </c:dPt>
          <c:dPt>
            <c:idx val="1"/>
            <c:invertIfNegative val="0"/>
            <c:bubble3D val="0"/>
            <c:spPr>
              <a:solidFill>
                <a:srgbClr val="92D050"/>
              </a:solidFill>
            </c:spPr>
            <c:extLst>
              <c:ext xmlns:c16="http://schemas.microsoft.com/office/drawing/2014/chart" uri="{C3380CC4-5D6E-409C-BE32-E72D297353CC}">
                <c16:uniqueId val="{00000004-0BDC-4702-81A8-F342878EF88D}"/>
              </c:ext>
            </c:extLst>
          </c:dPt>
          <c:dPt>
            <c:idx val="2"/>
            <c:invertIfNegative val="0"/>
            <c:bubble3D val="0"/>
            <c:spPr>
              <a:solidFill>
                <a:srgbClr val="00B0F0"/>
              </a:solidFill>
            </c:spPr>
            <c:extLst>
              <c:ext xmlns:c16="http://schemas.microsoft.com/office/drawing/2014/chart" uri="{C3380CC4-5D6E-409C-BE32-E72D297353CC}">
                <c16:uniqueId val="{00000006-0BDC-4702-81A8-F342878EF88D}"/>
              </c:ext>
            </c:extLst>
          </c:dPt>
          <c:dPt>
            <c:idx val="3"/>
            <c:invertIfNegative val="0"/>
            <c:bubble3D val="0"/>
            <c:spPr>
              <a:solidFill>
                <a:srgbClr val="A6A6A6"/>
              </a:solidFill>
            </c:spPr>
            <c:extLst>
              <c:ext xmlns:c16="http://schemas.microsoft.com/office/drawing/2014/chart" uri="{C3380CC4-5D6E-409C-BE32-E72D297353CC}">
                <c16:uniqueId val="{00000008-0BDC-4702-81A8-F342878EF88D}"/>
              </c:ext>
            </c:extLst>
          </c:dPt>
          <c:dPt>
            <c:idx val="4"/>
            <c:invertIfNegative val="0"/>
            <c:bubble3D val="0"/>
            <c:spPr>
              <a:solidFill>
                <a:srgbClr val="002060"/>
              </a:solidFill>
            </c:spPr>
            <c:extLst>
              <c:ext xmlns:c16="http://schemas.microsoft.com/office/drawing/2014/chart" uri="{C3380CC4-5D6E-409C-BE32-E72D297353CC}">
                <c16:uniqueId val="{0000000A-0BDC-4702-81A8-F342878EF88D}"/>
              </c:ext>
            </c:extLst>
          </c:dPt>
          <c:cat>
            <c:strRef>
              <c:f>'[2022 COE Review.xlsx]Figure 13. Fixed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13. Fixed Sensitivities'!$D$5:$D$9</c:f>
              <c:numCache>
                <c:formatCode>0</c:formatCode>
                <c:ptCount val="5"/>
                <c:pt idx="0">
                  <c:v>42.27244433422517</c:v>
                </c:pt>
                <c:pt idx="1">
                  <c:v>24.440331461381405</c:v>
                </c:pt>
                <c:pt idx="2">
                  <c:v>48.471132048307211</c:v>
                </c:pt>
                <c:pt idx="3">
                  <c:v>25.110161540688466</c:v>
                </c:pt>
                <c:pt idx="4">
                  <c:v>54.351431012753892</c:v>
                </c:pt>
              </c:numCache>
            </c:numRef>
          </c:val>
          <c:extLst>
            <c:ext xmlns:c16="http://schemas.microsoft.com/office/drawing/2014/chart" uri="{C3380CC4-5D6E-409C-BE32-E72D297353CC}">
              <c16:uniqueId val="{0000000B-0BDC-4702-81A8-F342878EF88D}"/>
            </c:ext>
          </c:extLst>
        </c:ser>
        <c:dLbls>
          <c:showLegendKey val="0"/>
          <c:showVal val="0"/>
          <c:showCatName val="0"/>
          <c:showSerName val="0"/>
          <c:showPercent val="0"/>
          <c:showBubbleSize val="0"/>
        </c:dLbls>
        <c:gapWidth val="50"/>
        <c:overlap val="100"/>
        <c:axId val="148436864"/>
        <c:axId val="148438400"/>
      </c:barChart>
      <c:catAx>
        <c:axId val="148436864"/>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8438400"/>
        <c:crossesAt val="215"/>
        <c:auto val="1"/>
        <c:lblAlgn val="ctr"/>
        <c:lblOffset val="100"/>
        <c:noMultiLvlLbl val="0"/>
      </c:catAx>
      <c:valAx>
        <c:axId val="148438400"/>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8436864"/>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8534871820267743"/>
          <c:y val="4.8715677590788306E-2"/>
          <c:w val="0.67670578913484869"/>
          <c:h val="0.78418861013408547"/>
        </c:manualLayout>
      </c:layout>
      <c:barChart>
        <c:barDir val="bar"/>
        <c:grouping val="stacked"/>
        <c:varyColors val="0"/>
        <c:ser>
          <c:idx val="1"/>
          <c:order val="0"/>
          <c:spPr>
            <a:noFill/>
          </c:spPr>
          <c:invertIfNegative val="0"/>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Sensitivities'!$C$5:$C$9</c:f>
              <c:numCache>
                <c:formatCode>0</c:formatCode>
                <c:ptCount val="5"/>
                <c:pt idx="0">
                  <c:v>111.98213916957744</c:v>
                </c:pt>
                <c:pt idx="1">
                  <c:v>125.52583231321327</c:v>
                </c:pt>
                <c:pt idx="2">
                  <c:v>100.98103567286132</c:v>
                </c:pt>
                <c:pt idx="3">
                  <c:v>132.45942703382994</c:v>
                </c:pt>
                <c:pt idx="4">
                  <c:v>115.50971586814302</c:v>
                </c:pt>
              </c:numCache>
            </c:numRef>
          </c:val>
          <c:extLst>
            <c:ext xmlns:c16="http://schemas.microsoft.com/office/drawing/2014/chart" uri="{C3380CC4-5D6E-409C-BE32-E72D297353CC}">
              <c16:uniqueId val="{00000000-678C-4A42-A103-C069D5C5D3ED}"/>
            </c:ext>
          </c:extLst>
        </c:ser>
        <c:ser>
          <c:idx val="2"/>
          <c:order val="1"/>
          <c:invertIfNegative val="0"/>
          <c:dPt>
            <c:idx val="0"/>
            <c:invertIfNegative val="0"/>
            <c:bubble3D val="0"/>
            <c:spPr>
              <a:solidFill>
                <a:srgbClr val="FF6600"/>
              </a:solidFill>
            </c:spPr>
            <c:extLst>
              <c:ext xmlns:c16="http://schemas.microsoft.com/office/drawing/2014/chart" uri="{C3380CC4-5D6E-409C-BE32-E72D297353CC}">
                <c16:uniqueId val="{00000002-678C-4A42-A103-C069D5C5D3ED}"/>
              </c:ext>
            </c:extLst>
          </c:dPt>
          <c:dPt>
            <c:idx val="1"/>
            <c:invertIfNegative val="0"/>
            <c:bubble3D val="0"/>
            <c:spPr>
              <a:solidFill>
                <a:srgbClr val="92D050"/>
              </a:solidFill>
            </c:spPr>
            <c:extLst>
              <c:ext xmlns:c16="http://schemas.microsoft.com/office/drawing/2014/chart" uri="{C3380CC4-5D6E-409C-BE32-E72D297353CC}">
                <c16:uniqueId val="{00000004-678C-4A42-A103-C069D5C5D3ED}"/>
              </c:ext>
            </c:extLst>
          </c:dPt>
          <c:dPt>
            <c:idx val="2"/>
            <c:invertIfNegative val="0"/>
            <c:bubble3D val="0"/>
            <c:spPr>
              <a:solidFill>
                <a:srgbClr val="00B0F0"/>
              </a:solidFill>
            </c:spPr>
            <c:extLst>
              <c:ext xmlns:c16="http://schemas.microsoft.com/office/drawing/2014/chart" uri="{C3380CC4-5D6E-409C-BE32-E72D297353CC}">
                <c16:uniqueId val="{00000006-678C-4A42-A103-C069D5C5D3ED}"/>
              </c:ext>
            </c:extLst>
          </c:dPt>
          <c:dPt>
            <c:idx val="3"/>
            <c:invertIfNegative val="0"/>
            <c:bubble3D val="0"/>
            <c:spPr>
              <a:solidFill>
                <a:srgbClr val="A6A6A6"/>
              </a:solidFill>
            </c:spPr>
            <c:extLst>
              <c:ext xmlns:c16="http://schemas.microsoft.com/office/drawing/2014/chart" uri="{C3380CC4-5D6E-409C-BE32-E72D297353CC}">
                <c16:uniqueId val="{00000008-678C-4A42-A103-C069D5C5D3ED}"/>
              </c:ext>
            </c:extLst>
          </c:dPt>
          <c:dPt>
            <c:idx val="4"/>
            <c:invertIfNegative val="0"/>
            <c:bubble3D val="0"/>
            <c:spPr>
              <a:solidFill>
                <a:srgbClr val="002060"/>
              </a:solidFill>
            </c:spPr>
            <c:extLst>
              <c:ext xmlns:c16="http://schemas.microsoft.com/office/drawing/2014/chart" uri="{C3380CC4-5D6E-409C-BE32-E72D297353CC}">
                <c16:uniqueId val="{0000000A-678C-4A42-A103-C069D5C5D3ED}"/>
              </c:ext>
            </c:extLst>
          </c:dPt>
          <c:cat>
            <c:strRef>
              <c:f>'[2022 COE Review.xlsx]Figure 19. Float Sensitivities'!$B$5:$B$9</c:f>
              <c:strCache>
                <c:ptCount val="5"/>
                <c:pt idx="0">
                  <c:v>Project Design Life (years)</c:v>
                </c:pt>
                <c:pt idx="1">
                  <c:v>Discount Rate (nominal) [%]</c:v>
                </c:pt>
                <c:pt idx="2">
                  <c:v>Net Capacity Factor (%)</c:v>
                </c:pt>
                <c:pt idx="3">
                  <c:v>OpEx ($/kW/year)</c:v>
                </c:pt>
                <c:pt idx="4">
                  <c:v>CapEx ($/kW)</c:v>
                </c:pt>
              </c:strCache>
            </c:strRef>
          </c:cat>
          <c:val>
            <c:numRef>
              <c:f>'[2022 COE Review.xlsx]Figure 19. Float Sensitivities'!$D$5:$D$9</c:f>
              <c:numCache>
                <c:formatCode>0</c:formatCode>
                <c:ptCount val="5"/>
                <c:pt idx="0">
                  <c:v>72.129516612697756</c:v>
                </c:pt>
                <c:pt idx="1">
                  <c:v>41.702563500362146</c:v>
                </c:pt>
                <c:pt idx="2">
                  <c:v>57.703448955920734</c:v>
                </c:pt>
                <c:pt idx="3">
                  <c:v>25.864232948432914</c:v>
                </c:pt>
                <c:pt idx="4">
                  <c:v>59.763655279806727</c:v>
                </c:pt>
              </c:numCache>
            </c:numRef>
          </c:val>
          <c:extLst>
            <c:ext xmlns:c16="http://schemas.microsoft.com/office/drawing/2014/chart" uri="{C3380CC4-5D6E-409C-BE32-E72D297353CC}">
              <c16:uniqueId val="{0000000B-678C-4A42-A103-C069D5C5D3ED}"/>
            </c:ext>
          </c:extLst>
        </c:ser>
        <c:dLbls>
          <c:showLegendKey val="0"/>
          <c:showVal val="0"/>
          <c:showCatName val="0"/>
          <c:showSerName val="0"/>
          <c:showPercent val="0"/>
          <c:showBubbleSize val="0"/>
        </c:dLbls>
        <c:gapWidth val="50"/>
        <c:overlap val="100"/>
        <c:axId val="149347712"/>
        <c:axId val="149349504"/>
      </c:barChart>
      <c:catAx>
        <c:axId val="149347712"/>
        <c:scaling>
          <c:orientation val="minMax"/>
        </c:scaling>
        <c:delete val="0"/>
        <c:axPos val="l"/>
        <c:majorGridlines>
          <c:spPr>
            <a:ln>
              <a:prstDash val="lgDashDot"/>
            </a:ln>
          </c:spPr>
        </c:majorGridlines>
        <c:numFmt formatCode="General" sourceLinked="1"/>
        <c:majorTickMark val="out"/>
        <c:minorTickMark val="none"/>
        <c:tickLblPos val="low"/>
        <c:spPr>
          <a:ln>
            <a:noFill/>
          </a:ln>
        </c:spPr>
        <c:txPr>
          <a:bodyPr/>
          <a:lstStyle/>
          <a:p>
            <a:pPr>
              <a:defRPr sz="1200" b="0" i="0" baseline="0"/>
            </a:pPr>
            <a:endParaRPr lang="en-US"/>
          </a:p>
        </c:txPr>
        <c:crossAx val="149349504"/>
        <c:crossesAt val="215"/>
        <c:auto val="1"/>
        <c:lblAlgn val="ctr"/>
        <c:lblOffset val="100"/>
        <c:noMultiLvlLbl val="0"/>
      </c:catAx>
      <c:valAx>
        <c:axId val="149349504"/>
        <c:scaling>
          <c:orientation val="minMax"/>
          <c:max val="180"/>
          <c:min val="50"/>
        </c:scaling>
        <c:delete val="0"/>
        <c:axPos val="t"/>
        <c:numFmt formatCode="&quot;$&quot;#,##0" sourceLinked="0"/>
        <c:majorTickMark val="out"/>
        <c:minorTickMark val="none"/>
        <c:tickLblPos val="low"/>
        <c:spPr>
          <a:ln cmpd="sng">
            <a:solidFill>
              <a:schemeClr val="tx1">
                <a:alpha val="0"/>
              </a:schemeClr>
            </a:solidFill>
          </a:ln>
        </c:spPr>
        <c:txPr>
          <a:bodyPr/>
          <a:lstStyle/>
          <a:p>
            <a:pPr>
              <a:defRPr sz="1200" baseline="0"/>
            </a:pPr>
            <a:endParaRPr lang="en-US"/>
          </a:p>
        </c:txPr>
        <c:crossAx val="149347712"/>
        <c:crosses val="max"/>
        <c:crossBetween val="between"/>
        <c:majorUnit val="10"/>
      </c:valAx>
    </c:plotArea>
    <c:plotVisOnly val="1"/>
    <c:dispBlanksAs val="gap"/>
    <c:showDLblsOverMax val="0"/>
  </c:chart>
  <c:spPr>
    <a:solidFill>
      <a:sysClr val="window" lastClr="FFFFFF"/>
    </a:solidFill>
    <a:ln>
      <a:solidFill>
        <a:schemeClr val="bg1"/>
      </a:solidFill>
    </a:ln>
  </c:spPr>
  <c:externalData r:id="rId2">
    <c:autoUpdate val="0"/>
  </c:externalData>
  <c:userShapes r:id="rId3"/>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35E8-CC46-B02D-9C7CFA3D5969}"/>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35E8-CC46-B02D-9C7CFA3D5969}"/>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35E8-CC46-B02D-9C7CFA3D5969}"/>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35E8-CC46-B02D-9C7CFA3D5969}"/>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35E8-CC46-B02D-9C7CFA3D5969}"/>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35E8-CC46-B02D-9C7CFA3D5969}"/>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35E8-CC46-B02D-9C7CFA3D5969}"/>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35E8-CC46-B02D-9C7CFA3D5969}"/>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35E8-CC46-B02D-9C7CFA3D5969}"/>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35E8-CC46-B02D-9C7CFA3D5969}"/>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35E8-CC46-B02D-9C7CFA3D5969}"/>
              </c:ext>
            </c:extLst>
          </c:dPt>
          <c:dLbls>
            <c:dLbl>
              <c:idx val="0"/>
              <c:delete val="1"/>
              <c:extLst>
                <c:ext xmlns:c15="http://schemas.microsoft.com/office/drawing/2012/chart" uri="{CE6537A1-D6FC-4f65-9D91-7224C49458BB}"/>
                <c:ext xmlns:c16="http://schemas.microsoft.com/office/drawing/2014/chart" uri="{C3380CC4-5D6E-409C-BE32-E72D297353CC}">
                  <c16:uniqueId val="{00000001-35E8-CC46-B02D-9C7CFA3D5969}"/>
                </c:ext>
              </c:extLst>
            </c:dLbl>
            <c:dLbl>
              <c:idx val="1"/>
              <c:delete val="1"/>
              <c:extLst>
                <c:ext xmlns:c15="http://schemas.microsoft.com/office/drawing/2012/chart" uri="{CE6537A1-D6FC-4f65-9D91-7224C49458BB}"/>
                <c:ext xmlns:c16="http://schemas.microsoft.com/office/drawing/2014/chart" uri="{C3380CC4-5D6E-409C-BE32-E72D297353CC}">
                  <c16:uniqueId val="{00000003-35E8-CC46-B02D-9C7CFA3D5969}"/>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5E8-CC46-B02D-9C7CFA3D5969}"/>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5E8-CC46-B02D-9C7CFA3D5969}"/>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5E8-CC46-B02D-9C7CFA3D5969}"/>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5E8-CC46-B02D-9C7CFA3D5969}"/>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5E8-CC46-B02D-9C7CFA3D5969}"/>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35E8-CC46-B02D-9C7CFA3D5969}"/>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35E8-CC46-B02D-9C7CFA3D5969}"/>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35E8-CC46-B02D-9C7CFA3D5969}"/>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5E8-CC46-B02D-9C7CFA3D5969}"/>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35E8-CC46-B02D-9C7CFA3D5969}"/>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7C46-464E-86ED-74F92011B23F}"/>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7C46-464E-86ED-74F92011B23F}"/>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7C46-464E-86ED-74F92011B23F}"/>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7C46-464E-86ED-74F92011B23F}"/>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7C46-464E-86ED-74F92011B23F}"/>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7C46-464E-86ED-74F92011B23F}"/>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7C46-464E-86ED-74F92011B23F}"/>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7C46-464E-86ED-74F92011B23F}"/>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7C46-464E-86ED-74F92011B23F}"/>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7C46-464E-86ED-74F92011B23F}"/>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7C46-464E-86ED-74F92011B23F}"/>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C46-464E-86ED-74F92011B23F}"/>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C46-464E-86ED-74F92011B23F}"/>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C46-464E-86ED-74F92011B23F}"/>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100kW CapEx Doughnut'!$B$4:$B$14</c:f>
              <c:strCache>
                <c:ptCount val="2"/>
                <c:pt idx="0">
                  <c:v>Turbine</c:v>
                </c:pt>
                <c:pt idx="1">
                  <c:v>Balance of System</c:v>
                </c:pt>
              </c:strCache>
            </c:strRef>
          </c:cat>
          <c:val>
            <c:numRef>
              <c:f>'Figure 19. 100kW CapEx Doughnut'!$C$4:$C$14</c:f>
              <c:numCache>
                <c:formatCode>#,##0</c:formatCode>
                <c:ptCount val="11"/>
                <c:pt idx="0">
                  <c:v>2530</c:v>
                </c:pt>
                <c:pt idx="1">
                  <c:v>1770</c:v>
                </c:pt>
              </c:numCache>
            </c:numRef>
          </c:val>
          <c:extLst>
            <c:ext xmlns:c16="http://schemas.microsoft.com/office/drawing/2014/chart" uri="{C3380CC4-5D6E-409C-BE32-E72D297353CC}">
              <c16:uniqueId val="{00000016-7C46-464E-86ED-74F92011B23F}"/>
            </c:ext>
          </c:extLst>
        </c:ser>
        <c:dLbls>
          <c:showLegendKey val="0"/>
          <c:showVal val="0"/>
          <c:showCatName val="0"/>
          <c:showSerName val="0"/>
          <c:showPercent val="1"/>
          <c:showBubbleSize val="0"/>
          <c:showLeaderLines val="1"/>
        </c:dLbls>
        <c:firstSliceAng val="0"/>
        <c:holeSize val="50"/>
      </c:doughnutChart>
      <c:spPr>
        <a:noFill/>
      </c:spPr>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53C3-D64D-9C6C-B65F3BC4ED10}"/>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53C3-D64D-9C6C-B65F3BC4ED10}"/>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53C3-D64D-9C6C-B65F3BC4ED10}"/>
              </c:ext>
            </c:extLst>
          </c:dPt>
          <c:dLbls>
            <c:dLbl>
              <c:idx val="0"/>
              <c:layout>
                <c:manualLayout>
                  <c:x val="-0.16797244828508742"/>
                  <c:y val="-5.9263559308950067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C3-D64D-9C6C-B65F3BC4ED10}"/>
                </c:ext>
              </c:extLst>
            </c:dLbl>
            <c:dLbl>
              <c:idx val="1"/>
              <c:layout>
                <c:manualLayout>
                  <c:x val="0.20737184418781626"/>
                  <c:y val="8.61793086412128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C3-D64D-9C6C-B65F3BC4ED10}"/>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C3-D64D-9C6C-B65F3BC4ED10}"/>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Doughnut'!$C$19:$C$21</c:f>
              <c:numCache>
                <c:formatCode>0</c:formatCode>
                <c:ptCount val="3"/>
                <c:pt idx="0" formatCode="#,##0">
                  <c:v>2530</c:v>
                </c:pt>
                <c:pt idx="1">
                  <c:v>1770</c:v>
                </c:pt>
              </c:numCache>
            </c:numRef>
          </c:val>
          <c:extLst>
            <c:ext xmlns:c16="http://schemas.microsoft.com/office/drawing/2014/chart" uri="{C3380CC4-5D6E-409C-BE32-E72D297353CC}">
              <c16:uniqueId val="{00000006-53C3-D64D-9C6C-B65F3BC4ED10}"/>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100kW CapEx Doughnut'!$B$19:$B$21</c:f>
              <c:strCache>
                <c:ptCount val="2"/>
                <c:pt idx="0">
                  <c:v>Turbine</c:v>
                </c:pt>
                <c:pt idx="1">
                  <c:v>Balance of System</c:v>
                </c:pt>
              </c:strCache>
            </c:strRef>
          </c:cat>
          <c:val>
            <c:numRef>
              <c:f>'Figure 19. 100kW CapEx Doughnut'!$D$19:$D$21</c:f>
              <c:numCache>
                <c:formatCode>0%</c:formatCode>
                <c:ptCount val="3"/>
                <c:pt idx="0">
                  <c:v>1.7618384401114207</c:v>
                </c:pt>
                <c:pt idx="1">
                  <c:v>1.2325905292479109</c:v>
                </c:pt>
              </c:numCache>
            </c:numRef>
          </c:val>
          <c:extLst>
            <c:ext xmlns:c16="http://schemas.microsoft.com/office/drawing/2014/chart" uri="{C3380CC4-5D6E-409C-BE32-E72D297353CC}">
              <c16:uniqueId val="{00000007-53C3-D64D-9C6C-B65F3BC4ED10}"/>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Waterfall'!$D$25:$D$39</c:f>
              <c:numCache>
                <c:formatCode>General</c:formatCode>
                <c:ptCount val="15"/>
                <c:pt idx="0">
                  <c:v>0</c:v>
                </c:pt>
                <c:pt idx="1">
                  <c:v>0</c:v>
                </c:pt>
                <c:pt idx="2">
                  <c:v>0</c:v>
                </c:pt>
                <c:pt idx="3">
                  <c:v>0</c:v>
                </c:pt>
                <c:pt idx="4">
                  <c:v>0</c:v>
                </c:pt>
                <c:pt idx="5">
                  <c:v>0</c:v>
                </c:pt>
                <c:pt idx="6">
                  <c:v>0</c:v>
                </c:pt>
                <c:pt idx="7">
                  <c:v>0</c:v>
                </c:pt>
                <c:pt idx="8">
                  <c:v>0</c:v>
                </c:pt>
                <c:pt idx="9">
                  <c:v>0</c:v>
                </c:pt>
                <c:pt idx="10">
                  <c:v>0</c:v>
                </c:pt>
                <c:pt idx="12">
                  <c:v>0</c:v>
                </c:pt>
                <c:pt idx="13">
                  <c:v>0</c:v>
                </c:pt>
                <c:pt idx="14">
                  <c:v>0</c:v>
                </c:pt>
              </c:numCache>
            </c:numRef>
          </c:val>
          <c:extLst>
            <c:ext xmlns:c16="http://schemas.microsoft.com/office/drawing/2014/chart" uri="{C3380CC4-5D6E-409C-BE32-E72D297353CC}">
              <c16:uniqueId val="{00000000-D10F-4D1E-841C-853ACAAE7345}"/>
            </c:ext>
          </c:extLst>
        </c:ser>
        <c:ser>
          <c:idx val="1"/>
          <c:order val="1"/>
          <c:spPr>
            <a:noFill/>
          </c:spPr>
          <c:invertIfNegative val="0"/>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Waterfall'!$E$25:$E$39</c:f>
              <c:numCache>
                <c:formatCode>0.0</c:formatCode>
                <c:ptCount val="15"/>
                <c:pt idx="0">
                  <c:v>0</c:v>
                </c:pt>
                <c:pt idx="1">
                  <c:v>32.939750637707107</c:v>
                </c:pt>
                <c:pt idx="2">
                  <c:v>34.802202891410879</c:v>
                </c:pt>
                <c:pt idx="3">
                  <c:v>34.844055751044671</c:v>
                </c:pt>
                <c:pt idx="4">
                  <c:v>67.939979559422312</c:v>
                </c:pt>
                <c:pt idx="5">
                  <c:v>90.357998790489589</c:v>
                </c:pt>
                <c:pt idx="6">
                  <c:v>95.755855103814554</c:v>
                </c:pt>
                <c:pt idx="7">
                  <c:v>98.98530700898317</c:v>
                </c:pt>
                <c:pt idx="8">
                  <c:v>100.1265724869602</c:v>
                </c:pt>
                <c:pt idx="9">
                  <c:v>102.98148005105418</c:v>
                </c:pt>
                <c:pt idx="10">
                  <c:v>107.92128006727597</c:v>
                </c:pt>
                <c:pt idx="11">
                  <c:v>118.38604508163648</c:v>
                </c:pt>
                <c:pt idx="12">
                  <c:v>119.52731055961351</c:v>
                </c:pt>
                <c:pt idx="13">
                  <c:v>128.52226621239029</c:v>
                </c:pt>
                <c:pt idx="14">
                  <c:v>0</c:v>
                </c:pt>
              </c:numCache>
            </c:numRef>
          </c:val>
          <c:extLst>
            <c:ext xmlns:c16="http://schemas.microsoft.com/office/drawing/2014/chart" uri="{C3380CC4-5D6E-409C-BE32-E72D297353CC}">
              <c16:uniqueId val="{00000001-D10F-4D1E-841C-853ACAAE7345}"/>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D10F-4D1E-841C-853ACAAE7345}"/>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D10F-4D1E-841C-853ACAAE7345}"/>
              </c:ext>
            </c:extLst>
          </c:dPt>
          <c:dPt>
            <c:idx val="2"/>
            <c:invertIfNegative val="0"/>
            <c:bubble3D val="0"/>
            <c:spPr>
              <a:solidFill>
                <a:srgbClr val="0070C0"/>
              </a:solidFill>
              <a:ln>
                <a:solidFill>
                  <a:prstClr val="black"/>
                </a:solidFill>
              </a:ln>
            </c:spPr>
            <c:extLst>
              <c:ext xmlns:c16="http://schemas.microsoft.com/office/drawing/2014/chart" uri="{C3380CC4-5D6E-409C-BE32-E72D297353CC}">
                <c16:uniqueId val="{00000007-D10F-4D1E-841C-853ACAAE7345}"/>
              </c:ext>
            </c:extLst>
          </c:dPt>
          <c:dPt>
            <c:idx val="3"/>
            <c:invertIfNegative val="0"/>
            <c:bubble3D val="0"/>
            <c:spPr>
              <a:solidFill>
                <a:srgbClr val="0070C0"/>
              </a:solidFill>
              <a:ln>
                <a:solidFill>
                  <a:prstClr val="black"/>
                </a:solidFill>
              </a:ln>
            </c:spPr>
            <c:extLst>
              <c:ext xmlns:c16="http://schemas.microsoft.com/office/drawing/2014/chart" uri="{C3380CC4-5D6E-409C-BE32-E72D297353CC}">
                <c16:uniqueId val="{00000009-D10F-4D1E-841C-853ACAAE7345}"/>
              </c:ext>
            </c:extLst>
          </c:dPt>
          <c:dPt>
            <c:idx val="4"/>
            <c:invertIfNegative val="0"/>
            <c:bubble3D val="0"/>
            <c:spPr>
              <a:solidFill>
                <a:srgbClr val="0070C0"/>
              </a:solidFill>
              <a:ln>
                <a:solidFill>
                  <a:prstClr val="black"/>
                </a:solidFill>
              </a:ln>
            </c:spPr>
            <c:extLst>
              <c:ext xmlns:c16="http://schemas.microsoft.com/office/drawing/2014/chart" uri="{C3380CC4-5D6E-409C-BE32-E72D297353CC}">
                <c16:uniqueId val="{0000000B-D10F-4D1E-841C-853ACAAE7345}"/>
              </c:ext>
            </c:extLst>
          </c:dPt>
          <c:dPt>
            <c:idx val="5"/>
            <c:invertIfNegative val="0"/>
            <c:bubble3D val="0"/>
            <c:spPr>
              <a:solidFill>
                <a:srgbClr val="0070C0"/>
              </a:solidFill>
              <a:ln>
                <a:solidFill>
                  <a:prstClr val="black"/>
                </a:solidFill>
              </a:ln>
            </c:spPr>
            <c:extLst>
              <c:ext xmlns:c16="http://schemas.microsoft.com/office/drawing/2014/chart" uri="{C3380CC4-5D6E-409C-BE32-E72D297353CC}">
                <c16:uniqueId val="{0000000D-D10F-4D1E-841C-853ACAAE7345}"/>
              </c:ext>
            </c:extLst>
          </c:dPt>
          <c:dPt>
            <c:idx val="6"/>
            <c:invertIfNegative val="0"/>
            <c:bubble3D val="0"/>
            <c:spPr>
              <a:solidFill>
                <a:srgbClr val="0070C0"/>
              </a:solidFill>
              <a:ln>
                <a:solidFill>
                  <a:prstClr val="black"/>
                </a:solidFill>
              </a:ln>
            </c:spPr>
            <c:extLst>
              <c:ext xmlns:c16="http://schemas.microsoft.com/office/drawing/2014/chart" uri="{C3380CC4-5D6E-409C-BE32-E72D297353CC}">
                <c16:uniqueId val="{0000000F-D10F-4D1E-841C-853ACAAE7345}"/>
              </c:ext>
            </c:extLst>
          </c:dPt>
          <c:dPt>
            <c:idx val="7"/>
            <c:invertIfNegative val="0"/>
            <c:bubble3D val="0"/>
            <c:spPr>
              <a:solidFill>
                <a:srgbClr val="7030A0"/>
              </a:solidFill>
              <a:ln>
                <a:solidFill>
                  <a:prstClr val="black"/>
                </a:solidFill>
              </a:ln>
            </c:spPr>
            <c:extLst>
              <c:ext xmlns:c16="http://schemas.microsoft.com/office/drawing/2014/chart" uri="{C3380CC4-5D6E-409C-BE32-E72D297353CC}">
                <c16:uniqueId val="{00000011-D10F-4D1E-841C-853ACAAE7345}"/>
              </c:ext>
            </c:extLst>
          </c:dPt>
          <c:dPt>
            <c:idx val="8"/>
            <c:invertIfNegative val="0"/>
            <c:bubble3D val="0"/>
            <c:spPr>
              <a:solidFill>
                <a:srgbClr val="7030A0"/>
              </a:solidFill>
              <a:ln>
                <a:solidFill>
                  <a:prstClr val="black"/>
                </a:solidFill>
              </a:ln>
            </c:spPr>
            <c:extLst>
              <c:ext xmlns:c16="http://schemas.microsoft.com/office/drawing/2014/chart" uri="{C3380CC4-5D6E-409C-BE32-E72D297353CC}">
                <c16:uniqueId val="{00000013-D10F-4D1E-841C-853ACAAE7345}"/>
              </c:ext>
            </c:extLst>
          </c:dPt>
          <c:dPt>
            <c:idx val="9"/>
            <c:invertIfNegative val="0"/>
            <c:bubble3D val="0"/>
            <c:spPr>
              <a:solidFill>
                <a:srgbClr val="7030A0"/>
              </a:solidFill>
              <a:ln>
                <a:solidFill>
                  <a:prstClr val="black"/>
                </a:solidFill>
              </a:ln>
            </c:spPr>
            <c:extLst>
              <c:ext xmlns:c16="http://schemas.microsoft.com/office/drawing/2014/chart" uri="{C3380CC4-5D6E-409C-BE32-E72D297353CC}">
                <c16:uniqueId val="{00000015-D10F-4D1E-841C-853ACAAE7345}"/>
              </c:ext>
            </c:extLst>
          </c:dPt>
          <c:dPt>
            <c:idx val="10"/>
            <c:invertIfNegative val="0"/>
            <c:bubble3D val="0"/>
            <c:spPr>
              <a:solidFill>
                <a:srgbClr val="7030A0"/>
              </a:solidFill>
              <a:ln>
                <a:solidFill>
                  <a:prstClr val="black"/>
                </a:solidFill>
              </a:ln>
            </c:spPr>
            <c:extLst>
              <c:ext xmlns:c16="http://schemas.microsoft.com/office/drawing/2014/chart" uri="{C3380CC4-5D6E-409C-BE32-E72D297353CC}">
                <c16:uniqueId val="{00000017-D10F-4D1E-841C-853ACAAE7345}"/>
              </c:ext>
            </c:extLst>
          </c:dPt>
          <c:dPt>
            <c:idx val="11"/>
            <c:invertIfNegative val="0"/>
            <c:bubble3D val="0"/>
            <c:spPr>
              <a:solidFill>
                <a:srgbClr val="7030A0"/>
              </a:solidFill>
              <a:ln>
                <a:solidFill>
                  <a:prstClr val="black"/>
                </a:solidFill>
              </a:ln>
            </c:spPr>
            <c:extLst>
              <c:ext xmlns:c16="http://schemas.microsoft.com/office/drawing/2014/chart" uri="{C3380CC4-5D6E-409C-BE32-E72D297353CC}">
                <c16:uniqueId val="{00000019-D10F-4D1E-841C-853ACAAE7345}"/>
              </c:ext>
            </c:extLst>
          </c:dPt>
          <c:dPt>
            <c:idx val="12"/>
            <c:invertIfNegative val="0"/>
            <c:bubble3D val="0"/>
            <c:spPr>
              <a:solidFill>
                <a:srgbClr val="FFFF00"/>
              </a:solidFill>
              <a:ln>
                <a:solidFill>
                  <a:prstClr val="black"/>
                </a:solidFill>
              </a:ln>
            </c:spPr>
            <c:extLst>
              <c:ext xmlns:c16="http://schemas.microsoft.com/office/drawing/2014/chart" uri="{C3380CC4-5D6E-409C-BE32-E72D297353CC}">
                <c16:uniqueId val="{0000001B-D10F-4D1E-841C-853ACAAE7345}"/>
              </c:ext>
            </c:extLst>
          </c:dPt>
          <c:dPt>
            <c:idx val="13"/>
            <c:invertIfNegative val="0"/>
            <c:bubble3D val="0"/>
            <c:spPr>
              <a:solidFill>
                <a:srgbClr val="FFFF00"/>
              </a:solidFill>
              <a:ln>
                <a:solidFill>
                  <a:prstClr val="black"/>
                </a:solidFill>
              </a:ln>
            </c:spPr>
            <c:extLst>
              <c:ext xmlns:c16="http://schemas.microsoft.com/office/drawing/2014/chart" uri="{C3380CC4-5D6E-409C-BE32-E72D297353CC}">
                <c16:uniqueId val="{0000001D-D10F-4D1E-841C-853ACAAE7345}"/>
              </c:ext>
            </c:extLst>
          </c:dPt>
          <c:dPt>
            <c:idx val="14"/>
            <c:invertIfNegative val="0"/>
            <c:bubble3D val="0"/>
            <c:spPr>
              <a:solidFill>
                <a:srgbClr val="002060"/>
              </a:solidFill>
              <a:ln>
                <a:solidFill>
                  <a:prstClr val="black"/>
                </a:solidFill>
              </a:ln>
            </c:spPr>
            <c:extLst>
              <c:ext xmlns:c16="http://schemas.microsoft.com/office/drawing/2014/chart" uri="{C3380CC4-5D6E-409C-BE32-E72D297353CC}">
                <c16:uniqueId val="{0000001F-D10F-4D1E-841C-853ACAAE7345}"/>
              </c:ext>
            </c:extLst>
          </c:dPt>
          <c:dLbls>
            <c:dLbl>
              <c:idx val="0"/>
              <c:layout>
                <c:manualLayout>
                  <c:x val="0"/>
                  <c:y val="-8.25240668120043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0F-4D1E-841C-853ACAAE7345}"/>
                </c:ext>
              </c:extLst>
            </c:dLbl>
            <c:dLbl>
              <c:idx val="1"/>
              <c:layout>
                <c:manualLayout>
                  <c:x val="0"/>
                  <c:y val="-4.1262033406002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0F-4D1E-841C-853ACAAE7345}"/>
                </c:ext>
              </c:extLst>
            </c:dLbl>
            <c:dLbl>
              <c:idx val="2"/>
              <c:layout>
                <c:manualLayout>
                  <c:x val="-2.0973479942912499E-3"/>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0F-4D1E-841C-853ACAAE7345}"/>
                </c:ext>
              </c:extLst>
            </c:dLbl>
            <c:dLbl>
              <c:idx val="3"/>
              <c:layout>
                <c:manualLayout>
                  <c:x val="0"/>
                  <c:y val="-0.110032089082672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0F-4D1E-841C-853ACAAE7345}"/>
                </c:ext>
              </c:extLst>
            </c:dLbl>
            <c:dLbl>
              <c:idx val="4"/>
              <c:layout>
                <c:manualLayout>
                  <c:x val="2.0973479942912499E-3"/>
                  <c:y val="-6.41853852982256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0F-4D1E-841C-853ACAAE7345}"/>
                </c:ext>
              </c:extLst>
            </c:dLbl>
            <c:dLbl>
              <c:idx val="5"/>
              <c:layout>
                <c:manualLayout>
                  <c:x val="2.0973479942911731E-3"/>
                  <c:y val="-5.0431374162891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10F-4D1E-841C-853ACAAE7345}"/>
                </c:ext>
              </c:extLst>
            </c:dLbl>
            <c:dLbl>
              <c:idx val="6"/>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10F-4D1E-841C-853ACAAE7345}"/>
                </c:ext>
              </c:extLst>
            </c:dLbl>
            <c:dLbl>
              <c:idx val="7"/>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10F-4D1E-841C-853ACAAE7345}"/>
                </c:ext>
              </c:extLst>
            </c:dLbl>
            <c:dLbl>
              <c:idx val="8"/>
              <c:layout>
                <c:manualLayout>
                  <c:x val="-7.6901871413698299E-17"/>
                  <c:y val="-4.12620334060021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10F-4D1E-841C-853ACAAE7345}"/>
                </c:ext>
              </c:extLst>
            </c:dLbl>
            <c:dLbl>
              <c:idx val="9"/>
              <c:layout>
                <c:manualLayout>
                  <c:x val="-7.6901871413698299E-17"/>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10F-4D1E-841C-853ACAAE7345}"/>
                </c:ext>
              </c:extLst>
            </c:dLbl>
            <c:dLbl>
              <c:idx val="10"/>
              <c:layout>
                <c:manualLayout>
                  <c:x val="-2.0973479942913271E-3"/>
                  <c:y val="-5.0431374162891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D10F-4D1E-841C-853ACAAE7345}"/>
                </c:ext>
              </c:extLst>
            </c:dLbl>
            <c:dLbl>
              <c:idx val="11"/>
              <c:layout>
                <c:manualLayout>
                  <c:x val="0"/>
                  <c:y val="-3.66773630275574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D10F-4D1E-841C-853ACAAE7345}"/>
                </c:ext>
              </c:extLst>
            </c:dLbl>
            <c:dLbl>
              <c:idx val="12"/>
              <c:layout>
                <c:manualLayout>
                  <c:x val="0"/>
                  <c:y val="-4.4611464336676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D10F-4D1E-841C-853ACAAE7345}"/>
                </c:ext>
              </c:extLst>
            </c:dLbl>
            <c:dLbl>
              <c:idx val="13"/>
              <c:layout>
                <c:manualLayout>
                  <c:x val="0"/>
                  <c:y val="-9.16934075688937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D10F-4D1E-841C-853ACAAE7345}"/>
                </c:ext>
              </c:extLst>
            </c:dLbl>
            <c:dLbl>
              <c:idx val="14"/>
              <c:layout>
                <c:manualLayout>
                  <c:x val="0"/>
                  <c:y val="-0.31388580061213278"/>
                </c:manualLayout>
              </c:layout>
              <c:numFmt formatCode="#,##0" sourceLinked="0"/>
              <c:spPr>
                <a:noFill/>
                <a:ln>
                  <a:noFill/>
                </a:ln>
                <a:effectLst/>
              </c:spPr>
              <c:txPr>
                <a:bodyPr wrap="square" lIns="38100" tIns="19050" rIns="38100" bIns="19050" anchor="ctr">
                  <a:spAutoFit/>
                </a:bodyPr>
                <a:lstStyle/>
                <a:p>
                  <a:pPr>
                    <a:defRPr sz="1100" b="0" baseline="0"/>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D10F-4D1E-841C-853ACAAE7345}"/>
                </c:ext>
              </c:extLst>
            </c:dLbl>
            <c:spPr>
              <a:noFill/>
              <a:ln>
                <a:noFill/>
              </a:ln>
              <a:effectLst/>
            </c:spPr>
            <c:txPr>
              <a:bodyPr wrap="square" lIns="38100" tIns="19050" rIns="38100" bIns="19050" anchor="ctr">
                <a:spAutoFit/>
              </a:bodyPr>
              <a:lstStyle/>
              <a:p>
                <a:pPr>
                  <a:defRPr sz="110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Review.xlsx]Figure 12. Floating Waterfall'!$C$25:$C$39</c:f>
              <c:strCache>
                <c:ptCount val="15"/>
                <c:pt idx="0">
                  <c:v>Turbine</c:v>
                </c:pt>
                <c:pt idx="1">
                  <c:v>Development</c:v>
                </c:pt>
                <c:pt idx="2">
                  <c:v>Engineering Management</c:v>
                </c:pt>
                <c:pt idx="3">
                  <c:v>Substructure and Foundation</c:v>
                </c:pt>
                <c:pt idx="4">
                  <c:v>Electrical Infrastructure</c:v>
                </c:pt>
                <c:pt idx="5">
                  <c:v>Assembly and Installation</c:v>
                </c:pt>
                <c:pt idx="6">
                  <c:v>Lease Price</c:v>
                </c:pt>
                <c:pt idx="7">
                  <c:v>Insurance During Construction</c:v>
                </c:pt>
                <c:pt idx="8">
                  <c:v>Decommssioning Bond</c:v>
                </c:pt>
                <c:pt idx="9">
                  <c:v>Construction Financing</c:v>
                </c:pt>
                <c:pt idx="10">
                  <c:v>Contingency</c:v>
                </c:pt>
                <c:pt idx="11">
                  <c:v>Plant Commissioning</c:v>
                </c:pt>
                <c:pt idx="12">
                  <c:v>Operation</c:v>
                </c:pt>
                <c:pt idx="13">
                  <c:v>Maintenance</c:v>
                </c:pt>
                <c:pt idx="14">
                  <c:v>LCOE</c:v>
                </c:pt>
              </c:strCache>
            </c:strRef>
          </c:cat>
          <c:val>
            <c:numRef>
              <c:f>'[2022 COE Review.xlsx]Figure 12. Floating Waterfall'!$F$25:$F$39</c:f>
              <c:numCache>
                <c:formatCode>0.0</c:formatCode>
                <c:ptCount val="15"/>
                <c:pt idx="0">
                  <c:v>32.939750637707107</c:v>
                </c:pt>
                <c:pt idx="1">
                  <c:v>1.8624522537037689</c:v>
                </c:pt>
                <c:pt idx="2">
                  <c:v>4.1852859633792559E-2</c:v>
                </c:pt>
                <c:pt idx="3">
                  <c:v>33.095923808377641</c:v>
                </c:pt>
                <c:pt idx="4">
                  <c:v>22.418019231067273</c:v>
                </c:pt>
                <c:pt idx="5">
                  <c:v>5.3978563133249668</c:v>
                </c:pt>
                <c:pt idx="6">
                  <c:v>3.229451905168613</c:v>
                </c:pt>
                <c:pt idx="7">
                  <c:v>1.1412654779770284</c:v>
                </c:pt>
                <c:pt idx="8">
                  <c:v>2.8549075640939794</c:v>
                </c:pt>
                <c:pt idx="9">
                  <c:v>4.9398000162217945</c:v>
                </c:pt>
                <c:pt idx="10">
                  <c:v>10.464765014360504</c:v>
                </c:pt>
                <c:pt idx="11">
                  <c:v>1.1412654779770284</c:v>
                </c:pt>
                <c:pt idx="12">
                  <c:v>8.9949556527767811</c:v>
                </c:pt>
                <c:pt idx="13">
                  <c:v>16.869277295656122</c:v>
                </c:pt>
                <c:pt idx="14">
                  <c:v>145.39154350804642</c:v>
                </c:pt>
              </c:numCache>
            </c:numRef>
          </c:val>
          <c:extLst>
            <c:ext xmlns:c16="http://schemas.microsoft.com/office/drawing/2014/chart" uri="{C3380CC4-5D6E-409C-BE32-E72D297353CC}">
              <c16:uniqueId val="{00000020-D10F-4D1E-841C-853ACAAE7345}"/>
            </c:ext>
          </c:extLst>
        </c:ser>
        <c:dLbls>
          <c:showLegendKey val="0"/>
          <c:showVal val="0"/>
          <c:showCatName val="0"/>
          <c:showSerName val="0"/>
          <c:showPercent val="0"/>
          <c:showBubbleSize val="0"/>
        </c:dLbls>
        <c:gapWidth val="150"/>
        <c:overlap val="100"/>
        <c:axId val="149285888"/>
        <c:axId val="149295872"/>
      </c:barChart>
      <c:catAx>
        <c:axId val="149285888"/>
        <c:scaling>
          <c:orientation val="minMax"/>
        </c:scaling>
        <c:delete val="0"/>
        <c:axPos val="b"/>
        <c:numFmt formatCode="General" sourceLinked="1"/>
        <c:majorTickMark val="out"/>
        <c:minorTickMark val="none"/>
        <c:tickLblPos val="nextTo"/>
        <c:txPr>
          <a:bodyPr/>
          <a:lstStyle/>
          <a:p>
            <a:pPr>
              <a:defRPr sz="1200" b="0" i="0" baseline="0">
                <a:latin typeface="+mn-lt"/>
                <a:cs typeface="Times New Roman" panose="02020603050405020304" pitchFamily="18" charset="0"/>
              </a:defRPr>
            </a:pPr>
            <a:endParaRPr lang="en-US"/>
          </a:p>
        </c:txPr>
        <c:crossAx val="149295872"/>
        <c:crossesAt val="0"/>
        <c:auto val="1"/>
        <c:lblAlgn val="ctr"/>
        <c:lblOffset val="100"/>
        <c:noMultiLvlLbl val="0"/>
      </c:catAx>
      <c:valAx>
        <c:axId val="149295872"/>
        <c:scaling>
          <c:orientation val="minMax"/>
          <c:max val="140"/>
          <c:min val="0"/>
        </c:scaling>
        <c:delete val="0"/>
        <c:axPos val="l"/>
        <c:majorGridlines>
          <c:spPr>
            <a:ln w="6350">
              <a:solidFill>
                <a:srgbClr val="E7E6E6"/>
              </a:solidFill>
              <a:prstDash val="sysDot"/>
            </a:ln>
          </c:spPr>
        </c:majorGridlines>
        <c:title>
          <c:tx>
            <c:rich>
              <a:bodyPr rot="-5400000" vert="horz"/>
              <a:lstStyle/>
              <a:p>
                <a:pPr>
                  <a:defRPr sz="800"/>
                </a:pPr>
                <a:r>
                  <a:rPr lang="en-US" sz="1200" b="0" i="0" baseline="0">
                    <a:latin typeface="+mn-lt"/>
                  </a:rPr>
                  <a:t>Levelized Cost of Energy ($2022/MWh)</a:t>
                </a:r>
              </a:p>
            </c:rich>
          </c:tx>
          <c:overlay val="0"/>
        </c:title>
        <c:numFmt formatCode="&quot;$&quot;#,##0" sourceLinked="0"/>
        <c:majorTickMark val="out"/>
        <c:minorTickMark val="none"/>
        <c:tickLblPos val="nextTo"/>
        <c:txPr>
          <a:bodyPr/>
          <a:lstStyle/>
          <a:p>
            <a:pPr>
              <a:defRPr sz="1100" baseline="0"/>
            </a:pPr>
            <a:endParaRPr lang="en-US"/>
          </a:p>
        </c:txPr>
        <c:crossAx val="149285888"/>
        <c:crosses val="autoZero"/>
        <c:crossBetween val="between"/>
        <c:majorUnit val="20"/>
      </c:valAx>
    </c:plotArea>
    <c:plotVisOnly val="1"/>
    <c:dispBlanksAs val="gap"/>
    <c:showDLblsOverMax val="0"/>
  </c:chart>
  <c:spPr>
    <a:ln>
      <a:noFill/>
    </a:ln>
  </c:sp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5E5F-C14C-9450-317FE6C276B4}"/>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5E5F-C14C-9450-317FE6C276B4}"/>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5E5F-C14C-9450-317FE6C276B4}"/>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5E5F-C14C-9450-317FE6C276B4}"/>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5E5F-C14C-9450-317FE6C276B4}"/>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5E5F-C14C-9450-317FE6C276B4}"/>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5E5F-C14C-9450-317FE6C276B4}"/>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5E5F-C14C-9450-317FE6C276B4}"/>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5E5F-C14C-9450-317FE6C276B4}"/>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5E5F-C14C-9450-317FE6C276B4}"/>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5E5F-C14C-9450-317FE6C276B4}"/>
              </c:ext>
            </c:extLst>
          </c:dPt>
          <c:dLbls>
            <c:dLbl>
              <c:idx val="0"/>
              <c:delete val="1"/>
              <c:extLst>
                <c:ext xmlns:c15="http://schemas.microsoft.com/office/drawing/2012/chart" uri="{CE6537A1-D6FC-4f65-9D91-7224C49458BB}"/>
                <c:ext xmlns:c16="http://schemas.microsoft.com/office/drawing/2014/chart" uri="{C3380CC4-5D6E-409C-BE32-E72D297353CC}">
                  <c16:uniqueId val="{00000001-5E5F-C14C-9450-317FE6C276B4}"/>
                </c:ext>
              </c:extLst>
            </c:dLbl>
            <c:dLbl>
              <c:idx val="1"/>
              <c:delete val="1"/>
              <c:extLst>
                <c:ext xmlns:c15="http://schemas.microsoft.com/office/drawing/2012/chart" uri="{CE6537A1-D6FC-4f65-9D91-7224C49458BB}"/>
                <c:ext xmlns:c16="http://schemas.microsoft.com/office/drawing/2014/chart" uri="{C3380CC4-5D6E-409C-BE32-E72D297353CC}">
                  <c16:uniqueId val="{00000003-5E5F-C14C-9450-317FE6C276B4}"/>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E5F-C14C-9450-317FE6C276B4}"/>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E5F-C14C-9450-317FE6C276B4}"/>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E5F-C14C-9450-317FE6C276B4}"/>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E5F-C14C-9450-317FE6C276B4}"/>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E5F-C14C-9450-317FE6C276B4}"/>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5E5F-C14C-9450-317FE6C276B4}"/>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E5F-C14C-9450-317FE6C276B4}"/>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E5F-C14C-9450-317FE6C276B4}"/>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E5F-C14C-9450-317FE6C276B4}"/>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5E5F-C14C-9450-317FE6C276B4}"/>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15F1-954A-A452-97C59EE4CF00}"/>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15F1-954A-A452-97C59EE4CF00}"/>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15F1-954A-A452-97C59EE4CF00}"/>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15F1-954A-A452-97C59EE4CF00}"/>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15F1-954A-A452-97C59EE4CF00}"/>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15F1-954A-A452-97C59EE4CF00}"/>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15F1-954A-A452-97C59EE4CF00}"/>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15F1-954A-A452-97C59EE4CF00}"/>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15F1-954A-A452-97C59EE4CF00}"/>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15F1-954A-A452-97C59EE4CF00}"/>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15F1-954A-A452-97C59EE4CF00}"/>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5F1-954A-A452-97C59EE4CF00}"/>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5F1-954A-A452-97C59EE4CF00}"/>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5F1-954A-A452-97C59EE4CF00}"/>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'Figure 19. 20 kW CapEx Doughnut'!$B$4:$B$14</c:f>
              <c:strCache>
                <c:ptCount val="2"/>
                <c:pt idx="0">
                  <c:v>Turbine</c:v>
                </c:pt>
                <c:pt idx="1">
                  <c:v>Balance of System</c:v>
                </c:pt>
              </c:strCache>
            </c:strRef>
          </c:cat>
          <c:val>
            <c:numRef>
              <c:f>'Figure 19. 20 kW CapEx Doughnut'!$C$4:$C$14</c:f>
              <c:numCache>
                <c:formatCode>#,##0</c:formatCode>
                <c:ptCount val="11"/>
                <c:pt idx="0">
                  <c:v>2575</c:v>
                </c:pt>
                <c:pt idx="1">
                  <c:v>3100</c:v>
                </c:pt>
              </c:numCache>
            </c:numRef>
          </c:val>
          <c:extLst>
            <c:ext xmlns:c16="http://schemas.microsoft.com/office/drawing/2014/chart" uri="{C3380CC4-5D6E-409C-BE32-E72D297353CC}">
              <c16:uniqueId val="{00000016-15F1-954A-A452-97C59EE4CF00}"/>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FC97-7344-B845-EFE7EC2358C9}"/>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FC97-7344-B845-EFE7EC2358C9}"/>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FC97-7344-B845-EFE7EC2358C9}"/>
              </c:ext>
            </c:extLst>
          </c:dPt>
          <c:dLbls>
            <c:dLbl>
              <c:idx val="0"/>
              <c:layout>
                <c:manualLayout>
                  <c:x val="-0.17638892288754682"/>
                  <c:y val="2.6607256524506684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97-7344-B845-EFE7EC2358C9}"/>
                </c:ext>
              </c:extLst>
            </c:dLbl>
            <c:dLbl>
              <c:idx val="1"/>
              <c:layout>
                <c:manualLayout>
                  <c:x val="0.20801433864656146"/>
                  <c:y val="-7.076438529588859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97-7344-B845-EFE7EC2358C9}"/>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C97-7344-B845-EFE7EC2358C9}"/>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Doughnut'!$C$19:$C$21</c:f>
              <c:numCache>
                <c:formatCode>0</c:formatCode>
                <c:ptCount val="3"/>
                <c:pt idx="0" formatCode="#,##0">
                  <c:v>2575</c:v>
                </c:pt>
                <c:pt idx="1">
                  <c:v>3100</c:v>
                </c:pt>
              </c:numCache>
            </c:numRef>
          </c:val>
          <c:extLst>
            <c:ext xmlns:c16="http://schemas.microsoft.com/office/drawing/2014/chart" uri="{C3380CC4-5D6E-409C-BE32-E72D297353CC}">
              <c16:uniqueId val="{00000006-FC97-7344-B845-EFE7EC2358C9}"/>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'Figure 19. 20 kW CapEx Doughnut'!$B$19:$B$21</c:f>
              <c:strCache>
                <c:ptCount val="2"/>
                <c:pt idx="0">
                  <c:v>Turbine</c:v>
                </c:pt>
                <c:pt idx="1">
                  <c:v>Balance of System</c:v>
                </c:pt>
              </c:strCache>
            </c:strRef>
          </c:cat>
          <c:val>
            <c:numRef>
              <c:f>'Figure 19. 20 kW CapEx Doughnut'!$D$19:$D$21</c:f>
              <c:numCache>
                <c:formatCode>0%</c:formatCode>
                <c:ptCount val="3"/>
                <c:pt idx="0">
                  <c:v>1.7931754874651811</c:v>
                </c:pt>
                <c:pt idx="1">
                  <c:v>2.1587743732590527</c:v>
                </c:pt>
              </c:numCache>
            </c:numRef>
          </c:val>
          <c:extLst>
            <c:ext xmlns:c16="http://schemas.microsoft.com/office/drawing/2014/chart" uri="{C3380CC4-5D6E-409C-BE32-E72D297353CC}">
              <c16:uniqueId val="{00000007-FC97-7344-B845-EFE7EC2358C9}"/>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ln>
              <a:solidFill>
                <a:sysClr val="windowText" lastClr="000000"/>
              </a:solidFill>
            </a:ln>
          </c:spPr>
          <c:dPt>
            <c:idx val="0"/>
            <c:bubble3D val="0"/>
            <c:spPr>
              <a:solidFill>
                <a:srgbClr val="4F6228"/>
              </a:solidFill>
              <a:ln>
                <a:solidFill>
                  <a:sysClr val="windowText" lastClr="000000"/>
                </a:solidFill>
              </a:ln>
            </c:spPr>
            <c:extLst>
              <c:ext xmlns:c16="http://schemas.microsoft.com/office/drawing/2014/chart" uri="{C3380CC4-5D6E-409C-BE32-E72D297353CC}">
                <c16:uniqueId val="{00000001-995B-744A-9F0A-DFE10B78B145}"/>
              </c:ext>
            </c:extLst>
          </c:dPt>
          <c:dPt>
            <c:idx val="1"/>
            <c:bubble3D val="0"/>
            <c:spPr>
              <a:solidFill>
                <a:srgbClr val="88A945"/>
              </a:solidFill>
              <a:ln>
                <a:solidFill>
                  <a:sysClr val="windowText" lastClr="000000"/>
                </a:solidFill>
              </a:ln>
            </c:spPr>
            <c:extLst>
              <c:ext xmlns:c16="http://schemas.microsoft.com/office/drawing/2014/chart" uri="{C3380CC4-5D6E-409C-BE32-E72D297353CC}">
                <c16:uniqueId val="{00000003-995B-744A-9F0A-DFE10B78B14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995B-744A-9F0A-DFE10B78B14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995B-744A-9F0A-DFE10B78B14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995B-744A-9F0A-DFE10B78B14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995B-744A-9F0A-DFE10B78B14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995B-744A-9F0A-DFE10B78B14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995B-744A-9F0A-DFE10B78B14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995B-744A-9F0A-DFE10B78B14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995B-744A-9F0A-DFE10B78B14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995B-744A-9F0A-DFE10B78B145}"/>
              </c:ext>
            </c:extLst>
          </c:dPt>
          <c:dLbls>
            <c:dLbl>
              <c:idx val="0"/>
              <c:delete val="1"/>
              <c:extLst>
                <c:ext xmlns:c15="http://schemas.microsoft.com/office/drawing/2012/chart" uri="{CE6537A1-D6FC-4f65-9D91-7224C49458BB}"/>
                <c:ext xmlns:c16="http://schemas.microsoft.com/office/drawing/2014/chart" uri="{C3380CC4-5D6E-409C-BE32-E72D297353CC}">
                  <c16:uniqueId val="{00000001-995B-744A-9F0A-DFE10B78B145}"/>
                </c:ext>
              </c:extLst>
            </c:dLbl>
            <c:dLbl>
              <c:idx val="1"/>
              <c:delete val="1"/>
              <c:extLst>
                <c:ext xmlns:c15="http://schemas.microsoft.com/office/drawing/2012/chart" uri="{CE6537A1-D6FC-4f65-9D91-7224C49458BB}"/>
                <c:ext xmlns:c16="http://schemas.microsoft.com/office/drawing/2014/chart" uri="{C3380CC4-5D6E-409C-BE32-E72D297353CC}">
                  <c16:uniqueId val="{00000003-995B-744A-9F0A-DFE10B78B145}"/>
                </c:ext>
              </c:extLst>
            </c:dLbl>
            <c:dLbl>
              <c:idx val="2"/>
              <c:layout>
                <c:manualLayout>
                  <c:x val="-1.9261592300962381E-2"/>
                  <c:y val="1.695510734738973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95B-744A-9F0A-DFE10B78B145}"/>
                </c:ext>
              </c:extLst>
            </c:dLbl>
            <c:dLbl>
              <c:idx val="3"/>
              <c:layout>
                <c:manualLayout>
                  <c:x val="-1.8745844269466318E-2"/>
                  <c:y val="2.762434645790512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95B-744A-9F0A-DFE10B78B145}"/>
                </c:ext>
              </c:extLst>
            </c:dLbl>
            <c:dLbl>
              <c:idx val="4"/>
              <c:layout>
                <c:manualLayout>
                  <c:x val="-3.6294181977252829E-2"/>
                  <c:y val="-1.609213341351034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95B-744A-9F0A-DFE10B78B145}"/>
                </c:ext>
              </c:extLst>
            </c:dLbl>
            <c:dLbl>
              <c:idx val="5"/>
              <c:layout>
                <c:manualLayout>
                  <c:x val="-4.2977909011373577E-2"/>
                  <c:y val="-1.8426117743683326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95B-744A-9F0A-DFE10B78B145}"/>
                </c:ext>
              </c:extLst>
            </c:dLbl>
            <c:dLbl>
              <c:idx val="6"/>
              <c:layout>
                <c:manualLayout>
                  <c:x val="-1.5772528433945755E-2"/>
                  <c:y val="-3.9292855712806229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95B-744A-9F0A-DFE10B78B145}"/>
                </c:ext>
              </c:extLst>
            </c:dLbl>
            <c:dLbl>
              <c:idx val="7"/>
              <c:layout>
                <c:manualLayout>
                  <c:x val="-1.931003937007874E-2"/>
                  <c:y val="-8.0718429330944505E-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995B-744A-9F0A-DFE10B78B145}"/>
                </c:ext>
              </c:extLst>
            </c:dLbl>
            <c:dLbl>
              <c:idx val="8"/>
              <c:layout>
                <c:manualLayout>
                  <c:x val="-2.5735345581802276E-2"/>
                  <c:y val="-3.5528820469289744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995B-744A-9F0A-DFE10B78B145}"/>
                </c:ext>
              </c:extLst>
            </c:dLbl>
            <c:dLbl>
              <c:idx val="9"/>
              <c:layout>
                <c:manualLayout>
                  <c:x val="-2.5398293963254593E-2"/>
                  <c:y val="-7.3801220098253326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995B-744A-9F0A-DFE10B78B145}"/>
                </c:ext>
              </c:extLst>
            </c:dLbl>
            <c:dLbl>
              <c:idx val="10"/>
              <c:layout>
                <c:manualLayout>
                  <c:x val="2.6432195975503114E-2"/>
                  <c:y val="-2.0413711963735322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995B-744A-9F0A-DFE10B78B145}"/>
                </c:ext>
              </c:extLst>
            </c:dLbl>
            <c:spPr>
              <a:noFill/>
              <a:ln>
                <a:noFill/>
              </a:ln>
              <a:effectLst/>
            </c:spPr>
            <c:txPr>
              <a:bodyPr/>
              <a:lstStyle/>
              <a:p>
                <a:pPr>
                  <a:defRPr sz="7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995B-744A-9F0A-DFE10B78B145}"/>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a:solidFill>
                <a:sysClr val="windowText" lastClr="000000"/>
              </a:solidFill>
            </a:ln>
          </c:spPr>
          <c:dPt>
            <c:idx val="0"/>
            <c:bubble3D val="0"/>
            <c:spPr>
              <a:solidFill>
                <a:schemeClr val="accent6"/>
              </a:solidFill>
              <a:ln>
                <a:solidFill>
                  <a:sysClr val="windowText" lastClr="000000"/>
                </a:solidFill>
              </a:ln>
            </c:spPr>
            <c:extLst>
              <c:ext xmlns:c16="http://schemas.microsoft.com/office/drawing/2014/chart" uri="{C3380CC4-5D6E-409C-BE32-E72D297353CC}">
                <c16:uniqueId val="{00000001-ECA3-0946-8F7D-D960755D1895}"/>
              </c:ext>
            </c:extLst>
          </c:dPt>
          <c:dPt>
            <c:idx val="1"/>
            <c:bubble3D val="0"/>
            <c:spPr>
              <a:solidFill>
                <a:schemeClr val="accent1"/>
              </a:solidFill>
              <a:ln>
                <a:solidFill>
                  <a:sysClr val="windowText" lastClr="000000"/>
                </a:solidFill>
              </a:ln>
            </c:spPr>
            <c:extLst>
              <c:ext xmlns:c16="http://schemas.microsoft.com/office/drawing/2014/chart" uri="{C3380CC4-5D6E-409C-BE32-E72D297353CC}">
                <c16:uniqueId val="{00000003-ECA3-0946-8F7D-D960755D1895}"/>
              </c:ext>
            </c:extLst>
          </c:dPt>
          <c:dPt>
            <c:idx val="2"/>
            <c:bubble3D val="0"/>
            <c:spPr>
              <a:solidFill>
                <a:srgbClr val="C7D9A3"/>
              </a:solidFill>
              <a:ln>
                <a:solidFill>
                  <a:sysClr val="windowText" lastClr="000000"/>
                </a:solidFill>
              </a:ln>
            </c:spPr>
            <c:extLst>
              <c:ext xmlns:c16="http://schemas.microsoft.com/office/drawing/2014/chart" uri="{C3380CC4-5D6E-409C-BE32-E72D297353CC}">
                <c16:uniqueId val="{00000005-ECA3-0946-8F7D-D960755D1895}"/>
              </c:ext>
            </c:extLst>
          </c:dPt>
          <c:dPt>
            <c:idx val="3"/>
            <c:bubble3D val="0"/>
            <c:spPr>
              <a:solidFill>
                <a:srgbClr val="81C9FF"/>
              </a:solidFill>
              <a:ln>
                <a:solidFill>
                  <a:sysClr val="windowText" lastClr="000000"/>
                </a:solidFill>
              </a:ln>
            </c:spPr>
            <c:extLst>
              <c:ext xmlns:c16="http://schemas.microsoft.com/office/drawing/2014/chart" uri="{C3380CC4-5D6E-409C-BE32-E72D297353CC}">
                <c16:uniqueId val="{00000007-ECA3-0946-8F7D-D960755D1895}"/>
              </c:ext>
            </c:extLst>
          </c:dPt>
          <c:dPt>
            <c:idx val="4"/>
            <c:bubble3D val="0"/>
            <c:spPr>
              <a:solidFill>
                <a:srgbClr val="75A4DD"/>
              </a:solidFill>
              <a:ln>
                <a:solidFill>
                  <a:sysClr val="windowText" lastClr="000000"/>
                </a:solidFill>
              </a:ln>
            </c:spPr>
            <c:extLst>
              <c:ext xmlns:c16="http://schemas.microsoft.com/office/drawing/2014/chart" uri="{C3380CC4-5D6E-409C-BE32-E72D297353CC}">
                <c16:uniqueId val="{00000009-ECA3-0946-8F7D-D960755D1895}"/>
              </c:ext>
            </c:extLst>
          </c:dPt>
          <c:dPt>
            <c:idx val="5"/>
            <c:bubble3D val="0"/>
            <c:spPr>
              <a:solidFill>
                <a:srgbClr val="5772D5"/>
              </a:solidFill>
              <a:ln>
                <a:solidFill>
                  <a:sysClr val="windowText" lastClr="000000"/>
                </a:solidFill>
              </a:ln>
            </c:spPr>
            <c:extLst>
              <c:ext xmlns:c16="http://schemas.microsoft.com/office/drawing/2014/chart" uri="{C3380CC4-5D6E-409C-BE32-E72D297353CC}">
                <c16:uniqueId val="{0000000B-ECA3-0946-8F7D-D960755D1895}"/>
              </c:ext>
            </c:extLst>
          </c:dPt>
          <c:dPt>
            <c:idx val="6"/>
            <c:bubble3D val="0"/>
            <c:spPr>
              <a:solidFill>
                <a:srgbClr val="3072C2"/>
              </a:solidFill>
              <a:ln>
                <a:solidFill>
                  <a:sysClr val="windowText" lastClr="000000"/>
                </a:solidFill>
              </a:ln>
            </c:spPr>
            <c:extLst>
              <c:ext xmlns:c16="http://schemas.microsoft.com/office/drawing/2014/chart" uri="{C3380CC4-5D6E-409C-BE32-E72D297353CC}">
                <c16:uniqueId val="{0000000D-ECA3-0946-8F7D-D960755D1895}"/>
              </c:ext>
            </c:extLst>
          </c:dPt>
          <c:dPt>
            <c:idx val="7"/>
            <c:bubble3D val="0"/>
            <c:spPr>
              <a:solidFill>
                <a:srgbClr val="1C4372"/>
              </a:solidFill>
              <a:ln>
                <a:solidFill>
                  <a:sysClr val="windowText" lastClr="000000"/>
                </a:solidFill>
              </a:ln>
            </c:spPr>
            <c:extLst>
              <c:ext xmlns:c16="http://schemas.microsoft.com/office/drawing/2014/chart" uri="{C3380CC4-5D6E-409C-BE32-E72D297353CC}">
                <c16:uniqueId val="{0000000F-ECA3-0946-8F7D-D960755D1895}"/>
              </c:ext>
            </c:extLst>
          </c:dPt>
          <c:dPt>
            <c:idx val="8"/>
            <c:bubble3D val="0"/>
            <c:spPr>
              <a:solidFill>
                <a:srgbClr val="122B4A"/>
              </a:solidFill>
              <a:ln>
                <a:solidFill>
                  <a:sysClr val="windowText" lastClr="000000"/>
                </a:solidFill>
              </a:ln>
            </c:spPr>
            <c:extLst>
              <c:ext xmlns:c16="http://schemas.microsoft.com/office/drawing/2014/chart" uri="{C3380CC4-5D6E-409C-BE32-E72D297353CC}">
                <c16:uniqueId val="{00000011-ECA3-0946-8F7D-D960755D1895}"/>
              </c:ext>
            </c:extLst>
          </c:dPt>
          <c:dPt>
            <c:idx val="9"/>
            <c:bubble3D val="0"/>
            <c:spPr>
              <a:solidFill>
                <a:srgbClr val="7030A0"/>
              </a:solidFill>
              <a:ln>
                <a:solidFill>
                  <a:sysClr val="windowText" lastClr="000000"/>
                </a:solidFill>
              </a:ln>
            </c:spPr>
            <c:extLst>
              <c:ext xmlns:c16="http://schemas.microsoft.com/office/drawing/2014/chart" uri="{C3380CC4-5D6E-409C-BE32-E72D297353CC}">
                <c16:uniqueId val="{00000013-ECA3-0946-8F7D-D960755D1895}"/>
              </c:ext>
            </c:extLst>
          </c:dPt>
          <c:dPt>
            <c:idx val="10"/>
            <c:bubble3D val="0"/>
            <c:spPr>
              <a:solidFill>
                <a:srgbClr val="4C216D"/>
              </a:solidFill>
              <a:ln>
                <a:solidFill>
                  <a:sysClr val="windowText" lastClr="000000"/>
                </a:solidFill>
              </a:ln>
            </c:spPr>
            <c:extLst>
              <c:ext xmlns:c16="http://schemas.microsoft.com/office/drawing/2014/chart" uri="{C3380CC4-5D6E-409C-BE32-E72D297353CC}">
                <c16:uniqueId val="{00000015-ECA3-0946-8F7D-D960755D1895}"/>
              </c:ext>
            </c:extLst>
          </c:dPt>
          <c:dLbls>
            <c:dLbl>
              <c:idx val="0"/>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CA3-0946-8F7D-D960755D1895}"/>
                </c:ext>
              </c:extLst>
            </c:dLbl>
            <c:dLbl>
              <c:idx val="1"/>
              <c:layout>
                <c:manualLayout>
                  <c:x val="-1.0041839680843451E-2"/>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CA3-0946-8F7D-D960755D1895}"/>
                </c:ext>
              </c:extLst>
            </c:dLbl>
            <c:dLbl>
              <c:idx val="3"/>
              <c:layout>
                <c:manualLayout>
                  <c:x val="-2.0203145009266402E-2"/>
                  <c:y val="1.84205936435172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CA3-0946-8F7D-D960755D1895}"/>
                </c:ext>
              </c:extLst>
            </c:dLbl>
            <c:numFmt formatCode="0.0%" sourceLinked="0"/>
            <c:spPr>
              <a:noFill/>
              <a:ln>
                <a:noFill/>
              </a:ln>
              <a:effectLst/>
            </c:spPr>
            <c:txPr>
              <a:bodyPr/>
              <a:lstStyle/>
              <a:p>
                <a:pPr>
                  <a:defRPr sz="900" b="1">
                    <a:solidFill>
                      <a:schemeClr val="bg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'1500kW CapEx Doughnut'!$B$4:$B$14</c:f>
              <c:strCache>
                <c:ptCount val="2"/>
                <c:pt idx="0">
                  <c:v>Turbine</c:v>
                </c:pt>
                <c:pt idx="1">
                  <c:v>Balance of System</c:v>
                </c:pt>
              </c:strCache>
            </c:strRef>
          </c:cat>
          <c:val>
            <c:numRef>
              <c:f>'1500kW CapEx Doughnut'!$C$4:$C$14</c:f>
              <c:numCache>
                <c:formatCode>#,##0</c:formatCode>
                <c:ptCount val="11"/>
                <c:pt idx="0">
                  <c:v>2589</c:v>
                </c:pt>
                <c:pt idx="1">
                  <c:v>951</c:v>
                </c:pt>
              </c:numCache>
            </c:numRef>
          </c:val>
          <c:extLst>
            <c:ext xmlns:c16="http://schemas.microsoft.com/office/drawing/2014/chart" uri="{C3380CC4-5D6E-409C-BE32-E72D297353CC}">
              <c16:uniqueId val="{00000016-ECA3-0946-8F7D-D960755D1895}"/>
            </c:ext>
          </c:extLst>
        </c:ser>
        <c:dLbls>
          <c:showLegendKey val="0"/>
          <c:showVal val="0"/>
          <c:showCatName val="0"/>
          <c:showSerName val="0"/>
          <c:showPercent val="1"/>
          <c:showBubbleSize val="0"/>
          <c:showLeaderLines val="1"/>
        </c:dLbls>
        <c:firstSliceAng val="0"/>
        <c:holeSize val="50"/>
      </c:doughnutChart>
    </c:plotArea>
    <c:plotVisOnly val="1"/>
    <c:dispBlanksAs val="gap"/>
    <c:showDLblsOverMax val="0"/>
  </c:chart>
  <c:spPr>
    <a:noFill/>
    <a:ln>
      <a:noFill/>
    </a:ln>
  </c:spPr>
  <c:txPr>
    <a:bodyPr/>
    <a:lstStyle/>
    <a:p>
      <a:pPr>
        <a:defRPr>
          <a:solidFill>
            <a:schemeClr val="tx1"/>
          </a:solidFill>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bg1"/>
              </a:solidFill>
              <a:ln>
                <a:solidFill>
                  <a:sysClr val="windowText" lastClr="000000"/>
                </a:solidFill>
              </a:ln>
            </c:spPr>
            <c:extLst>
              <c:ext xmlns:c16="http://schemas.microsoft.com/office/drawing/2014/chart" uri="{C3380CC4-5D6E-409C-BE32-E72D297353CC}">
                <c16:uniqueId val="{00000001-40F0-684B-8DEA-7EE7CFA398CD}"/>
              </c:ext>
            </c:extLst>
          </c:dPt>
          <c:dPt>
            <c:idx val="1"/>
            <c:bubble3D val="0"/>
            <c:spPr>
              <a:solidFill>
                <a:schemeClr val="bg1"/>
              </a:solidFill>
              <a:ln>
                <a:solidFill>
                  <a:sysClr val="windowText" lastClr="000000"/>
                </a:solidFill>
              </a:ln>
            </c:spPr>
            <c:extLst>
              <c:ext xmlns:c16="http://schemas.microsoft.com/office/drawing/2014/chart" uri="{C3380CC4-5D6E-409C-BE32-E72D297353CC}">
                <c16:uniqueId val="{00000003-40F0-684B-8DEA-7EE7CFA398CD}"/>
              </c:ext>
            </c:extLst>
          </c:dPt>
          <c:dPt>
            <c:idx val="2"/>
            <c:bubble3D val="0"/>
            <c:spPr>
              <a:solidFill>
                <a:schemeClr val="bg1"/>
              </a:solidFill>
              <a:ln>
                <a:solidFill>
                  <a:sysClr val="windowText" lastClr="000000"/>
                </a:solidFill>
              </a:ln>
            </c:spPr>
            <c:extLst>
              <c:ext xmlns:c16="http://schemas.microsoft.com/office/drawing/2014/chart" uri="{C3380CC4-5D6E-409C-BE32-E72D297353CC}">
                <c16:uniqueId val="{00000005-40F0-684B-8DEA-7EE7CFA398CD}"/>
              </c:ext>
            </c:extLst>
          </c:dPt>
          <c:dLbls>
            <c:dLbl>
              <c:idx val="0"/>
              <c:layout>
                <c:manualLayout>
                  <c:x val="-0.15839916830713952"/>
                  <c:y val="-0.11651109616071599"/>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0F0-684B-8DEA-7EE7CFA398CD}"/>
                </c:ext>
              </c:extLst>
            </c:dLbl>
            <c:dLbl>
              <c:idx val="1"/>
              <c:layout>
                <c:manualLayout>
                  <c:x val="0.16281516536435051"/>
                  <c:y val="0.2599817819703262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0F0-684B-8DEA-7EE7CFA398CD}"/>
                </c:ext>
              </c:extLst>
            </c:dLbl>
            <c:dLbl>
              <c:idx val="2"/>
              <c:layout>
                <c:manualLayout>
                  <c:x val="0.12460825945202458"/>
                  <c:y val="0.17322874114842265"/>
                </c:manualLayout>
              </c:layout>
              <c:numFmt formatCode="0.0%" sourceLinked="0"/>
              <c:spPr>
                <a:solidFill>
                  <a:schemeClr val="bg1"/>
                </a:solidFill>
                <a:ln>
                  <a:noFill/>
                </a:ln>
                <a:effectLst/>
              </c:spPr>
              <c:txPr>
                <a:bodyPr/>
                <a:lstStyle/>
                <a:p>
                  <a:pPr>
                    <a:defRPr sz="900" b="1"/>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0F0-684B-8DEA-7EE7CFA398CD}"/>
                </c:ext>
              </c:extLst>
            </c:dLbl>
            <c:numFmt formatCode="0.0%" sourceLinked="0"/>
            <c:spPr>
              <a:noFill/>
              <a:ln>
                <a:noFill/>
              </a:ln>
              <a:effectLst/>
            </c:spPr>
            <c:txPr>
              <a:bodyPr/>
              <a:lstStyle/>
              <a:p>
                <a:pPr>
                  <a:defRPr sz="900" b="1"/>
                </a:pPr>
                <a:endParaRPr lang="en-US"/>
              </a:p>
            </c:txPr>
            <c:showLegendKey val="0"/>
            <c:showVal val="0"/>
            <c:showCatName val="1"/>
            <c:showSerName val="0"/>
            <c:showPercent val="0"/>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Doughnut'!$C$19:$C$21</c:f>
              <c:numCache>
                <c:formatCode>0</c:formatCode>
                <c:ptCount val="3"/>
                <c:pt idx="0" formatCode="#,##0">
                  <c:v>2589</c:v>
                </c:pt>
                <c:pt idx="1">
                  <c:v>951</c:v>
                </c:pt>
              </c:numCache>
            </c:numRef>
          </c:val>
          <c:extLst>
            <c:ext xmlns:c16="http://schemas.microsoft.com/office/drawing/2014/chart" uri="{C3380CC4-5D6E-409C-BE32-E72D297353CC}">
              <c16:uniqueId val="{00000006-40F0-684B-8DEA-7EE7CFA398CD}"/>
            </c:ext>
          </c:extLst>
        </c:ser>
        <c:ser>
          <c:idx val="1"/>
          <c:order val="1"/>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'1500kW CapEx Doughnut'!$B$19:$B$21</c:f>
              <c:strCache>
                <c:ptCount val="2"/>
                <c:pt idx="0">
                  <c:v>Turbine</c:v>
                </c:pt>
                <c:pt idx="1">
                  <c:v>Balance of System</c:v>
                </c:pt>
              </c:strCache>
            </c:strRef>
          </c:cat>
          <c:val>
            <c:numRef>
              <c:f>'1500kW CapEx Doughnut'!$D$19:$D$21</c:f>
              <c:numCache>
                <c:formatCode>0%</c:formatCode>
                <c:ptCount val="3"/>
                <c:pt idx="0">
                  <c:v>0.73135593220338979</c:v>
                </c:pt>
                <c:pt idx="1">
                  <c:v>0.26864406779661015</c:v>
                </c:pt>
              </c:numCache>
            </c:numRef>
          </c:val>
          <c:extLst>
            <c:ext xmlns:c16="http://schemas.microsoft.com/office/drawing/2014/chart" uri="{C3380CC4-5D6E-409C-BE32-E72D297353CC}">
              <c16:uniqueId val="{00000007-40F0-684B-8DEA-7EE7CFA398CD}"/>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noFill/>
    <a:ln>
      <a:noFill/>
    </a:ln>
  </c:sp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FFDC-AB48-97C2-F791B4A12757}"/>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FFDC-AB48-97C2-F791B4A12757}"/>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FFDC-AB48-97C2-F791B4A12757}"/>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FFDC-AB48-97C2-F791B4A12757}"/>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FFDC-AB48-97C2-F791B4A12757}"/>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FFDC-AB48-97C2-F791B4A12757}"/>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FFDC-AB48-97C2-F791B4A12757}"/>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FFDC-AB48-97C2-F791B4A12757}"/>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FDC-AB48-97C2-F791B4A12757}"/>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DC-AB48-97C2-F791B4A12757}"/>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DC-AB48-97C2-F791B4A12757}"/>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FDC-AB48-97C2-F791B4A12757}"/>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FFDC-AB48-97C2-F791B4A12757}"/>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4534-4348-B9E3-34B4DD7EEB7F}"/>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4534-4348-B9E3-34B4DD7EEB7F}"/>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4534-4348-B9E3-34B4DD7EEB7F}"/>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4534-4348-B9E3-34B4DD7EEB7F}"/>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4534-4348-B9E3-34B4DD7EEB7F}"/>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4534-4348-B9E3-34B4DD7EEB7F}"/>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4534-4348-B9E3-34B4DD7EEB7F}"/>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4534-4348-B9E3-34B4DD7EEB7F}"/>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34-4348-B9E3-34B4DD7EEB7F}"/>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34-4348-B9E3-34B4DD7EEB7F}"/>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534-4348-B9E3-34B4DD7EEB7F}"/>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34-4348-B9E3-34B4DD7EEB7F}"/>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4534-4348-B9E3-34B4DD7EEB7F}"/>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966D-A641-8448-FD41816AB06C}"/>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966D-A641-8448-FD41816AB06C}"/>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966D-A641-8448-FD41816AB06C}"/>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966D-A641-8448-FD41816AB06C}"/>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966D-A641-8448-FD41816AB06C}"/>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966D-A641-8448-FD41816AB06C}"/>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966D-A641-8448-FD41816AB06C}"/>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966D-A641-8448-FD41816AB06C}"/>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66D-A641-8448-FD41816AB06C}"/>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6D-A641-8448-FD41816AB06C}"/>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6D-A641-8448-FD41816AB06C}"/>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66D-A641-8448-FD41816AB06C}"/>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966D-A641-8448-FD41816AB06C}"/>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286B-5A4E-9B15-3655EA94A9A6}"/>
            </c:ext>
          </c:extLst>
        </c:ser>
        <c:ser>
          <c:idx val="1"/>
          <c:order val="1"/>
          <c:spPr>
            <a:noFill/>
          </c:spPr>
          <c:invertIfNegative val="0"/>
          <c:cat>
            <c:strRef>
              <c:f>'[2022 COE Review.xlsx]DW_20kW_LCOE_bar_chart'!$C$13:$C$16</c:f>
              <c:strCache>
                <c:ptCount val="4"/>
                <c:pt idx="0">
                  <c:v>Wind Turbine CapEx</c:v>
                </c:pt>
                <c:pt idx="1">
                  <c:v>BOS CapEx</c:v>
                </c:pt>
                <c:pt idx="2">
                  <c:v>OpEx</c:v>
                </c:pt>
                <c:pt idx="3">
                  <c:v>LCOE</c:v>
                </c:pt>
              </c:strCache>
            </c:strRef>
          </c:cat>
          <c:val>
            <c:numRef>
              <c:f>'[2022 COE Review.xlsx]DW_20kW_LCOE_bar_chart'!$E$13:$E$16</c:f>
              <c:numCache>
                <c:formatCode>0.0</c:formatCode>
                <c:ptCount val="4"/>
                <c:pt idx="0" formatCode="0">
                  <c:v>0</c:v>
                </c:pt>
                <c:pt idx="1">
                  <c:v>99.745234807036184</c:v>
                </c:pt>
                <c:pt idx="2">
                  <c:v>219.82687671065258</c:v>
                </c:pt>
                <c:pt idx="3">
                  <c:v>0</c:v>
                </c:pt>
              </c:numCache>
            </c:numRef>
          </c:val>
          <c:extLst>
            <c:ext xmlns:c16="http://schemas.microsoft.com/office/drawing/2014/chart" uri="{C3380CC4-5D6E-409C-BE32-E72D297353CC}">
              <c16:uniqueId val="{00000001-286B-5A4E-9B15-3655EA94A9A6}"/>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286B-5A4E-9B15-3655EA94A9A6}"/>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286B-5A4E-9B15-3655EA94A9A6}"/>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286B-5A4E-9B15-3655EA94A9A6}"/>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286B-5A4E-9B15-3655EA94A9A6}"/>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286B-5A4E-9B15-3655EA94A9A6}"/>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286B-5A4E-9B15-3655EA94A9A6}"/>
              </c:ext>
            </c:extLst>
          </c:dPt>
          <c:dLbls>
            <c:dLbl>
              <c:idx val="0"/>
              <c:layout>
                <c:manualLayout>
                  <c:x val="-4.6296296296296719E-3"/>
                  <c:y val="-0.1224559430071241"/>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6B-5A4E-9B15-3655EA94A9A6}"/>
                </c:ext>
              </c:extLst>
            </c:dLbl>
            <c:dLbl>
              <c:idx val="1"/>
              <c:layout>
                <c:manualLayout>
                  <c:x val="-4.6296296296297144E-3"/>
                  <c:y val="-0.16614985626796649"/>
                </c:manualLayout>
              </c:layout>
              <c:numFmt formatCode="#,##0.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6B-5A4E-9B15-3655EA94A9A6}"/>
                </c:ext>
              </c:extLst>
            </c:dLbl>
            <c:dLbl>
              <c:idx val="2"/>
              <c:layout>
                <c:manualLayout>
                  <c:x val="0"/>
                  <c:y val="-1.2178516531416161E-3"/>
                </c:manualLayout>
              </c:layout>
              <c:numFmt formatCode="#,##0.0" sourceLinked="0"/>
              <c:spPr>
                <a:noFill/>
                <a:ln>
                  <a:noFill/>
                </a:ln>
                <a:effectLst/>
              </c:spPr>
              <c:txPr>
                <a:bodyPr wrap="square" lIns="38100" tIns="19050" rIns="38100" bIns="19050" anchor="ctr">
                  <a:spAutoFit/>
                </a:bodyPr>
                <a:lstStyle/>
                <a:p>
                  <a:pPr>
                    <a:defRPr sz="700"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86B-5A4E-9B15-3655EA94A9A6}"/>
                </c:ext>
              </c:extLst>
            </c:dLbl>
            <c:dLbl>
              <c:idx val="3"/>
              <c:layout>
                <c:manualLayout>
                  <c:x val="0"/>
                  <c:y val="-0.3929105736782901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86B-5A4E-9B15-3655EA94A9A6}"/>
                </c:ext>
              </c:extLst>
            </c:dLbl>
            <c:numFmt formatCode="#,##0" sourceLinked="0"/>
            <c:spPr>
              <a:noFill/>
              <a:ln>
                <a:noFill/>
              </a:ln>
              <a:effectLst/>
            </c:spPr>
            <c:txPr>
              <a:bodyPr wrap="square" lIns="38100" tIns="19050" rIns="38100" bIns="19050" anchor="ctr">
                <a:spAutoFit/>
              </a:bodyPr>
              <a:lstStyle/>
              <a:p>
                <a:pPr>
                  <a:defRPr sz="700" b="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Review.xlsx]DW_20kW_LCOE_bar_chart'!$C$13:$C$16</c:f>
              <c:strCache>
                <c:ptCount val="4"/>
                <c:pt idx="0">
                  <c:v>Wind Turbine CapEx</c:v>
                </c:pt>
                <c:pt idx="1">
                  <c:v>BOS CapEx</c:v>
                </c:pt>
                <c:pt idx="2">
                  <c:v>OpEx</c:v>
                </c:pt>
                <c:pt idx="3">
                  <c:v>LCOE</c:v>
                </c:pt>
              </c:strCache>
            </c:strRef>
          </c:cat>
          <c:val>
            <c:numRef>
              <c:f>'[2022 COE Review.xlsx]DW_20kW_LCOE_bar_chart'!$F$13:$F$16</c:f>
              <c:numCache>
                <c:formatCode>0.0</c:formatCode>
                <c:ptCount val="4"/>
                <c:pt idx="0">
                  <c:v>99.745234807036184</c:v>
                </c:pt>
                <c:pt idx="1">
                  <c:v>120.08164190361639</c:v>
                </c:pt>
                <c:pt idx="2">
                  <c:v>15.2163349844444</c:v>
                </c:pt>
                <c:pt idx="3">
                  <c:v>235.04321169509697</c:v>
                </c:pt>
              </c:numCache>
            </c:numRef>
          </c:val>
          <c:extLst>
            <c:ext xmlns:c16="http://schemas.microsoft.com/office/drawing/2014/chart" uri="{C3380CC4-5D6E-409C-BE32-E72D297353CC}">
              <c16:uniqueId val="{0000000E-286B-5A4E-9B15-3655EA94A9A6}"/>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0F6C-7C4B-A88D-51DF94647860}"/>
            </c:ext>
          </c:extLst>
        </c:ser>
        <c:ser>
          <c:idx val="1"/>
          <c:order val="1"/>
          <c:spPr>
            <a:noFill/>
          </c:spPr>
          <c:invertIfNegative val="0"/>
          <c:cat>
            <c:strRef>
              <c:f>'[2022 COE Review.xlsx]DW_100kW_LCOE_bar_chart'!$C$13:$C$16</c:f>
              <c:strCache>
                <c:ptCount val="4"/>
                <c:pt idx="0">
                  <c:v>Wind Turbine CapEx</c:v>
                </c:pt>
                <c:pt idx="1">
                  <c:v>BOS CapEx</c:v>
                </c:pt>
                <c:pt idx="2">
                  <c:v>OpEx</c:v>
                </c:pt>
                <c:pt idx="3">
                  <c:v>LCOE</c:v>
                </c:pt>
              </c:strCache>
            </c:strRef>
          </c:cat>
          <c:val>
            <c:numRef>
              <c:f>'[2022 COE Review.xlsx]DW_100kW_LCOE_bar_chart'!$E$13:$E$16</c:f>
              <c:numCache>
                <c:formatCode>0.0</c:formatCode>
                <c:ptCount val="4"/>
                <c:pt idx="0" formatCode="0">
                  <c:v>0</c:v>
                </c:pt>
                <c:pt idx="1">
                  <c:v>88.04270968040683</c:v>
                </c:pt>
                <c:pt idx="2">
                  <c:v>149.63780696669937</c:v>
                </c:pt>
                <c:pt idx="3">
                  <c:v>0</c:v>
                </c:pt>
              </c:numCache>
            </c:numRef>
          </c:val>
          <c:extLst>
            <c:ext xmlns:c16="http://schemas.microsoft.com/office/drawing/2014/chart" uri="{C3380CC4-5D6E-409C-BE32-E72D297353CC}">
              <c16:uniqueId val="{00000001-0F6C-7C4B-A88D-51DF94647860}"/>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0F6C-7C4B-A88D-51DF94647860}"/>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0F6C-7C4B-A88D-51DF94647860}"/>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0F6C-7C4B-A88D-51DF94647860}"/>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0F6C-7C4B-A88D-51DF94647860}"/>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0F6C-7C4B-A88D-51DF94647860}"/>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0F6C-7C4B-A88D-51DF94647860}"/>
              </c:ext>
            </c:extLst>
          </c:dPt>
          <c:dLbls>
            <c:dLbl>
              <c:idx val="0"/>
              <c:layout>
                <c:manualLayout>
                  <c:x val="0"/>
                  <c:y val="-0.10163635795525566"/>
                </c:manualLayout>
              </c:layout>
              <c:numFmt formatCode="#,##0" sourceLinked="0"/>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6C-7C4B-A88D-51DF94647860}"/>
                </c:ext>
              </c:extLst>
            </c:dLbl>
            <c:dLbl>
              <c:idx val="1"/>
              <c:layout>
                <c:manualLayout>
                  <c:x val="0"/>
                  <c:y val="-7.3730471191101113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F6C-7C4B-A88D-51DF94647860}"/>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F6C-7C4B-A88D-51DF94647860}"/>
                </c:ext>
              </c:extLst>
            </c:dLbl>
            <c:dLbl>
              <c:idx val="3"/>
              <c:layout>
                <c:manualLayout>
                  <c:x val="0"/>
                  <c:y val="-0.28757936507936505"/>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F6C-7C4B-A88D-51DF94647860}"/>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Review.xlsx]DW_100kW_LCOE_bar_chart'!$C$13:$C$16</c:f>
              <c:strCache>
                <c:ptCount val="4"/>
                <c:pt idx="0">
                  <c:v>Wind Turbine CapEx</c:v>
                </c:pt>
                <c:pt idx="1">
                  <c:v>BOS CapEx</c:v>
                </c:pt>
                <c:pt idx="2">
                  <c:v>OpEx</c:v>
                </c:pt>
                <c:pt idx="3">
                  <c:v>LCOE</c:v>
                </c:pt>
              </c:strCache>
            </c:strRef>
          </c:cat>
          <c:val>
            <c:numRef>
              <c:f>'[2022 COE Review.xlsx]DW_100kW_LCOE_bar_chart'!$F$13:$F$16</c:f>
              <c:numCache>
                <c:formatCode>0.0</c:formatCode>
                <c:ptCount val="4"/>
                <c:pt idx="0">
                  <c:v>88.04270968040683</c:v>
                </c:pt>
                <c:pt idx="1">
                  <c:v>61.595097286292535</c:v>
                </c:pt>
                <c:pt idx="2">
                  <c:v>13.793405898090096</c:v>
                </c:pt>
                <c:pt idx="3">
                  <c:v>163.43121286478947</c:v>
                </c:pt>
              </c:numCache>
            </c:numRef>
          </c:val>
          <c:extLst>
            <c:ext xmlns:c16="http://schemas.microsoft.com/office/drawing/2014/chart" uri="{C3380CC4-5D6E-409C-BE32-E72D297353CC}">
              <c16:uniqueId val="{0000000E-0F6C-7C4B-A88D-51DF94647860}"/>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valAx>
    </c:plotArea>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stacked"/>
        <c:varyColors val="0"/>
        <c:ser>
          <c:idx val="0"/>
          <c:order val="0"/>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Review.xlsx]DW_1500kW_LCOE_bar_chart'!$D$13:$D$16</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3D6E-984C-A392-8109D2E500F4}"/>
            </c:ext>
          </c:extLst>
        </c:ser>
        <c:ser>
          <c:idx val="1"/>
          <c:order val="1"/>
          <c:spPr>
            <a:noFill/>
          </c:spPr>
          <c:invertIfNegative val="0"/>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Review.xlsx]DW_1500kW_LCOE_bar_chart'!$E$13:$E$16</c:f>
              <c:numCache>
                <c:formatCode>0.0</c:formatCode>
                <c:ptCount val="4"/>
                <c:pt idx="0" formatCode="0">
                  <c:v>0</c:v>
                </c:pt>
                <c:pt idx="1">
                  <c:v>48.410304178293764</c:v>
                </c:pt>
                <c:pt idx="2">
                  <c:v>66.192536419915001</c:v>
                </c:pt>
                <c:pt idx="3">
                  <c:v>0</c:v>
                </c:pt>
              </c:numCache>
            </c:numRef>
          </c:val>
          <c:extLst>
            <c:ext xmlns:c16="http://schemas.microsoft.com/office/drawing/2014/chart" uri="{C3380CC4-5D6E-409C-BE32-E72D297353CC}">
              <c16:uniqueId val="{00000001-3D6E-984C-A392-8109D2E500F4}"/>
            </c:ext>
          </c:extLst>
        </c:ser>
        <c:ser>
          <c:idx val="2"/>
          <c:order val="2"/>
          <c:spPr>
            <a:ln>
              <a:solidFill>
                <a:prstClr val="black"/>
              </a:solidFill>
            </a:ln>
          </c:spPr>
          <c:invertIfNegative val="0"/>
          <c:dPt>
            <c:idx val="0"/>
            <c:invertIfNegative val="0"/>
            <c:bubble3D val="0"/>
            <c:spPr>
              <a:solidFill>
                <a:srgbClr val="9BBB59">
                  <a:lumMod val="75000"/>
                </a:srgbClr>
              </a:solidFill>
              <a:ln>
                <a:solidFill>
                  <a:prstClr val="black"/>
                </a:solidFill>
              </a:ln>
            </c:spPr>
            <c:extLst>
              <c:ext xmlns:c16="http://schemas.microsoft.com/office/drawing/2014/chart" uri="{C3380CC4-5D6E-409C-BE32-E72D297353CC}">
                <c16:uniqueId val="{00000003-3D6E-984C-A392-8109D2E500F4}"/>
              </c:ext>
            </c:extLst>
          </c:dPt>
          <c:dPt>
            <c:idx val="1"/>
            <c:invertIfNegative val="0"/>
            <c:bubble3D val="0"/>
            <c:spPr>
              <a:solidFill>
                <a:srgbClr val="0070C0"/>
              </a:solidFill>
              <a:ln>
                <a:solidFill>
                  <a:prstClr val="black"/>
                </a:solidFill>
              </a:ln>
            </c:spPr>
            <c:extLst>
              <c:ext xmlns:c16="http://schemas.microsoft.com/office/drawing/2014/chart" uri="{C3380CC4-5D6E-409C-BE32-E72D297353CC}">
                <c16:uniqueId val="{00000005-3D6E-984C-A392-8109D2E500F4}"/>
              </c:ext>
            </c:extLst>
          </c:dPt>
          <c:dPt>
            <c:idx val="2"/>
            <c:invertIfNegative val="0"/>
            <c:bubble3D val="0"/>
            <c:spPr>
              <a:solidFill>
                <a:srgbClr val="FFFF00"/>
              </a:solidFill>
              <a:ln>
                <a:solidFill>
                  <a:prstClr val="black"/>
                </a:solidFill>
              </a:ln>
            </c:spPr>
            <c:extLst>
              <c:ext xmlns:c16="http://schemas.microsoft.com/office/drawing/2014/chart" uri="{C3380CC4-5D6E-409C-BE32-E72D297353CC}">
                <c16:uniqueId val="{00000007-3D6E-984C-A392-8109D2E500F4}"/>
              </c:ext>
            </c:extLst>
          </c:dPt>
          <c:dPt>
            <c:idx val="3"/>
            <c:invertIfNegative val="0"/>
            <c:bubble3D val="0"/>
            <c:spPr>
              <a:solidFill>
                <a:srgbClr val="002060"/>
              </a:solidFill>
              <a:ln>
                <a:solidFill>
                  <a:prstClr val="black"/>
                </a:solidFill>
              </a:ln>
            </c:spPr>
            <c:extLst>
              <c:ext xmlns:c16="http://schemas.microsoft.com/office/drawing/2014/chart" uri="{C3380CC4-5D6E-409C-BE32-E72D297353CC}">
                <c16:uniqueId val="{00000009-3D6E-984C-A392-8109D2E500F4}"/>
              </c:ext>
            </c:extLst>
          </c:dPt>
          <c:dPt>
            <c:idx val="14"/>
            <c:invertIfNegative val="0"/>
            <c:bubble3D val="0"/>
            <c:spPr>
              <a:solidFill>
                <a:srgbClr val="FFFF00"/>
              </a:solidFill>
              <a:ln>
                <a:solidFill>
                  <a:prstClr val="black"/>
                </a:solidFill>
              </a:ln>
            </c:spPr>
            <c:extLst>
              <c:ext xmlns:c16="http://schemas.microsoft.com/office/drawing/2014/chart" uri="{C3380CC4-5D6E-409C-BE32-E72D297353CC}">
                <c16:uniqueId val="{0000000B-3D6E-984C-A392-8109D2E500F4}"/>
              </c:ext>
            </c:extLst>
          </c:dPt>
          <c:dPt>
            <c:idx val="15"/>
            <c:invertIfNegative val="0"/>
            <c:bubble3D val="0"/>
            <c:spPr>
              <a:solidFill>
                <a:srgbClr val="FFFF00"/>
              </a:solidFill>
              <a:ln>
                <a:solidFill>
                  <a:prstClr val="black"/>
                </a:solidFill>
              </a:ln>
            </c:spPr>
            <c:extLst>
              <c:ext xmlns:c16="http://schemas.microsoft.com/office/drawing/2014/chart" uri="{C3380CC4-5D6E-409C-BE32-E72D297353CC}">
                <c16:uniqueId val="{0000000D-3D6E-984C-A392-8109D2E500F4}"/>
              </c:ext>
            </c:extLst>
          </c:dPt>
          <c:dLbls>
            <c:dLbl>
              <c:idx val="0"/>
              <c:layout>
                <c:manualLayout>
                  <c:x val="0"/>
                  <c:y val="-5.6785089363829665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6E-984C-A392-8109D2E500F4}"/>
                </c:ext>
              </c:extLst>
            </c:dLbl>
            <c:dLbl>
              <c:idx val="1"/>
              <c:layout>
                <c:manualLayout>
                  <c:x val="-2.1329104695246427E-3"/>
                  <c:y val="-1.0998625171853519E-2"/>
                </c:manualLayout>
              </c:layout>
              <c:spPr>
                <a:noFill/>
                <a:ln>
                  <a:noFill/>
                </a:ln>
                <a:effectLst/>
              </c:spPr>
              <c:txPr>
                <a:bodyPr wrap="square" lIns="38100" tIns="19050" rIns="38100" bIns="19050" anchor="ctr">
                  <a:spAutoFit/>
                </a:bodyPr>
                <a:lstStyle/>
                <a:p>
                  <a:pPr>
                    <a:defRPr sz="700" b="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D6E-984C-A392-8109D2E500F4}"/>
                </c:ext>
              </c:extLst>
            </c:dLbl>
            <c:dLbl>
              <c:idx val="2"/>
              <c:layout>
                <c:manualLayout>
                  <c:x val="0"/>
                  <c:y val="-1.2178516531416161E-3"/>
                </c:manualLayout>
              </c:layout>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D6E-984C-A392-8109D2E500F4}"/>
                </c:ext>
              </c:extLst>
            </c:dLbl>
            <c:dLbl>
              <c:idx val="3"/>
              <c:layout>
                <c:manualLayout>
                  <c:x val="-2.1329104695246427E-3"/>
                  <c:y val="-0.15076084239470072"/>
                </c:manualLayout>
              </c:layout>
              <c:numFmt formatCode="#,##0" sourceLinked="0"/>
              <c:spPr>
                <a:noFill/>
                <a:ln>
                  <a:noFill/>
                </a:ln>
                <a:effectLst/>
              </c:spPr>
              <c:txPr>
                <a:bodyPr wrap="square" lIns="38100" tIns="19050" rIns="38100" bIns="19050" anchor="ctr">
                  <a:spAutoFit/>
                </a:bodyPr>
                <a:lstStyle/>
                <a:p>
                  <a:pPr>
                    <a:defRPr sz="700" b="0"/>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6E-984C-A392-8109D2E500F4}"/>
                </c:ext>
              </c:extLst>
            </c:dLbl>
            <c:spPr>
              <a:noFill/>
              <a:ln>
                <a:noFill/>
              </a:ln>
              <a:effectLst/>
            </c:spPr>
            <c:txPr>
              <a:bodyPr wrap="square" lIns="38100" tIns="19050" rIns="38100" bIns="19050" anchor="ctr">
                <a:spAutoFit/>
              </a:bodyPr>
              <a:lstStyle/>
              <a:p>
                <a:pPr>
                  <a:defRPr sz="7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Review.xlsx]DW_1500kW_LCOE_bar_chart'!$C$13:$C$16</c:f>
              <c:strCache>
                <c:ptCount val="4"/>
                <c:pt idx="0">
                  <c:v>Wind Turbine CapEx</c:v>
                </c:pt>
                <c:pt idx="1">
                  <c:v>BOS CapEx</c:v>
                </c:pt>
                <c:pt idx="2">
                  <c:v>OpEx</c:v>
                </c:pt>
                <c:pt idx="3">
                  <c:v>LCOE</c:v>
                </c:pt>
              </c:strCache>
            </c:strRef>
          </c:cat>
          <c:val>
            <c:numRef>
              <c:f>'[2022 COE Review.xlsx]DW_1500kW_LCOE_bar_chart'!$F$13:$F$16</c:f>
              <c:numCache>
                <c:formatCode>0.0</c:formatCode>
                <c:ptCount val="4"/>
                <c:pt idx="0">
                  <c:v>48.410304178293764</c:v>
                </c:pt>
                <c:pt idx="1">
                  <c:v>17.78223224162123</c:v>
                </c:pt>
                <c:pt idx="2">
                  <c:v>11.80409514003434</c:v>
                </c:pt>
                <c:pt idx="3">
                  <c:v>77.996631559949336</c:v>
                </c:pt>
              </c:numCache>
            </c:numRef>
          </c:val>
          <c:extLst>
            <c:ext xmlns:c16="http://schemas.microsoft.com/office/drawing/2014/chart" uri="{C3380CC4-5D6E-409C-BE32-E72D297353CC}">
              <c16:uniqueId val="{0000000E-3D6E-984C-A392-8109D2E500F4}"/>
            </c:ext>
          </c:extLst>
        </c:ser>
        <c:dLbls>
          <c:showLegendKey val="0"/>
          <c:showVal val="0"/>
          <c:showCatName val="0"/>
          <c:showSerName val="0"/>
          <c:showPercent val="0"/>
          <c:showBubbleSize val="0"/>
        </c:dLbls>
        <c:gapWidth val="50"/>
        <c:overlap val="100"/>
        <c:axId val="142721408"/>
        <c:axId val="142722944"/>
      </c:barChart>
      <c:catAx>
        <c:axId val="142721408"/>
        <c:scaling>
          <c:orientation val="minMax"/>
        </c:scaling>
        <c:delete val="0"/>
        <c:axPos val="b"/>
        <c:numFmt formatCode="General" sourceLinked="1"/>
        <c:majorTickMark val="out"/>
        <c:minorTickMark val="none"/>
        <c:tickLblPos val="nextTo"/>
        <c:txPr>
          <a:bodyPr/>
          <a:lstStyle/>
          <a:p>
            <a:pPr>
              <a:defRPr sz="900" b="0">
                <a:latin typeface="+mn-lt"/>
                <a:cs typeface="Times New Roman" panose="02020603050405020304" pitchFamily="18" charset="0"/>
              </a:defRPr>
            </a:pPr>
            <a:endParaRPr lang="en-US"/>
          </a:p>
        </c:txPr>
        <c:crossAx val="142722944"/>
        <c:crossesAt val="0"/>
        <c:auto val="1"/>
        <c:lblAlgn val="ctr"/>
        <c:lblOffset val="100"/>
        <c:noMultiLvlLbl val="0"/>
      </c:catAx>
      <c:valAx>
        <c:axId val="142722944"/>
        <c:scaling>
          <c:orientation val="minMax"/>
          <c:max val="250"/>
          <c:min val="0"/>
        </c:scaling>
        <c:delete val="0"/>
        <c:axPos val="l"/>
        <c:majorGridlines>
          <c:spPr>
            <a:ln w="6350">
              <a:solidFill>
                <a:srgbClr val="E7E6E6"/>
              </a:solidFill>
              <a:prstDash val="sysDot"/>
            </a:ln>
          </c:spPr>
        </c:majorGridlines>
        <c:title>
          <c:tx>
            <c:rich>
              <a:bodyPr rot="-5400000" vert="horz"/>
              <a:lstStyle/>
              <a:p>
                <a:pPr>
                  <a:defRPr sz="900" b="0"/>
                </a:pPr>
                <a:r>
                  <a:rPr lang="en-US" sz="900" b="0"/>
                  <a:t>Levelized Cost of Energy (2022 $/MWh)</a:t>
                </a:r>
              </a:p>
            </c:rich>
          </c:tx>
          <c:overlay val="0"/>
        </c:title>
        <c:numFmt formatCode="&quot;$&quot;#,##0" sourceLinked="0"/>
        <c:majorTickMark val="out"/>
        <c:minorTickMark val="none"/>
        <c:tickLblPos val="nextTo"/>
        <c:txPr>
          <a:bodyPr/>
          <a:lstStyle/>
          <a:p>
            <a:pPr>
              <a:defRPr sz="900"/>
            </a:pPr>
            <a:endParaRPr lang="en-US"/>
          </a:p>
        </c:txPr>
        <c:crossAx val="142721408"/>
        <c:crosses val="autoZero"/>
        <c:crossBetween val="between"/>
        <c:majorUnit val="50"/>
      </c:valAx>
    </c:plotArea>
    <c:plotVisOnly val="1"/>
    <c:dispBlanksAs val="gap"/>
    <c:showDLblsOverMax val="0"/>
  </c:chart>
  <c:spPr>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64823928258968"/>
          <c:y val="3.1694444444444442E-2"/>
          <c:w val="0.85009856189851274"/>
          <c:h val="0.86050940507436569"/>
        </c:manualLayout>
      </c:layout>
      <c:barChart>
        <c:barDir val="col"/>
        <c:grouping val="stacked"/>
        <c:varyColors val="0"/>
        <c:ser>
          <c:idx val="0"/>
          <c:order val="0"/>
          <c:spPr>
            <a:no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adj-2035'!$V$4:$V$8</c:f>
              <c:numCache>
                <c:formatCode>0.000</c:formatCode>
                <c:ptCount val="5"/>
                <c:pt idx="1">
                  <c:v>29.651031177700681</c:v>
                </c:pt>
                <c:pt idx="2">
                  <c:v>29.644907840448518</c:v>
                </c:pt>
                <c:pt idx="3">
                  <c:v>26.508485809726992</c:v>
                </c:pt>
              </c:numCache>
            </c:numRef>
          </c:val>
          <c:extLst>
            <c:ext xmlns:c16="http://schemas.microsoft.com/office/drawing/2014/chart" uri="{C3380CC4-5D6E-409C-BE32-E72D297353CC}">
              <c16:uniqueId val="{00000000-63BC-8E4F-BB6C-13176CD7C4A6}"/>
            </c:ext>
          </c:extLst>
        </c:ser>
        <c:ser>
          <c:idx val="1"/>
          <c:order val="1"/>
          <c:spPr>
            <a:solidFill>
              <a:srgbClr val="EEECE1">
                <a:lumMod val="90000"/>
              </a:srgbClr>
            </a:solidFill>
            <a:ln>
              <a:solidFill>
                <a:srgbClr val="333333"/>
              </a:solidFill>
            </a:ln>
          </c:spPr>
          <c:invertIfNegative val="0"/>
          <c:dPt>
            <c:idx val="0"/>
            <c:invertIfNegative val="0"/>
            <c:bubble3D val="0"/>
            <c:spPr>
              <a:solidFill>
                <a:srgbClr val="DDD9C3"/>
              </a:solidFill>
              <a:ln>
                <a:solidFill>
                  <a:srgbClr val="333333"/>
                </a:solidFill>
              </a:ln>
            </c:spPr>
            <c:extLst>
              <c:ext xmlns:c16="http://schemas.microsoft.com/office/drawing/2014/chart" uri="{C3380CC4-5D6E-409C-BE32-E72D297353CC}">
                <c16:uniqueId val="{00000002-63BC-8E4F-BB6C-13176CD7C4A6}"/>
              </c:ext>
            </c:extLst>
          </c:dPt>
          <c:dPt>
            <c:idx val="4"/>
            <c:invertIfNegative val="0"/>
            <c:bubble3D val="0"/>
            <c:spPr>
              <a:solidFill>
                <a:srgbClr val="DDD9C3"/>
              </a:solidFill>
              <a:ln>
                <a:solidFill>
                  <a:srgbClr val="333333"/>
                </a:solidFill>
              </a:ln>
            </c:spPr>
            <c:extLst>
              <c:ext xmlns:c16="http://schemas.microsoft.com/office/drawing/2014/chart" uri="{C3380CC4-5D6E-409C-BE32-E72D297353CC}">
                <c16:uniqueId val="{00000004-63BC-8E4F-BB6C-13176CD7C4A6}"/>
              </c:ext>
            </c:extLst>
          </c:dPt>
          <c:dLbls>
            <c:dLbl>
              <c:idx val="0"/>
              <c:layout>
                <c:manualLayout>
                  <c:x val="2.5265177258835918E-6"/>
                  <c:y val="-0.404913504234791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BC-8E4F-BB6C-13176CD7C4A6}"/>
                </c:ext>
              </c:extLst>
            </c:dLbl>
            <c:dLbl>
              <c:idx val="4"/>
              <c:layout>
                <c:manualLayout>
                  <c:x val="7.0030735711772737E-4"/>
                  <c:y val="-0.292837689038718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3BC-8E4F-BB6C-13176CD7C4A6}"/>
                </c:ext>
              </c:extLst>
            </c:dLbl>
            <c:numFmt formatCode="#,##0" sourceLinked="0"/>
            <c:spPr>
              <a:solidFill>
                <a:sysClr val="window" lastClr="FFFFFF"/>
              </a:solid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adj-2035'!$W$4:$W$8</c:f>
              <c:numCache>
                <c:formatCode>General</c:formatCode>
                <c:ptCount val="5"/>
                <c:pt idx="0" formatCode="0.000">
                  <c:v>38.791249412096832</c:v>
                </c:pt>
                <c:pt idx="4" formatCode="0.000">
                  <c:v>26.508485809726992</c:v>
                </c:pt>
              </c:numCache>
            </c:numRef>
          </c:val>
          <c:extLst>
            <c:ext xmlns:c16="http://schemas.microsoft.com/office/drawing/2014/chart" uri="{C3380CC4-5D6E-409C-BE32-E72D297353CC}">
              <c16:uniqueId val="{00000005-63BC-8E4F-BB6C-13176CD7C4A6}"/>
            </c:ext>
          </c:extLst>
        </c:ser>
        <c:ser>
          <c:idx val="2"/>
          <c:order val="2"/>
          <c:tx>
            <c:v>Accelerated R and D Pathway</c:v>
          </c:tx>
          <c:spPr>
            <a:solidFill>
              <a:srgbClr val="4BACC6">
                <a:lumMod val="75000"/>
              </a:srgbClr>
            </a:solidFill>
            <a:ln>
              <a:solidFill>
                <a:srgbClr val="4F81BD"/>
              </a:solidFill>
            </a:ln>
          </c:spPr>
          <c:invertIfNegative val="0"/>
          <c:dPt>
            <c:idx val="1"/>
            <c:invertIfNegative val="0"/>
            <c:bubble3D val="0"/>
            <c:spPr>
              <a:solidFill>
                <a:srgbClr val="5E9732"/>
              </a:solidFill>
              <a:ln>
                <a:solidFill>
                  <a:srgbClr val="4F81BD"/>
                </a:solidFill>
              </a:ln>
            </c:spPr>
            <c:extLst>
              <c:ext xmlns:c16="http://schemas.microsoft.com/office/drawing/2014/chart" uri="{C3380CC4-5D6E-409C-BE32-E72D297353CC}">
                <c16:uniqueId val="{00000006-63BC-8E4F-BB6C-13176CD7C4A6}"/>
              </c:ext>
            </c:extLst>
          </c:dPt>
          <c:dPt>
            <c:idx val="3"/>
            <c:invertIfNegative val="0"/>
            <c:bubble3D val="0"/>
            <c:spPr>
              <a:solidFill>
                <a:srgbClr val="FFC425"/>
              </a:solidFill>
              <a:ln>
                <a:solidFill>
                  <a:srgbClr val="4F81BD"/>
                </a:solidFill>
              </a:ln>
            </c:spPr>
            <c:extLst>
              <c:ext xmlns:c16="http://schemas.microsoft.com/office/drawing/2014/chart" uri="{C3380CC4-5D6E-409C-BE32-E72D297353CC}">
                <c16:uniqueId val="{00000008-63BC-8E4F-BB6C-13176CD7C4A6}"/>
              </c:ext>
            </c:extLst>
          </c:dPt>
          <c:dLbls>
            <c:dLbl>
              <c:idx val="1"/>
              <c:layout>
                <c:manualLayout>
                  <c:x val="-1.152768221499836E-3"/>
                  <c:y val="-0.1283039302074959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3BC-8E4F-BB6C-13176CD7C4A6}"/>
                </c:ext>
              </c:extLst>
            </c:dLbl>
            <c:dLbl>
              <c:idx val="2"/>
              <c:layout>
                <c:manualLayout>
                  <c:x val="-2.2994611286882146E-3"/>
                  <c:y val="-3.6574126291916309E-2"/>
                </c:manualLayout>
              </c:layout>
              <c:numFmt formatCode="#,##0" sourceLinked="0"/>
              <c:spPr>
                <a:solidFill>
                  <a:sysClr val="window" lastClr="FFFFFF"/>
                </a:solidFill>
                <a:ln>
                  <a:noFill/>
                </a:ln>
                <a:effectLst/>
              </c:spPr>
              <c:txPr>
                <a:bodyPr wrap="square" lIns="38100" tIns="19050" rIns="38100" bIns="19050" anchor="ctr">
                  <a:spAutoFit/>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3BC-8E4F-BB6C-13176CD7C4A6}"/>
                </c:ext>
              </c:extLst>
            </c:dLbl>
            <c:dLbl>
              <c:idx val="3"/>
              <c:layout>
                <c:manualLayout>
                  <c:x val="2.3031788583415271E-3"/>
                  <c:y val="-6.636830839766963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3BC-8E4F-BB6C-13176CD7C4A6}"/>
                </c:ext>
              </c:extLst>
            </c:dLbl>
            <c:numFmt formatCode="#,##0" sourceLinked="0"/>
            <c:spPr>
              <a:solidFill>
                <a:sysClr val="window" lastClr="FFFFFF"/>
              </a:solid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adj-2035'!$Z$4:$Z$8</c:f>
              <c:numCache>
                <c:formatCode>0.000</c:formatCode>
                <c:ptCount val="5"/>
                <c:pt idx="1">
                  <c:v>9.1402182343961531</c:v>
                </c:pt>
                <c:pt idx="2">
                  <c:v>6.1233372521609652E-3</c:v>
                </c:pt>
                <c:pt idx="3">
                  <c:v>3.1364220307215263</c:v>
                </c:pt>
              </c:numCache>
            </c:numRef>
          </c:val>
          <c:extLst>
            <c:ext xmlns:c16="http://schemas.microsoft.com/office/drawing/2014/chart" uri="{C3380CC4-5D6E-409C-BE32-E72D297353CC}">
              <c16:uniqueId val="{00000009-63BC-8E4F-BB6C-13176CD7C4A6}"/>
            </c:ext>
          </c:extLst>
        </c:ser>
        <c:ser>
          <c:idx val="3"/>
          <c:order val="3"/>
          <c:tx>
            <c:v>LCOE Increase</c:v>
          </c:tx>
          <c:spPr>
            <a:solidFill>
              <a:schemeClr val="accent2"/>
            </a:solidFill>
          </c:spPr>
          <c:invertIfNegative val="0"/>
          <c:cat>
            <c:strRef>
              <c:f>'[2022 COE Review.xlsx]2022GPRA-T3T1-mod-loss adj-2035'!$P$4:$P$8</c:f>
              <c:strCache>
                <c:ptCount val="5"/>
                <c:pt idx="0">
                  <c:v>FY 2023 Baseline</c:v>
                </c:pt>
                <c:pt idx="1">
                  <c:v>CapEx</c:v>
                </c:pt>
                <c:pt idx="2">
                  <c:v>AEP</c:v>
                </c:pt>
                <c:pt idx="3">
                  <c:v>OpEx</c:v>
                </c:pt>
                <c:pt idx="4">
                  <c:v>FY 2035 GPRA Target </c:v>
                </c:pt>
              </c:strCache>
            </c:strRef>
          </c:cat>
          <c:val>
            <c:numRef>
              <c:f>'[2022 COE Review.xlsx]2022GPRA-T3T1-mod-loss adj-2035'!$X$4:$X$8</c:f>
              <c:numCache>
                <c:formatCode>0.000</c:formatCode>
                <c:ptCount val="5"/>
                <c:pt idx="1">
                  <c:v>0</c:v>
                </c:pt>
                <c:pt idx="2">
                  <c:v>0</c:v>
                </c:pt>
                <c:pt idx="3">
                  <c:v>0</c:v>
                </c:pt>
              </c:numCache>
            </c:numRef>
          </c:val>
          <c:extLst>
            <c:ext xmlns:c16="http://schemas.microsoft.com/office/drawing/2014/chart" uri="{C3380CC4-5D6E-409C-BE32-E72D297353CC}">
              <c16:uniqueId val="{0000000A-63BC-8E4F-BB6C-13176CD7C4A6}"/>
            </c:ext>
          </c:extLst>
        </c:ser>
        <c:dLbls>
          <c:showLegendKey val="0"/>
          <c:showVal val="0"/>
          <c:showCatName val="0"/>
          <c:showSerName val="0"/>
          <c:showPercent val="0"/>
          <c:showBubbleSize val="0"/>
        </c:dLbls>
        <c:gapWidth val="55"/>
        <c:overlap val="100"/>
        <c:axId val="177156864"/>
        <c:axId val="177158400"/>
      </c:barChart>
      <c:catAx>
        <c:axId val="177156864"/>
        <c:scaling>
          <c:orientation val="minMax"/>
        </c:scaling>
        <c:delete val="0"/>
        <c:axPos val="b"/>
        <c:numFmt formatCode="General" sourceLinked="0"/>
        <c:majorTickMark val="none"/>
        <c:minorTickMark val="none"/>
        <c:tickLblPos val="nextTo"/>
        <c:txPr>
          <a:bodyPr/>
          <a:lstStyle/>
          <a:p>
            <a:pPr>
              <a:defRPr b="0"/>
            </a:pPr>
            <a:endParaRPr lang="en-US"/>
          </a:p>
        </c:txPr>
        <c:crossAx val="177158400"/>
        <c:crosses val="autoZero"/>
        <c:auto val="1"/>
        <c:lblAlgn val="ctr"/>
        <c:lblOffset val="100"/>
        <c:noMultiLvlLbl val="0"/>
      </c:catAx>
      <c:valAx>
        <c:axId val="177158400"/>
        <c:scaling>
          <c:orientation val="minMax"/>
        </c:scaling>
        <c:delete val="0"/>
        <c:axPos val="l"/>
        <c:majorGridlines>
          <c:spPr>
            <a:ln>
              <a:prstDash val="dash"/>
            </a:ln>
          </c:spPr>
        </c:majorGridlines>
        <c:title>
          <c:tx>
            <c:rich>
              <a:bodyPr rot="-5400000" vert="horz"/>
              <a:lstStyle/>
              <a:p>
                <a:pPr>
                  <a:defRPr sz="1400" b="0"/>
                </a:pPr>
                <a:r>
                  <a:rPr lang="en-US" sz="1400" b="0"/>
                  <a:t>Levelized</a:t>
                </a:r>
                <a:r>
                  <a:rPr lang="en-US" sz="1400" b="0" baseline="0"/>
                  <a:t> Cost of Energy</a:t>
                </a:r>
                <a:r>
                  <a:rPr lang="en-US" sz="1400" b="0"/>
                  <a:t> (2022 $/MWh)</a:t>
                </a:r>
              </a:p>
            </c:rich>
          </c:tx>
          <c:overlay val="0"/>
        </c:title>
        <c:numFmt formatCode="&quot;$&quot;#,##0" sourceLinked="0"/>
        <c:majorTickMark val="none"/>
        <c:minorTickMark val="none"/>
        <c:tickLblPos val="nextTo"/>
        <c:txPr>
          <a:bodyPr/>
          <a:lstStyle/>
          <a:p>
            <a:pPr>
              <a:defRPr b="0"/>
            </a:pPr>
            <a:endParaRPr lang="en-US"/>
          </a:p>
        </c:txPr>
        <c:crossAx val="177156864"/>
        <c:crosses val="autoZero"/>
        <c:crossBetween val="between"/>
      </c:valAx>
    </c:plotArea>
    <c:plotVisOnly val="1"/>
    <c:dispBlanksAs val="gap"/>
    <c:showDLblsOverMax val="0"/>
  </c:chart>
  <c:spPr>
    <a:ln>
      <a:noFill/>
    </a:ln>
  </c:spPr>
  <c:txPr>
    <a:bodyPr/>
    <a:lstStyle/>
    <a:p>
      <a:pPr>
        <a:defRPr sz="12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880A-4E9F-B37F-44A658FEE227}"/>
              </c:ext>
            </c:extLst>
          </c:dPt>
          <c:dLbls>
            <c:dLbl>
              <c:idx val="4"/>
              <c:tx>
                <c:rich>
                  <a:bodyPr/>
                  <a:lstStyle/>
                  <a:p>
                    <a:fld id="{FCA4DC0F-10D0-4C27-A516-696B72EF06B2}"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Waterfalls'!$F$6:$F$10</c:f>
              <c:numCache>
                <c:formatCode>#,##0</c:formatCode>
                <c:ptCount val="5"/>
                <c:pt idx="1">
                  <c:v>68.347771049702587</c:v>
                </c:pt>
                <c:pt idx="2">
                  <c:v>65.020694736840454</c:v>
                </c:pt>
                <c:pt idx="3">
                  <c:v>60.63386755373056</c:v>
                </c:pt>
                <c:pt idx="4">
                  <c:v>60.63386755373056</c:v>
                </c:pt>
              </c:numCache>
            </c:numRef>
          </c:val>
          <c:extLst>
            <c:ext xmlns:c16="http://schemas.microsoft.com/office/drawing/2014/chart" uri="{C3380CC4-5D6E-409C-BE32-E72D297353CC}">
              <c16:uniqueId val="{00000002-880A-4E9F-B37F-44A658FEE227}"/>
            </c:ext>
          </c:extLst>
        </c:ser>
        <c:ser>
          <c:idx val="1"/>
          <c:order val="1"/>
          <c:tx>
            <c:strRef>
              <c:f>'[2022 COE Review.xlsx]2023 OSW Waterfalls'!$G$5</c:f>
              <c:strCache>
                <c:ptCount val="1"/>
                <c:pt idx="0">
                  <c:v>Down</c:v>
                </c:pt>
              </c:strCache>
            </c:strRef>
          </c:tx>
          <c:spPr>
            <a:solidFill>
              <a:schemeClr val="bg1">
                <a:lumMod val="65000"/>
              </a:schemeClr>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4-880A-4E9F-B37F-44A658FEE227}"/>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6-880A-4E9F-B37F-44A658FEE227}"/>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8-880A-4E9F-B37F-44A658FEE227}"/>
              </c:ext>
            </c:extLst>
          </c:dPt>
          <c:dLbls>
            <c:dLbl>
              <c:idx val="0"/>
              <c:delete val="1"/>
              <c:extLst>
                <c:ext xmlns:c15="http://schemas.microsoft.com/office/drawing/2012/chart" uri="{CE6537A1-D6FC-4f65-9D91-7224C49458BB}"/>
                <c:ext xmlns:c16="http://schemas.microsoft.com/office/drawing/2014/chart" uri="{C3380CC4-5D6E-409C-BE32-E72D297353CC}">
                  <c16:uniqueId val="{00000009-880A-4E9F-B37F-44A658FEE227}"/>
                </c:ext>
              </c:extLst>
            </c:dLbl>
            <c:dLbl>
              <c:idx val="1"/>
              <c:layout>
                <c:manualLayout>
                  <c:x val="-7.3004294521916438E-17"/>
                  <c:y val="3.5879678931866298E-2"/>
                </c:manualLayout>
              </c:layout>
              <c:tx>
                <c:rich>
                  <a:bodyPr/>
                  <a:lstStyle/>
                  <a:p>
                    <a:fld id="{0B65AADB-D5AD-44BF-BAEF-764F8092EF77}"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80A-4E9F-B37F-44A658FEE227}"/>
                </c:ext>
              </c:extLst>
            </c:dLbl>
            <c:dLbl>
              <c:idx val="2"/>
              <c:layout>
                <c:manualLayout>
                  <c:x val="-1.9910492147389583E-3"/>
                  <c:y val="6.2337068008362091E-2"/>
                </c:manualLayout>
              </c:layout>
              <c:tx>
                <c:rich>
                  <a:bodyPr/>
                  <a:lstStyle/>
                  <a:p>
                    <a:fld id="{8472D0EC-4A09-47D1-B3A7-27051E0383D9}"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80A-4E9F-B37F-44A658FEE227}"/>
                </c:ext>
              </c:extLst>
            </c:dLbl>
            <c:dLbl>
              <c:idx val="3"/>
              <c:layout>
                <c:manualLayout>
                  <c:x val="3.933727034120735E-4"/>
                  <c:y val="6.6292875897233441E-2"/>
                </c:manualLayout>
              </c:layout>
              <c:tx>
                <c:rich>
                  <a:bodyPr/>
                  <a:lstStyle/>
                  <a:p>
                    <a:fld id="{3ACB5E0D-F556-483A-B648-94A36F9587F6}"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80A-4E9F-B37F-44A658FEE227}"/>
                </c:ext>
              </c:extLst>
            </c:dLbl>
            <c:dLbl>
              <c:idx val="4"/>
              <c:delete val="1"/>
              <c:extLst>
                <c:ext xmlns:c15="http://schemas.microsoft.com/office/drawing/2012/chart" uri="{CE6537A1-D6FC-4f65-9D91-7224C49458BB}"/>
                <c:ext xmlns:c16="http://schemas.microsoft.com/office/drawing/2014/chart" uri="{C3380CC4-5D6E-409C-BE32-E72D297353CC}">
                  <c16:uniqueId val="{0000000A-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Waterfalls'!$G$6:$G$10</c:f>
              <c:numCache>
                <c:formatCode>0</c:formatCode>
                <c:ptCount val="5"/>
                <c:pt idx="0">
                  <c:v>0</c:v>
                </c:pt>
                <c:pt idx="1">
                  <c:v>26.812930399379212</c:v>
                </c:pt>
                <c:pt idx="2">
                  <c:v>3.3270763128621397</c:v>
                </c:pt>
                <c:pt idx="3">
                  <c:v>4.3868271831098946</c:v>
                </c:pt>
                <c:pt idx="4">
                  <c:v>0</c:v>
                </c:pt>
              </c:numCache>
            </c:numRef>
          </c:val>
          <c:extLst>
            <c:ext xmlns:c16="http://schemas.microsoft.com/office/drawing/2014/chart" uri="{C3380CC4-5D6E-409C-BE32-E72D297353CC}">
              <c16:uniqueId val="{0000000B-880A-4E9F-B37F-44A658FEE227}"/>
            </c:ext>
          </c:extLst>
        </c:ser>
        <c:ser>
          <c:idx val="2"/>
          <c:order val="2"/>
          <c:tx>
            <c:strRef>
              <c:f>'[2022 COE Review.xlsx]2023 OSW Waterfalls'!$H$5</c:f>
              <c:strCache>
                <c:ptCount val="1"/>
                <c:pt idx="0">
                  <c:v>Up</c:v>
                </c:pt>
              </c:strCache>
            </c:strRef>
          </c:tx>
          <c:spPr>
            <a:solidFill>
              <a:schemeClr val="bg1">
                <a:lumMod val="50000"/>
              </a:schemeClr>
            </a:solid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E-880A-4E9F-B37F-44A658FEE227}"/>
              </c:ext>
            </c:extLst>
          </c:dPt>
          <c:dPt>
            <c:idx val="4"/>
            <c:invertIfNegative val="0"/>
            <c:bubble3D val="0"/>
            <c:spPr>
              <a:noFill/>
              <a:ln>
                <a:noFill/>
              </a:ln>
              <a:effectLst/>
            </c:spPr>
            <c:extLst>
              <c:ext xmlns:c16="http://schemas.microsoft.com/office/drawing/2014/chart" uri="{C3380CC4-5D6E-409C-BE32-E72D297353CC}">
                <c16:uniqueId val="{0000000D-880A-4E9F-B37F-44A658FEE227}"/>
              </c:ext>
            </c:extLst>
          </c:dPt>
          <c:dLbls>
            <c:dLbl>
              <c:idx val="0"/>
              <c:tx>
                <c:rich>
                  <a:bodyPr/>
                  <a:lstStyle/>
                  <a:p>
                    <a:fld id="{F9AD140B-EBB2-499F-A01B-A2450485D2A5}" type="VALUE">
                      <a:rPr lang="en-US">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880A-4E9F-B37F-44A658FEE22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Waterfalls'!$C$6:$D$10</c:f>
              <c:strCache>
                <c:ptCount val="5"/>
                <c:pt idx="0">
                  <c:v>FY23 (COD 22) Baseline</c:v>
                </c:pt>
                <c:pt idx="1">
                  <c:v>CapEx</c:v>
                </c:pt>
                <c:pt idx="2">
                  <c:v>AEP</c:v>
                </c:pt>
                <c:pt idx="3">
                  <c:v>OpEx</c:v>
                </c:pt>
                <c:pt idx="4">
                  <c:v>FY2035 (COD 34) Conceptual Plant</c:v>
                </c:pt>
              </c:strCache>
            </c:strRef>
          </c:cat>
          <c:val>
            <c:numRef>
              <c:f>'[2022 COE Review.xlsx]2023 OSW Waterfalls'!$H$6:$H$10</c:f>
              <c:numCache>
                <c:formatCode>0</c:formatCode>
                <c:ptCount val="5"/>
                <c:pt idx="0">
                  <c:v>95.160701449081799</c:v>
                </c:pt>
                <c:pt idx="1">
                  <c:v>0</c:v>
                </c:pt>
                <c:pt idx="2">
                  <c:v>0</c:v>
                </c:pt>
                <c:pt idx="3">
                  <c:v>0</c:v>
                </c:pt>
                <c:pt idx="4">
                  <c:v>66</c:v>
                </c:pt>
              </c:numCache>
            </c:numRef>
          </c:val>
          <c:extLst>
            <c:ext xmlns:c16="http://schemas.microsoft.com/office/drawing/2014/chart" uri="{C3380CC4-5D6E-409C-BE32-E72D297353CC}">
              <c16:uniqueId val="{0000000F-880A-4E9F-B37F-44A658FEE227}"/>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'[2022 COE Review.xlsx]2023 OSW Waterfalls'!$F$5</c:f>
              <c:strCache>
                <c:ptCount val="1"/>
                <c:pt idx="0">
                  <c:v>Base</c:v>
                </c:pt>
              </c:strCache>
            </c:strRef>
          </c:tx>
          <c:spPr>
            <a:noFill/>
            <a:ln>
              <a:noFill/>
            </a:ln>
            <a:effectLst/>
          </c:spPr>
          <c:invertIfNegative val="0"/>
          <c:dPt>
            <c:idx val="4"/>
            <c:invertIfNegative val="0"/>
            <c:bubble3D val="0"/>
            <c:spPr>
              <a:solidFill>
                <a:srgbClr val="DDD9C3"/>
              </a:solidFill>
              <a:ln>
                <a:solidFill>
                  <a:srgbClr val="000000"/>
                </a:solidFill>
              </a:ln>
              <a:effectLst/>
            </c:spPr>
            <c:extLst>
              <c:ext xmlns:c16="http://schemas.microsoft.com/office/drawing/2014/chart" uri="{C3380CC4-5D6E-409C-BE32-E72D297353CC}">
                <c16:uniqueId val="{00000001-7271-42A2-BD12-8D73E4A4C941}"/>
              </c:ext>
            </c:extLst>
          </c:dPt>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Waterfalls'!$F$23:$F$27</c:f>
              <c:numCache>
                <c:formatCode>#,##0</c:formatCode>
                <c:ptCount val="5"/>
                <c:pt idx="1">
                  <c:v>84.297919467309129</c:v>
                </c:pt>
                <c:pt idx="2">
                  <c:v>80.272806698169248</c:v>
                </c:pt>
                <c:pt idx="3">
                  <c:v>73.641641716936135</c:v>
                </c:pt>
                <c:pt idx="4">
                  <c:v>73.641641716936135</c:v>
                </c:pt>
              </c:numCache>
            </c:numRef>
          </c:val>
          <c:extLst>
            <c:ext xmlns:c16="http://schemas.microsoft.com/office/drawing/2014/chart" uri="{C3380CC4-5D6E-409C-BE32-E72D297353CC}">
              <c16:uniqueId val="{00000002-7271-42A2-BD12-8D73E4A4C941}"/>
            </c:ext>
          </c:extLst>
        </c:ser>
        <c:ser>
          <c:idx val="1"/>
          <c:order val="1"/>
          <c:tx>
            <c:strRef>
              <c:f>'[2022 COE Review.xlsx]2023 OSW Waterfalls'!$G$5</c:f>
              <c:strCache>
                <c:ptCount val="1"/>
                <c:pt idx="0">
                  <c:v>Down</c:v>
                </c:pt>
              </c:strCache>
            </c:strRef>
          </c:tx>
          <c:spPr>
            <a:solidFill>
              <a:schemeClr val="accent6"/>
            </a:solidFill>
            <a:ln>
              <a:noFill/>
            </a:ln>
            <a:effectLst/>
          </c:spPr>
          <c:invertIfNegative val="0"/>
          <c:dPt>
            <c:idx val="1"/>
            <c:invertIfNegative val="0"/>
            <c:bubble3D val="0"/>
            <c:spPr>
              <a:solidFill>
                <a:schemeClr val="accent4"/>
              </a:solidFill>
              <a:ln>
                <a:solidFill>
                  <a:srgbClr val="000000"/>
                </a:solidFill>
              </a:ln>
              <a:effectLst/>
            </c:spPr>
            <c:extLst>
              <c:ext xmlns:c16="http://schemas.microsoft.com/office/drawing/2014/chart" uri="{C3380CC4-5D6E-409C-BE32-E72D297353CC}">
                <c16:uniqueId val="{00000008-7271-42A2-BD12-8D73E4A4C941}"/>
              </c:ext>
            </c:extLst>
          </c:dPt>
          <c:dPt>
            <c:idx val="2"/>
            <c:invertIfNegative val="0"/>
            <c:bubble3D val="0"/>
            <c:spPr>
              <a:solidFill>
                <a:srgbClr val="0070C0"/>
              </a:solidFill>
              <a:ln>
                <a:solidFill>
                  <a:srgbClr val="000000"/>
                </a:solidFill>
              </a:ln>
              <a:effectLst/>
            </c:spPr>
            <c:extLst>
              <c:ext xmlns:c16="http://schemas.microsoft.com/office/drawing/2014/chart" uri="{C3380CC4-5D6E-409C-BE32-E72D297353CC}">
                <c16:uniqueId val="{00000004-7271-42A2-BD12-8D73E4A4C941}"/>
              </c:ext>
            </c:extLst>
          </c:dPt>
          <c:dPt>
            <c:idx val="3"/>
            <c:invertIfNegative val="0"/>
            <c:bubble3D val="0"/>
            <c:spPr>
              <a:solidFill>
                <a:schemeClr val="tx2"/>
              </a:solidFill>
              <a:ln>
                <a:solidFill>
                  <a:srgbClr val="000000"/>
                </a:solidFill>
              </a:ln>
              <a:effectLst/>
            </c:spPr>
            <c:extLst>
              <c:ext xmlns:c16="http://schemas.microsoft.com/office/drawing/2014/chart" uri="{C3380CC4-5D6E-409C-BE32-E72D297353CC}">
                <c16:uniqueId val="{00000006-7271-42A2-BD12-8D73E4A4C941}"/>
              </c:ext>
            </c:extLst>
          </c:dPt>
          <c:dLbls>
            <c:dLbl>
              <c:idx val="0"/>
              <c:delete val="1"/>
              <c:extLst>
                <c:ext xmlns:c15="http://schemas.microsoft.com/office/drawing/2012/chart" uri="{CE6537A1-D6FC-4f65-9D91-7224C49458BB}"/>
                <c:ext xmlns:c16="http://schemas.microsoft.com/office/drawing/2014/chart" uri="{C3380CC4-5D6E-409C-BE32-E72D297353CC}">
                  <c16:uniqueId val="{00000007-7271-42A2-BD12-8D73E4A4C941}"/>
                </c:ext>
              </c:extLst>
            </c:dLbl>
            <c:dLbl>
              <c:idx val="1"/>
              <c:layout>
                <c:manualLayout>
                  <c:x val="0"/>
                  <c:y val="3.8526954288265067E-2"/>
                </c:manualLayout>
              </c:layout>
              <c:tx>
                <c:rich>
                  <a:bodyPr/>
                  <a:lstStyle/>
                  <a:p>
                    <a:fld id="{689D064D-9587-4602-8969-F371175FBC50}" type="VALUE">
                      <a:rPr lang="en-US" baseline="0">
                        <a:solidFill>
                          <a:srgbClr val="000000"/>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7271-42A2-BD12-8D73E4A4C941}"/>
                </c:ext>
              </c:extLst>
            </c:dLbl>
            <c:dLbl>
              <c:idx val="2"/>
              <c:layout>
                <c:manualLayout>
                  <c:x val="2.3373942030047111E-3"/>
                  <c:y val="6.9028028285745752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71-42A2-BD12-8D73E4A4C941}"/>
                </c:ext>
              </c:extLst>
            </c:dLbl>
            <c:dLbl>
              <c:idx val="3"/>
              <c:layout>
                <c:manualLayout>
                  <c:x val="1.1735862227163162E-3"/>
                  <c:y val="5.070907973539051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271-42A2-BD12-8D73E4A4C941}"/>
                </c:ext>
              </c:extLst>
            </c:dLbl>
            <c:dLbl>
              <c:idx val="4"/>
              <c:delete val="1"/>
              <c:extLst>
                <c:ext xmlns:c15="http://schemas.microsoft.com/office/drawing/2012/chart" uri="{CE6537A1-D6FC-4f65-9D91-7224C49458BB}"/>
                <c:ext xmlns:c16="http://schemas.microsoft.com/office/drawing/2014/chart" uri="{C3380CC4-5D6E-409C-BE32-E72D297353CC}">
                  <c16:uniqueId val="{00000009-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Waterfalls'!$G$23:$G$27</c:f>
              <c:numCache>
                <c:formatCode>0</c:formatCode>
                <c:ptCount val="5"/>
                <c:pt idx="0">
                  <c:v>0</c:v>
                </c:pt>
                <c:pt idx="1">
                  <c:v>61.093624040737275</c:v>
                </c:pt>
                <c:pt idx="2">
                  <c:v>4.0251127691398807</c:v>
                </c:pt>
                <c:pt idx="3">
                  <c:v>6.6311649812331188</c:v>
                </c:pt>
                <c:pt idx="4">
                  <c:v>0</c:v>
                </c:pt>
              </c:numCache>
            </c:numRef>
          </c:val>
          <c:extLst>
            <c:ext xmlns:c16="http://schemas.microsoft.com/office/drawing/2014/chart" uri="{C3380CC4-5D6E-409C-BE32-E72D297353CC}">
              <c16:uniqueId val="{0000000A-7271-42A2-BD12-8D73E4A4C941}"/>
            </c:ext>
          </c:extLst>
        </c:ser>
        <c:ser>
          <c:idx val="2"/>
          <c:order val="2"/>
          <c:tx>
            <c:strRef>
              <c:f>'[2022 COE Review.xlsx]2023 OSW Waterfalls'!$H$5</c:f>
              <c:strCache>
                <c:ptCount val="1"/>
                <c:pt idx="0">
                  <c:v>Up</c:v>
                </c:pt>
              </c:strCache>
            </c:strRef>
          </c:tx>
          <c:spPr>
            <a:noFill/>
            <a:ln>
              <a:noFill/>
            </a:ln>
            <a:effectLst/>
          </c:spPr>
          <c:invertIfNegative val="0"/>
          <c:dPt>
            <c:idx val="0"/>
            <c:invertIfNegative val="0"/>
            <c:bubble3D val="0"/>
            <c:spPr>
              <a:solidFill>
                <a:srgbClr val="DDD9C3"/>
              </a:solidFill>
              <a:ln>
                <a:solidFill>
                  <a:srgbClr val="000000"/>
                </a:solidFill>
              </a:ln>
              <a:effectLst/>
            </c:spPr>
            <c:extLst>
              <c:ext xmlns:c16="http://schemas.microsoft.com/office/drawing/2014/chart" uri="{C3380CC4-5D6E-409C-BE32-E72D297353CC}">
                <c16:uniqueId val="{0000000C-7271-42A2-BD12-8D73E4A4C941}"/>
              </c:ext>
            </c:extLst>
          </c:dPt>
          <c:dLbls>
            <c:dLbl>
              <c:idx val="0"/>
              <c:tx>
                <c:rich>
                  <a:bodyPr/>
                  <a:lstStyle/>
                  <a:p>
                    <a:fld id="{E96B2383-014B-4E7D-8DAA-EE4AF1372D64}" type="VALUE">
                      <a:rPr lang="en-US">
                        <a:solidFill>
                          <a:srgbClr val="000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7271-42A2-BD12-8D73E4A4C941}"/>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'[2022 COE Review.xlsx]2023 OSW Waterfalls'!$C$23:$D$27</c:f>
              <c:strCache>
                <c:ptCount val="5"/>
                <c:pt idx="0">
                  <c:v>FY23 (COD 22) Baseline</c:v>
                </c:pt>
                <c:pt idx="1">
                  <c:v>CapEx</c:v>
                </c:pt>
                <c:pt idx="2">
                  <c:v>AEP</c:v>
                </c:pt>
                <c:pt idx="3">
                  <c:v>OpEx</c:v>
                </c:pt>
                <c:pt idx="4">
                  <c:v>FY2035 (COD 34) Conceptual Plant</c:v>
                </c:pt>
              </c:strCache>
            </c:strRef>
          </c:cat>
          <c:val>
            <c:numRef>
              <c:f>'[2022 COE Review.xlsx]2023 OSW Waterfalls'!$H$23:$H$27</c:f>
              <c:numCache>
                <c:formatCode>0</c:formatCode>
                <c:ptCount val="5"/>
                <c:pt idx="0">
                  <c:v>145.3915435080464</c:v>
                </c:pt>
                <c:pt idx="1">
                  <c:v>0</c:v>
                </c:pt>
                <c:pt idx="2">
                  <c:v>0</c:v>
                </c:pt>
                <c:pt idx="3">
                  <c:v>0</c:v>
                </c:pt>
                <c:pt idx="4">
                  <c:v>92.875117012745818</c:v>
                </c:pt>
              </c:numCache>
            </c:numRef>
          </c:val>
          <c:extLst>
            <c:ext xmlns:c16="http://schemas.microsoft.com/office/drawing/2014/chart" uri="{C3380CC4-5D6E-409C-BE32-E72D297353CC}">
              <c16:uniqueId val="{0000000D-7271-42A2-BD12-8D73E4A4C941}"/>
            </c:ext>
          </c:extLst>
        </c:ser>
        <c:dLbls>
          <c:showLegendKey val="0"/>
          <c:showVal val="0"/>
          <c:showCatName val="0"/>
          <c:showSerName val="0"/>
          <c:showPercent val="0"/>
          <c:showBubbleSize val="0"/>
        </c:dLbls>
        <c:gapWidth val="30"/>
        <c:overlap val="100"/>
        <c:axId val="610806600"/>
        <c:axId val="610806928"/>
      </c:barChart>
      <c:catAx>
        <c:axId val="61080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000000"/>
                </a:solidFill>
                <a:latin typeface="+mn-lt"/>
                <a:ea typeface="+mn-ea"/>
                <a:cs typeface="+mn-cs"/>
              </a:defRPr>
            </a:pPr>
            <a:endParaRPr lang="en-US"/>
          </a:p>
        </c:txPr>
        <c:crossAx val="610806928"/>
        <c:crosses val="autoZero"/>
        <c:auto val="1"/>
        <c:lblAlgn val="ctr"/>
        <c:lblOffset val="100"/>
        <c:noMultiLvlLbl val="0"/>
      </c:catAx>
      <c:valAx>
        <c:axId val="610806928"/>
        <c:scaling>
          <c:orientation val="minMax"/>
          <c:max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r>
                  <a:rPr lang="de-DE" sz="1800" b="0" i="0" baseline="0">
                    <a:solidFill>
                      <a:srgbClr val="000000"/>
                    </a:solidFill>
                  </a:rPr>
                  <a:t>LCOE (2022$/MWh)</a:t>
                </a:r>
              </a:p>
            </c:rich>
          </c:tx>
          <c:overlay val="0"/>
          <c:spPr>
            <a:noFill/>
            <a:ln>
              <a:noFill/>
            </a:ln>
            <a:effectLst/>
          </c:spPr>
          <c:txPr>
            <a:bodyPr rot="-5400000" spcFirstLastPara="1" vertOverflow="ellipsis" vert="horz" wrap="square" anchor="ctr" anchorCtr="1"/>
            <a:lstStyle/>
            <a:p>
              <a:pPr>
                <a:defRPr sz="1800" b="0" i="0" u="none" strike="noStrike" kern="1200" baseline="0">
                  <a:solidFill>
                    <a:srgbClr val="000000"/>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10806600"/>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0.50817</cdr:x>
      <cdr:y>0.06672</cdr:y>
    </cdr:from>
    <cdr:to>
      <cdr:x>0.80292</cdr:x>
      <cdr:y>0.62249</cdr:y>
    </cdr:to>
    <cdr:grpSp>
      <cdr:nvGrpSpPr>
        <cdr:cNvPr id="5" name="Group 4">
          <a:extLst xmlns:a="http://schemas.openxmlformats.org/drawingml/2006/main">
            <a:ext uri="{FF2B5EF4-FFF2-40B4-BE49-F238E27FC236}">
              <a16:creationId xmlns:a16="http://schemas.microsoft.com/office/drawing/2014/main" id="{71E3F211-1148-282E-9D56-8549375234A3}"/>
            </a:ext>
          </a:extLst>
        </cdr:cNvPr>
        <cdr:cNvGrpSpPr/>
      </cdr:nvGrpSpPr>
      <cdr:grpSpPr>
        <a:xfrm xmlns:a="http://schemas.openxmlformats.org/drawingml/2006/main">
          <a:off x="4646706" y="282650"/>
          <a:ext cx="2695194" cy="2354440"/>
          <a:chOff x="3078168" y="204778"/>
          <a:chExt cx="1785458" cy="1705887"/>
        </a:xfrm>
        <a:effectLst xmlns:a="http://schemas.openxmlformats.org/drawingml/2006/main"/>
      </cdr:grpSpPr>
      <cdr:cxnSp macro="">
        <cdr:nvCxnSpPr>
          <cdr:cNvPr id="3" name="Straight Connector 2">
            <a:extLst xmlns:a="http://schemas.openxmlformats.org/drawingml/2006/main">
              <a:ext uri="{FF2B5EF4-FFF2-40B4-BE49-F238E27FC236}">
                <a16:creationId xmlns:a16="http://schemas.microsoft.com/office/drawing/2014/main" id="{748D80CA-5F85-3713-7EAB-474D569C4FFC}"/>
              </a:ext>
            </a:extLst>
          </cdr:cNvPr>
          <cdr:cNvCxnSpPr>
            <a:cxnSpLocks xmlns:a="http://schemas.openxmlformats.org/drawingml/2006/main"/>
          </cdr:cNvCxnSpPr>
        </cdr:nvCxnSpPr>
        <cdr:spPr>
          <a:xfrm xmlns:a="http://schemas.openxmlformats.org/drawingml/2006/main">
            <a:off x="4863626" y="204778"/>
            <a:ext cx="0" cy="1696177"/>
          </a:xfrm>
          <a:prstGeom xmlns:a="http://schemas.openxmlformats.org/drawingml/2006/main" prst="line">
            <a:avLst/>
          </a:prstGeom>
          <a:ln xmlns:a="http://schemas.openxmlformats.org/drawingml/2006/main" w="12700">
            <a:solidFill>
              <a:schemeClr val="tx1">
                <a:lumMod val="40000"/>
                <a:lumOff val="60000"/>
              </a:schemeClr>
            </a:solidFill>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cxnSp macro="">
        <cdr:nvCxnSpPr>
          <cdr:cNvPr id="4" name="Straight Connector 3">
            <a:extLst xmlns:a="http://schemas.openxmlformats.org/drawingml/2006/main">
              <a:ext uri="{FF2B5EF4-FFF2-40B4-BE49-F238E27FC236}">
                <a16:creationId xmlns:a16="http://schemas.microsoft.com/office/drawing/2014/main" id="{D267F222-ABFB-4796-41F7-A1DED553B828}"/>
              </a:ext>
            </a:extLst>
          </cdr:cNvPr>
          <cdr:cNvCxnSpPr>
            <a:cxnSpLocks xmlns:a="http://schemas.openxmlformats.org/drawingml/2006/main"/>
          </cdr:cNvCxnSpPr>
        </cdr:nvCxnSpPr>
        <cdr:spPr>
          <a:xfrm xmlns:a="http://schemas.openxmlformats.org/drawingml/2006/main">
            <a:off x="3078168" y="214488"/>
            <a:ext cx="0" cy="169617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grpSp>
  </cdr:relSizeAnchor>
  <cdr:relSizeAnchor xmlns:cdr="http://schemas.openxmlformats.org/drawingml/2006/chartDrawing">
    <cdr:from>
      <cdr:x>1</cdr:x>
      <cdr:y>0.6253</cdr:y>
    </cdr:from>
    <cdr:to>
      <cdr:x>1</cdr:x>
      <cdr:y>1</cdr:y>
    </cdr:to>
    <cdr:cxnSp macro="">
      <cdr:nvCxnSpPr>
        <cdr:cNvPr id="8" name="Straight Connector 7">
          <a:extLst xmlns:a="http://schemas.openxmlformats.org/drawingml/2006/main">
            <a:ext uri="{FF2B5EF4-FFF2-40B4-BE49-F238E27FC236}">
              <a16:creationId xmlns:a16="http://schemas.microsoft.com/office/drawing/2014/main" id="{EAC4249B-AECA-42A7-973C-7CDBAE81702C}"/>
            </a:ext>
          </a:extLst>
        </cdr:cNvPr>
        <cdr:cNvCxnSpPr>
          <a:cxnSpLocks xmlns:a="http://schemas.openxmlformats.org/drawingml/2006/main"/>
        </cdr:cNvCxnSpPr>
      </cdr:nvCxnSpPr>
      <cdr:spPr>
        <a:xfrm xmlns:a="http://schemas.openxmlformats.org/drawingml/2006/main">
          <a:off x="17123541" y="7132145"/>
          <a:ext cx="0" cy="1587357"/>
        </a:xfrm>
        <a:prstGeom xmlns:a="http://schemas.openxmlformats.org/drawingml/2006/main" prst="line">
          <a:avLst/>
        </a:prstGeom>
        <a:ln xmlns:a="http://schemas.openxmlformats.org/drawingml/2006/main" w="12700">
          <a:solidFill>
            <a:schemeClr val="tx1">
              <a:lumMod val="40000"/>
              <a:lumOff val="60000"/>
            </a:schemeClr>
          </a:solidFill>
        </a:ln>
        <a:effectLst xmlns:a="http://schemas.openxmlformats.org/drawingml/2006/main">
          <a:outerShdw blurRad="50800" dist="38100" dir="5400000" algn="t" rotWithShape="0">
            <a:prstClr val="black">
              <a:alpha val="40000"/>
            </a:prstClr>
          </a:outerShdw>
        </a:effectLst>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0.03155</cdr:x>
      <cdr:y>0.06734</cdr:y>
    </cdr:from>
    <cdr:to>
      <cdr:x>0.06746</cdr:x>
      <cdr:y>0.77212</cdr:y>
    </cdr:to>
    <cdr:sp macro="" textlink="">
      <cdr:nvSpPr>
        <cdr:cNvPr id="2" name="TextBox 3">
          <a:extLst xmlns:a="http://schemas.openxmlformats.org/drawingml/2006/main">
            <a:ext uri="{FF2B5EF4-FFF2-40B4-BE49-F238E27FC236}">
              <a16:creationId xmlns:a16="http://schemas.microsoft.com/office/drawing/2014/main" id="{E96FB0FA-3A0E-1D49-B880-48D171673733}"/>
            </a:ext>
          </a:extLst>
        </cdr:cNvPr>
        <cdr:cNvSpPr txBox="1"/>
      </cdr:nvSpPr>
      <cdr:spPr>
        <a:xfrm xmlns:a="http://schemas.openxmlformats.org/drawingml/2006/main" rot="16200000">
          <a:off x="-1369759" y="1962267"/>
          <a:ext cx="3538045" cy="28961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0.5182</cdr:x>
      <cdr:y>0.03058</cdr:y>
    </cdr:from>
    <cdr:to>
      <cdr:x>0.5182</cdr:x>
      <cdr:y>0.84588</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V="1">
          <a:off x="4179293" y="153525"/>
          <a:ext cx="0" cy="4092864"/>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0.3537</cdr:x>
      <cdr:y>0.91254</cdr:y>
    </cdr:from>
    <cdr:to>
      <cdr:x>0.58125</cdr:x>
      <cdr:y>0.98809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2161987" y="2924207"/>
          <a:ext cx="1390914" cy="24209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$95/MWh</a:t>
          </a:r>
        </a:p>
      </cdr:txBody>
    </cdr:sp>
  </cdr:relSizeAnchor>
  <cdr:relSizeAnchor xmlns:cdr="http://schemas.openxmlformats.org/drawingml/2006/chartDrawing">
    <cdr:from>
      <cdr:x>0.51995</cdr:x>
      <cdr:y>0.81527</cdr:y>
    </cdr:from>
    <cdr:to>
      <cdr:x>0.52194</cdr:x>
      <cdr:y>0.92414</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H="1" flipV="1">
          <a:off x="4193397" y="4092718"/>
          <a:ext cx="16029" cy="546517"/>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0.45769</cdr:x>
      <cdr:y>0.10414</cdr:y>
    </cdr:from>
    <cdr:to>
      <cdr:x>0.52654</cdr:x>
      <cdr:y>0.17205</cdr:y>
    </cdr:to>
    <cdr:sp macro="" textlink="">
      <cdr:nvSpPr>
        <cdr:cNvPr id="7" name="TextBox 10">
          <a:extLst xmlns:a="http://schemas.openxmlformats.org/drawingml/2006/main">
            <a:ext uri="{FF2B5EF4-FFF2-40B4-BE49-F238E27FC236}">
              <a16:creationId xmlns:a16="http://schemas.microsoft.com/office/drawing/2014/main" id="{2051E78E-0BCC-2142-A742-0871A079C65F}"/>
            </a:ext>
          </a:extLst>
        </cdr:cNvPr>
        <cdr:cNvSpPr txBox="1"/>
      </cdr:nvSpPr>
      <cdr:spPr>
        <a:xfrm xmlns:a="http://schemas.openxmlformats.org/drawingml/2006/main">
          <a:off x="3691286" y="522813"/>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4,640</a:t>
          </a:r>
        </a:p>
      </cdr:txBody>
    </cdr:sp>
  </cdr:relSizeAnchor>
  <cdr:relSizeAnchor xmlns:cdr="http://schemas.openxmlformats.org/drawingml/2006/chartDrawing">
    <cdr:from>
      <cdr:x>0.48143</cdr:x>
      <cdr:y>0.72085</cdr:y>
    </cdr:from>
    <cdr:to>
      <cdr:x>0.52276</cdr:x>
      <cdr:y>0.78876</cdr:y>
    </cdr:to>
    <cdr:sp macro="" textlink="">
      <cdr:nvSpPr>
        <cdr:cNvPr id="8" name="TextBox 10">
          <a:extLst xmlns:a="http://schemas.openxmlformats.org/drawingml/2006/main">
            <a:ext uri="{FF2B5EF4-FFF2-40B4-BE49-F238E27FC236}">
              <a16:creationId xmlns:a16="http://schemas.microsoft.com/office/drawing/2014/main" id="{7A472AB2-E320-7D44-B60A-03DE146D5C04}"/>
            </a:ext>
          </a:extLst>
        </cdr:cNvPr>
        <cdr:cNvSpPr txBox="1"/>
      </cdr:nvSpPr>
      <cdr:spPr>
        <a:xfrm xmlns:a="http://schemas.openxmlformats.org/drawingml/2006/main">
          <a:off x="3882746" y="3618740"/>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0.64044</cdr:x>
      <cdr:y>0.72311</cdr:y>
    </cdr:from>
    <cdr:to>
      <cdr:x>0.68176</cdr:x>
      <cdr:y>0.79102</cdr:y>
    </cdr:to>
    <cdr:sp macro="" textlink="">
      <cdr:nvSpPr>
        <cdr:cNvPr id="9" name="TextBox 10">
          <a:extLst xmlns:a="http://schemas.openxmlformats.org/drawingml/2006/main">
            <a:ext uri="{FF2B5EF4-FFF2-40B4-BE49-F238E27FC236}">
              <a16:creationId xmlns:a16="http://schemas.microsoft.com/office/drawing/2014/main" id="{794ABD4C-36C9-BB46-A83F-25865D26D8F8}"/>
            </a:ext>
          </a:extLst>
        </cdr:cNvPr>
        <cdr:cNvSpPr txBox="1"/>
      </cdr:nvSpPr>
      <cdr:spPr>
        <a:xfrm xmlns:a="http://schemas.openxmlformats.org/drawingml/2006/main">
          <a:off x="5165188" y="3630047"/>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15</a:t>
          </a:r>
        </a:p>
      </cdr:txBody>
    </cdr:sp>
  </cdr:relSizeAnchor>
  <cdr:relSizeAnchor xmlns:cdr="http://schemas.openxmlformats.org/drawingml/2006/chartDrawing">
    <cdr:from>
      <cdr:x>0.39043</cdr:x>
      <cdr:y>0.71838</cdr:y>
    </cdr:from>
    <cdr:to>
      <cdr:x>0.43176</cdr:x>
      <cdr:y>0.78629</cdr:y>
    </cdr:to>
    <cdr:sp macro="" textlink="">
      <cdr:nvSpPr>
        <cdr:cNvPr id="10" name="TextBox 10">
          <a:extLst xmlns:a="http://schemas.openxmlformats.org/drawingml/2006/main">
            <a:ext uri="{FF2B5EF4-FFF2-40B4-BE49-F238E27FC236}">
              <a16:creationId xmlns:a16="http://schemas.microsoft.com/office/drawing/2014/main" id="{3AC949A7-7664-4B43-B0C9-B76BF0E42784}"/>
            </a:ext>
          </a:extLst>
        </cdr:cNvPr>
        <cdr:cNvSpPr txBox="1"/>
      </cdr:nvSpPr>
      <cdr:spPr>
        <a:xfrm xmlns:a="http://schemas.openxmlformats.org/drawingml/2006/main">
          <a:off x="3148856" y="3606330"/>
          <a:ext cx="33332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0.47505</cdr:x>
      <cdr:y>0.56772</cdr:y>
    </cdr:from>
    <cdr:to>
      <cdr:x>0.51638</cdr:x>
      <cdr:y>0.63563</cdr:y>
    </cdr:to>
    <cdr:sp macro="" textlink="">
      <cdr:nvSpPr>
        <cdr:cNvPr id="11" name="TextBox 10">
          <a:extLst xmlns:a="http://schemas.openxmlformats.org/drawingml/2006/main">
            <a:ext uri="{FF2B5EF4-FFF2-40B4-BE49-F238E27FC236}">
              <a16:creationId xmlns:a16="http://schemas.microsoft.com/office/drawing/2014/main" id="{17BFB382-B65D-954D-B280-74D4C63B1E34}"/>
            </a:ext>
          </a:extLst>
        </cdr:cNvPr>
        <cdr:cNvSpPr txBox="1"/>
      </cdr:nvSpPr>
      <cdr:spPr>
        <a:xfrm xmlns:a="http://schemas.openxmlformats.org/drawingml/2006/main">
          <a:off x="3831278" y="2849978"/>
          <a:ext cx="33332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0.42312</cdr:x>
      <cdr:y>0.56727</cdr:y>
    </cdr:from>
    <cdr:to>
      <cdr:x>0.46444</cdr:x>
      <cdr:y>0.63518</cdr:y>
    </cdr:to>
    <cdr:sp macro="" textlink="">
      <cdr:nvSpPr>
        <cdr:cNvPr id="12" name="TextBox 1">
          <a:extLst xmlns:a="http://schemas.openxmlformats.org/drawingml/2006/main">
            <a:ext uri="{FF2B5EF4-FFF2-40B4-BE49-F238E27FC236}">
              <a16:creationId xmlns:a16="http://schemas.microsoft.com/office/drawing/2014/main" id="{64CED8D4-EE34-9947-9E29-C426DEB055FB}"/>
            </a:ext>
          </a:extLst>
        </cdr:cNvPr>
        <cdr:cNvSpPr txBox="1"/>
      </cdr:nvSpPr>
      <cdr:spPr>
        <a:xfrm xmlns:a="http://schemas.openxmlformats.org/drawingml/2006/main">
          <a:off x="3412501" y="2847758"/>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0.59375</cdr:x>
      <cdr:y>0.56793</cdr:y>
    </cdr:from>
    <cdr:to>
      <cdr:x>0.63507</cdr:x>
      <cdr:y>0.63584</cdr:y>
    </cdr:to>
    <cdr:sp macro="" textlink="">
      <cdr:nvSpPr>
        <cdr:cNvPr id="13" name="TextBox 1">
          <a:extLst xmlns:a="http://schemas.openxmlformats.org/drawingml/2006/main">
            <a:ext uri="{FF2B5EF4-FFF2-40B4-BE49-F238E27FC236}">
              <a16:creationId xmlns:a16="http://schemas.microsoft.com/office/drawing/2014/main" id="{79D813D4-6642-3A43-8CF8-4E97EBC680DF}"/>
            </a:ext>
          </a:extLst>
        </cdr:cNvPr>
        <cdr:cNvSpPr txBox="1"/>
      </cdr:nvSpPr>
      <cdr:spPr>
        <a:xfrm xmlns:a="http://schemas.openxmlformats.org/drawingml/2006/main">
          <a:off x="4788638" y="2851060"/>
          <a:ext cx="33324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0.46897</cdr:x>
      <cdr:y>0.41194</cdr:y>
    </cdr:from>
    <cdr:to>
      <cdr:x>0.53781</cdr:x>
      <cdr:y>0.47985</cdr:y>
    </cdr:to>
    <cdr:sp macro="" textlink="">
      <cdr:nvSpPr>
        <cdr:cNvPr id="14"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3782242" y="2067980"/>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49.0</a:t>
          </a:r>
        </a:p>
      </cdr:txBody>
    </cdr:sp>
  </cdr:relSizeAnchor>
  <cdr:relSizeAnchor xmlns:cdr="http://schemas.openxmlformats.org/drawingml/2006/chartDrawing">
    <cdr:from>
      <cdr:x>0.00836</cdr:x>
      <cdr:y>0.01586</cdr:y>
    </cdr:from>
    <cdr:to>
      <cdr:x>0.07721</cdr:x>
      <cdr:y>0.08377</cdr:y>
    </cdr:to>
    <cdr:sp macro="" textlink="">
      <cdr:nvSpPr>
        <cdr:cNvPr id="15" name="TextBox 10">
          <a:extLst xmlns:a="http://schemas.openxmlformats.org/drawingml/2006/main">
            <a:ext uri="{FF2B5EF4-FFF2-40B4-BE49-F238E27FC236}">
              <a16:creationId xmlns:a16="http://schemas.microsoft.com/office/drawing/2014/main" id="{8EA0320F-709E-D749-9D0F-B4813F13F61C}"/>
            </a:ext>
          </a:extLst>
        </cdr:cNvPr>
        <cdr:cNvSpPr txBox="1"/>
      </cdr:nvSpPr>
      <cdr:spPr>
        <a:xfrm xmlns:a="http://schemas.openxmlformats.org/drawingml/2006/main">
          <a:off x="50800" y="50800"/>
          <a:ext cx="418256"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a:solidFill>
                <a:schemeClr val="bg1"/>
              </a:solidFill>
            </a:rPr>
            <a:t>5,740</a:t>
          </a:r>
        </a:p>
      </cdr:txBody>
    </cdr:sp>
  </cdr:relSizeAnchor>
  <cdr:relSizeAnchor xmlns:cdr="http://schemas.openxmlformats.org/drawingml/2006/chartDrawing">
    <cdr:from>
      <cdr:x>0.41792</cdr:x>
      <cdr:y>0.41206</cdr:y>
    </cdr:from>
    <cdr:to>
      <cdr:x>0.48676</cdr:x>
      <cdr:y>0.47997</cdr:y>
    </cdr:to>
    <cdr:sp macro="" textlink="">
      <cdr:nvSpPr>
        <cdr:cNvPr id="16" name="TextBox 10">
          <a:extLst xmlns:a="http://schemas.openxmlformats.org/drawingml/2006/main">
            <a:ext uri="{FF2B5EF4-FFF2-40B4-BE49-F238E27FC236}">
              <a16:creationId xmlns:a16="http://schemas.microsoft.com/office/drawing/2014/main" id="{4E3B2B6A-9533-974F-AC51-B2072268F329}"/>
            </a:ext>
          </a:extLst>
        </cdr:cNvPr>
        <cdr:cNvSpPr txBox="1"/>
      </cdr:nvSpPr>
      <cdr:spPr>
        <a:xfrm xmlns:a="http://schemas.openxmlformats.org/drawingml/2006/main">
          <a:off x="3370549" y="2068582"/>
          <a:ext cx="55519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55.0</a:t>
          </a:r>
        </a:p>
      </cdr:txBody>
    </cdr:sp>
  </cdr:relSizeAnchor>
  <cdr:relSizeAnchor xmlns:cdr="http://schemas.openxmlformats.org/drawingml/2006/chartDrawing">
    <cdr:from>
      <cdr:x>0.71817</cdr:x>
      <cdr:y>0.41382</cdr:y>
    </cdr:from>
    <cdr:to>
      <cdr:x>0.78702</cdr:x>
      <cdr:y>0.48173</cdr:y>
    </cdr:to>
    <cdr:sp macro="" textlink="">
      <cdr:nvSpPr>
        <cdr:cNvPr id="17" name="TextBox 10">
          <a:extLst xmlns:a="http://schemas.openxmlformats.org/drawingml/2006/main">
            <a:ext uri="{FF2B5EF4-FFF2-40B4-BE49-F238E27FC236}">
              <a16:creationId xmlns:a16="http://schemas.microsoft.com/office/drawing/2014/main" id="{01B005CE-4805-3E46-B4DB-9C55982B77AD}"/>
            </a:ext>
          </a:extLst>
        </cdr:cNvPr>
        <cdr:cNvSpPr txBox="1"/>
      </cdr:nvSpPr>
      <cdr:spPr>
        <a:xfrm xmlns:a="http://schemas.openxmlformats.org/drawingml/2006/main">
          <a:off x="5792032" y="2077389"/>
          <a:ext cx="555278"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35.0</a:t>
          </a:r>
        </a:p>
      </cdr:txBody>
    </cdr:sp>
  </cdr:relSizeAnchor>
  <cdr:relSizeAnchor xmlns:cdr="http://schemas.openxmlformats.org/drawingml/2006/chartDrawing">
    <cdr:from>
      <cdr:x>0.42396</cdr:x>
      <cdr:y>0.25553</cdr:y>
    </cdr:from>
    <cdr:to>
      <cdr:x>0.47032</cdr:x>
      <cdr:y>0.32344</cdr:y>
    </cdr:to>
    <cdr:sp macro="" textlink="">
      <cdr:nvSpPr>
        <cdr:cNvPr id="18" name="TextBox 10">
          <a:extLst xmlns:a="http://schemas.openxmlformats.org/drawingml/2006/main">
            <a:ext uri="{FF2B5EF4-FFF2-40B4-BE49-F238E27FC236}">
              <a16:creationId xmlns:a16="http://schemas.microsoft.com/office/drawing/2014/main" id="{C8C7988A-E226-FC42-9156-5585A5FE0809}"/>
            </a:ext>
          </a:extLst>
        </cdr:cNvPr>
        <cdr:cNvSpPr txBox="1"/>
      </cdr:nvSpPr>
      <cdr:spPr>
        <a:xfrm xmlns:a="http://schemas.openxmlformats.org/drawingml/2006/main">
          <a:off x="3419276" y="1282779"/>
          <a:ext cx="37389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a:t>
          </a:r>
        </a:p>
      </cdr:txBody>
    </cdr:sp>
  </cdr:relSizeAnchor>
  <cdr:relSizeAnchor xmlns:cdr="http://schemas.openxmlformats.org/drawingml/2006/chartDrawing">
    <cdr:from>
      <cdr:x>0.4716</cdr:x>
      <cdr:y>0.25731</cdr:y>
    </cdr:from>
    <cdr:to>
      <cdr:x>0.51795</cdr:x>
      <cdr:y>0.32522</cdr:y>
    </cdr:to>
    <cdr:sp macro="" textlink="">
      <cdr:nvSpPr>
        <cdr:cNvPr id="19" name="TextBox 10">
          <a:extLst xmlns:a="http://schemas.openxmlformats.org/drawingml/2006/main">
            <a:ext uri="{FF2B5EF4-FFF2-40B4-BE49-F238E27FC236}">
              <a16:creationId xmlns:a16="http://schemas.microsoft.com/office/drawing/2014/main" id="{FC96ADF3-B2D8-7F4F-BB7C-C95BFB552756}"/>
            </a:ext>
          </a:extLst>
        </cdr:cNvPr>
        <cdr:cNvSpPr txBox="1"/>
      </cdr:nvSpPr>
      <cdr:spPr>
        <a:xfrm xmlns:a="http://schemas.openxmlformats.org/drawingml/2006/main">
          <a:off x="3803489" y="1291697"/>
          <a:ext cx="373815"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108</a:t>
          </a:r>
        </a:p>
      </cdr:txBody>
    </cdr:sp>
  </cdr:relSizeAnchor>
  <cdr:relSizeAnchor xmlns:cdr="http://schemas.openxmlformats.org/drawingml/2006/chartDrawing">
    <cdr:from>
      <cdr:x>0.58528</cdr:x>
      <cdr:y>0.25763</cdr:y>
    </cdr:from>
    <cdr:to>
      <cdr:x>0.63163</cdr:x>
      <cdr:y>0.32554</cdr:y>
    </cdr:to>
    <cdr:sp macro="" textlink="">
      <cdr:nvSpPr>
        <cdr:cNvPr id="20" name="TextBox 10">
          <a:extLst xmlns:a="http://schemas.openxmlformats.org/drawingml/2006/main">
            <a:ext uri="{FF2B5EF4-FFF2-40B4-BE49-F238E27FC236}">
              <a16:creationId xmlns:a16="http://schemas.microsoft.com/office/drawing/2014/main" id="{3D7DAB1E-6B73-3747-9B29-8C1E56DE4E0D}"/>
            </a:ext>
          </a:extLst>
        </cdr:cNvPr>
        <cdr:cNvSpPr txBox="1"/>
      </cdr:nvSpPr>
      <cdr:spPr>
        <a:xfrm xmlns:a="http://schemas.openxmlformats.org/drawingml/2006/main">
          <a:off x="4720327" y="1293343"/>
          <a:ext cx="373814"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165</a:t>
          </a:r>
          <a:endParaRPr lang="en-US" sz="1100">
            <a:solidFill>
              <a:schemeClr val="bg1"/>
            </a:solidFill>
          </a:endParaRPr>
        </a:p>
      </cdr:txBody>
    </cdr:sp>
  </cdr:relSizeAnchor>
  <cdr:relSizeAnchor xmlns:cdr="http://schemas.openxmlformats.org/drawingml/2006/chartDrawing">
    <cdr:from>
      <cdr:x>0.5814</cdr:x>
      <cdr:y>0.10564</cdr:y>
    </cdr:from>
    <cdr:to>
      <cdr:x>0.65024</cdr:x>
      <cdr:y>0.17355</cdr:y>
    </cdr:to>
    <cdr:sp macro="" textlink="">
      <cdr:nvSpPr>
        <cdr:cNvPr id="21" name="TextBox 10">
          <a:extLst xmlns:a="http://schemas.openxmlformats.org/drawingml/2006/main">
            <a:ext uri="{FF2B5EF4-FFF2-40B4-BE49-F238E27FC236}">
              <a16:creationId xmlns:a16="http://schemas.microsoft.com/office/drawing/2014/main" id="{1935F7CC-B046-E14C-B311-34D65733A7B5}"/>
            </a:ext>
          </a:extLst>
        </cdr:cNvPr>
        <cdr:cNvSpPr txBox="1"/>
      </cdr:nvSpPr>
      <cdr:spPr>
        <a:xfrm xmlns:a="http://schemas.openxmlformats.org/drawingml/2006/main">
          <a:off x="4689022" y="530343"/>
          <a:ext cx="555196"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5,400</a:t>
          </a:r>
        </a:p>
      </cdr:txBody>
    </cdr:sp>
  </cdr:relSizeAnchor>
  <cdr:relSizeAnchor xmlns:cdr="http://schemas.openxmlformats.org/drawingml/2006/chartDrawing">
    <cdr:from>
      <cdr:x>0.30121</cdr:x>
      <cdr:y>0.10082</cdr:y>
    </cdr:from>
    <cdr:to>
      <cdr:x>0.37006</cdr:x>
      <cdr:y>0.16873</cdr:y>
    </cdr:to>
    <cdr:sp macro="" textlink="">
      <cdr:nvSpPr>
        <cdr:cNvPr id="22" name="TextBox 10">
          <a:extLst xmlns:a="http://schemas.openxmlformats.org/drawingml/2006/main">
            <a:ext uri="{FF2B5EF4-FFF2-40B4-BE49-F238E27FC236}">
              <a16:creationId xmlns:a16="http://schemas.microsoft.com/office/drawing/2014/main" id="{C3554F2D-F56B-EF4F-B9F7-6F9EA51F6B03}"/>
            </a:ext>
          </a:extLst>
        </cdr:cNvPr>
        <cdr:cNvSpPr txBox="1"/>
      </cdr:nvSpPr>
      <cdr:spPr>
        <a:xfrm xmlns:a="http://schemas.openxmlformats.org/drawingml/2006/main">
          <a:off x="2429277" y="506112"/>
          <a:ext cx="555277" cy="340913"/>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1,800</a:t>
          </a:r>
        </a:p>
      </cdr:txBody>
    </cdr:sp>
  </cdr:relSizeAnchor>
</c:userShapes>
</file>

<file path=ppt/drawings/drawing4.xml><?xml version="1.0" encoding="utf-8"?>
<c:userShapes xmlns:c="http://schemas.openxmlformats.org/drawingml/2006/chart">
  <cdr:relSizeAnchor xmlns:cdr="http://schemas.openxmlformats.org/drawingml/2006/chartDrawing">
    <cdr:from>
      <cdr:x>0.01484</cdr:x>
      <cdr:y>0.08459</cdr:y>
    </cdr:from>
    <cdr:to>
      <cdr:x>0.05063</cdr:x>
      <cdr:y>0.79226</cdr:y>
    </cdr:to>
    <cdr:sp macro="" textlink="">
      <cdr:nvSpPr>
        <cdr:cNvPr id="2" name="TextBox 3">
          <a:extLst xmlns:a="http://schemas.openxmlformats.org/drawingml/2006/main">
            <a:ext uri="{FF2B5EF4-FFF2-40B4-BE49-F238E27FC236}">
              <a16:creationId xmlns:a16="http://schemas.microsoft.com/office/drawing/2014/main" id="{ADA02A93-B620-DE43-B92B-DFC13C587BA4}"/>
            </a:ext>
          </a:extLst>
        </cdr:cNvPr>
        <cdr:cNvSpPr txBox="1"/>
      </cdr:nvSpPr>
      <cdr:spPr>
        <a:xfrm xmlns:a="http://schemas.openxmlformats.org/drawingml/2006/main" rot="16200000">
          <a:off x="-1276244" y="1765305"/>
          <a:ext cx="3083858" cy="29052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a:t>Key Parameters for LCOE Sensitivity Analysis</a:t>
          </a:r>
        </a:p>
      </cdr:txBody>
    </cdr:sp>
  </cdr:relSizeAnchor>
  <cdr:relSizeAnchor xmlns:cdr="http://schemas.openxmlformats.org/drawingml/2006/chartDrawing">
    <cdr:from>
      <cdr:x>0.77834</cdr:x>
      <cdr:y>0.00349</cdr:y>
    </cdr:from>
    <cdr:to>
      <cdr:x>0.77843</cdr:x>
      <cdr:y>0.83606</cdr:y>
    </cdr:to>
    <cdr:cxnSp macro="">
      <cdr:nvCxnSpPr>
        <cdr:cNvPr id="3" name="Straight Connector 2">
          <a:extLst xmlns:a="http://schemas.openxmlformats.org/drawingml/2006/main">
            <a:ext uri="{FF2B5EF4-FFF2-40B4-BE49-F238E27FC236}">
              <a16:creationId xmlns:a16="http://schemas.microsoft.com/office/drawing/2014/main" id="{9B62BF18-B4E5-C646-A350-5685CE38112B}"/>
            </a:ext>
          </a:extLst>
        </cdr:cNvPr>
        <cdr:cNvCxnSpPr/>
      </cdr:nvCxnSpPr>
      <cdr:spPr>
        <a:xfrm xmlns:a="http://schemas.openxmlformats.org/drawingml/2006/main" flipH="1" flipV="1">
          <a:off x="6327208" y="15135"/>
          <a:ext cx="731" cy="3610248"/>
        </a:xfrm>
        <a:prstGeom xmlns:a="http://schemas.openxmlformats.org/drawingml/2006/main" prst="line">
          <a:avLst/>
        </a:prstGeom>
        <a:ln xmlns:a="http://schemas.openxmlformats.org/drawingml/2006/main" w="12700">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0.6029</cdr:x>
      <cdr:y>0.92264</cdr:y>
    </cdr:from>
    <cdr:to>
      <cdr:x>0.82952</cdr:x>
      <cdr:y>0.98839</cdr:y>
    </cdr:to>
    <cdr:sp macro="" textlink="">
      <cdr:nvSpPr>
        <cdr:cNvPr id="4" name="TextBox 24">
          <a:extLst xmlns:a="http://schemas.openxmlformats.org/drawingml/2006/main">
            <a:ext uri="{FF2B5EF4-FFF2-40B4-BE49-F238E27FC236}">
              <a16:creationId xmlns:a16="http://schemas.microsoft.com/office/drawing/2014/main" id="{75BD1AC3-AFAB-1844-A6E5-6000ABE16E81}"/>
            </a:ext>
          </a:extLst>
        </cdr:cNvPr>
        <cdr:cNvSpPr txBox="1"/>
      </cdr:nvSpPr>
      <cdr:spPr>
        <a:xfrm xmlns:a="http://schemas.openxmlformats.org/drawingml/2006/main">
          <a:off x="4901053" y="4000803"/>
          <a:ext cx="1842212" cy="28511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Reference LCOE = $145 MWh</a:t>
          </a:r>
        </a:p>
      </cdr:txBody>
    </cdr:sp>
  </cdr:relSizeAnchor>
  <cdr:relSizeAnchor xmlns:cdr="http://schemas.openxmlformats.org/drawingml/2006/chartDrawing">
    <cdr:from>
      <cdr:x>0.77156</cdr:x>
      <cdr:y>0.83047</cdr:y>
    </cdr:from>
    <cdr:to>
      <cdr:x>0.77911</cdr:x>
      <cdr:y>0.93619</cdr:y>
    </cdr:to>
    <cdr:cxnSp macro="">
      <cdr:nvCxnSpPr>
        <cdr:cNvPr id="5" name="Straight Arrow Connector 4">
          <a:extLst xmlns:a="http://schemas.openxmlformats.org/drawingml/2006/main">
            <a:ext uri="{FF2B5EF4-FFF2-40B4-BE49-F238E27FC236}">
              <a16:creationId xmlns:a16="http://schemas.microsoft.com/office/drawing/2014/main" id="{B786BB9A-3C65-F847-B458-302334818552}"/>
            </a:ext>
          </a:extLst>
        </cdr:cNvPr>
        <cdr:cNvCxnSpPr/>
      </cdr:nvCxnSpPr>
      <cdr:spPr>
        <a:xfrm xmlns:a="http://schemas.openxmlformats.org/drawingml/2006/main" flipV="1">
          <a:off x="6272103" y="3601129"/>
          <a:ext cx="61375" cy="458431"/>
        </a:xfrm>
        <a:prstGeom xmlns:a="http://schemas.openxmlformats.org/drawingml/2006/main" prst="straightConnector1">
          <a:avLst/>
        </a:prstGeom>
        <a:ln xmlns:a="http://schemas.openxmlformats.org/drawingml/2006/main">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0.92189</cdr:x>
      <cdr:y>0.73004</cdr:y>
    </cdr:from>
    <cdr:to>
      <cdr:x>0.96313</cdr:x>
      <cdr:y>0.79549</cdr:y>
    </cdr:to>
    <cdr:sp macro="" textlink="">
      <cdr:nvSpPr>
        <cdr:cNvPr id="8" name="TextBox 10">
          <a:extLst xmlns:a="http://schemas.openxmlformats.org/drawingml/2006/main">
            <a:ext uri="{FF2B5EF4-FFF2-40B4-BE49-F238E27FC236}">
              <a16:creationId xmlns:a16="http://schemas.microsoft.com/office/drawing/2014/main" id="{29EEEC34-1330-C340-8C3D-AD455397041D}"/>
            </a:ext>
          </a:extLst>
        </cdr:cNvPr>
        <cdr:cNvSpPr txBox="1"/>
      </cdr:nvSpPr>
      <cdr:spPr>
        <a:xfrm xmlns:a="http://schemas.openxmlformats.org/drawingml/2006/main">
          <a:off x="7494116" y="3165647"/>
          <a:ext cx="335243" cy="283809"/>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15</a:t>
          </a:r>
        </a:p>
      </cdr:txBody>
    </cdr:sp>
  </cdr:relSizeAnchor>
  <cdr:relSizeAnchor xmlns:cdr="http://schemas.openxmlformats.org/drawingml/2006/chartDrawing">
    <cdr:from>
      <cdr:x>0.71479</cdr:x>
      <cdr:y>0.09988</cdr:y>
    </cdr:from>
    <cdr:to>
      <cdr:x>0.78357</cdr:x>
      <cdr:y>0.16612</cdr:y>
    </cdr:to>
    <cdr:sp macro="" textlink="">
      <cdr:nvSpPr>
        <cdr:cNvPr id="9" name="TextBox 10">
          <a:extLst xmlns:a="http://schemas.openxmlformats.org/drawingml/2006/main">
            <a:ext uri="{FF2B5EF4-FFF2-40B4-BE49-F238E27FC236}">
              <a16:creationId xmlns:a16="http://schemas.microsoft.com/office/drawing/2014/main" id="{CD02FAA9-3201-AC41-BDE0-1DB483C6C574}"/>
            </a:ext>
          </a:extLst>
        </cdr:cNvPr>
        <cdr:cNvSpPr txBox="1"/>
      </cdr:nvSpPr>
      <cdr:spPr>
        <a:xfrm xmlns:a="http://schemas.openxmlformats.org/drawingml/2006/main">
          <a:off x="5810588" y="433105"/>
          <a:ext cx="559117"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6,169</a:t>
          </a:r>
        </a:p>
      </cdr:txBody>
    </cdr:sp>
  </cdr:relSizeAnchor>
  <cdr:relSizeAnchor xmlns:cdr="http://schemas.openxmlformats.org/drawingml/2006/chartDrawing">
    <cdr:from>
      <cdr:x>0.56906</cdr:x>
      <cdr:y>0.72623</cdr:y>
    </cdr:from>
    <cdr:to>
      <cdr:x>0.61035</cdr:x>
      <cdr:y>0.79247</cdr:y>
    </cdr:to>
    <cdr:sp macro="" textlink="">
      <cdr:nvSpPr>
        <cdr:cNvPr id="10" name="TextBox 10">
          <a:extLst xmlns:a="http://schemas.openxmlformats.org/drawingml/2006/main">
            <a:ext uri="{FF2B5EF4-FFF2-40B4-BE49-F238E27FC236}">
              <a16:creationId xmlns:a16="http://schemas.microsoft.com/office/drawing/2014/main" id="{AAF2B8E0-08A5-3743-8A84-6B9EC98A61D1}"/>
            </a:ext>
          </a:extLst>
        </cdr:cNvPr>
        <cdr:cNvSpPr txBox="1"/>
      </cdr:nvSpPr>
      <cdr:spPr>
        <a:xfrm xmlns:a="http://schemas.openxmlformats.org/drawingml/2006/main">
          <a:off x="4625924" y="3149126"/>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35</a:t>
          </a:r>
        </a:p>
      </cdr:txBody>
    </cdr:sp>
  </cdr:relSizeAnchor>
  <cdr:relSizeAnchor xmlns:cdr="http://schemas.openxmlformats.org/drawingml/2006/chartDrawing">
    <cdr:from>
      <cdr:x>0.73683</cdr:x>
      <cdr:y>0.72635</cdr:y>
    </cdr:from>
    <cdr:to>
      <cdr:x>0.77812</cdr:x>
      <cdr:y>0.79259</cdr:y>
    </cdr:to>
    <cdr:sp macro="" textlink="">
      <cdr:nvSpPr>
        <cdr:cNvPr id="11" name="TextBox 10">
          <a:extLst xmlns:a="http://schemas.openxmlformats.org/drawingml/2006/main">
            <a:ext uri="{FF2B5EF4-FFF2-40B4-BE49-F238E27FC236}">
              <a16:creationId xmlns:a16="http://schemas.microsoft.com/office/drawing/2014/main" id="{3946ADB1-3FA7-1D44-BE6D-E27FC5D80002}"/>
            </a:ext>
          </a:extLst>
        </cdr:cNvPr>
        <cdr:cNvSpPr txBox="1"/>
      </cdr:nvSpPr>
      <cdr:spPr>
        <a:xfrm xmlns:a="http://schemas.openxmlformats.org/drawingml/2006/main">
          <a:off x="5989764" y="3149644"/>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25</a:t>
          </a:r>
        </a:p>
      </cdr:txBody>
    </cdr:sp>
  </cdr:relSizeAnchor>
  <cdr:relSizeAnchor xmlns:cdr="http://schemas.openxmlformats.org/drawingml/2006/chartDrawing">
    <cdr:from>
      <cdr:x>0.73152</cdr:x>
      <cdr:y>0.57051</cdr:y>
    </cdr:from>
    <cdr:to>
      <cdr:x>0.77281</cdr:x>
      <cdr:y>0.63675</cdr:y>
    </cdr:to>
    <cdr:sp macro="" textlink="">
      <cdr:nvSpPr>
        <cdr:cNvPr id="13" name="TextBox 5">
          <a:extLst xmlns:a="http://schemas.openxmlformats.org/drawingml/2006/main">
            <a:ext uri="{FF2B5EF4-FFF2-40B4-BE49-F238E27FC236}">
              <a16:creationId xmlns:a16="http://schemas.microsoft.com/office/drawing/2014/main" id="{E370F782-0A2A-054F-A86E-5EE42A177623}"/>
            </a:ext>
          </a:extLst>
        </cdr:cNvPr>
        <cdr:cNvSpPr txBox="1"/>
      </cdr:nvSpPr>
      <cdr:spPr>
        <a:xfrm xmlns:a="http://schemas.openxmlformats.org/drawingml/2006/main">
          <a:off x="5946609" y="2473881"/>
          <a:ext cx="335649"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bg1"/>
              </a:solidFill>
            </a:rPr>
            <a:t>6.23</a:t>
          </a:r>
        </a:p>
      </cdr:txBody>
    </cdr:sp>
  </cdr:relSizeAnchor>
  <cdr:relSizeAnchor xmlns:cdr="http://schemas.openxmlformats.org/drawingml/2006/chartDrawing">
    <cdr:from>
      <cdr:x>0.89443</cdr:x>
      <cdr:y>0.57108</cdr:y>
    </cdr:from>
    <cdr:to>
      <cdr:x>0.93571</cdr:x>
      <cdr:y>0.63732</cdr:y>
    </cdr:to>
    <cdr:sp macro="" textlink="">
      <cdr:nvSpPr>
        <cdr:cNvPr id="14" name="TextBox 1">
          <a:extLst xmlns:a="http://schemas.openxmlformats.org/drawingml/2006/main">
            <a:ext uri="{FF2B5EF4-FFF2-40B4-BE49-F238E27FC236}">
              <a16:creationId xmlns:a16="http://schemas.microsoft.com/office/drawing/2014/main" id="{9E0EB886-C31E-0942-BD84-6112BECF9446}"/>
            </a:ext>
          </a:extLst>
        </cdr:cNvPr>
        <cdr:cNvSpPr txBox="1"/>
      </cdr:nvSpPr>
      <cdr:spPr>
        <a:xfrm xmlns:a="http://schemas.openxmlformats.org/drawingml/2006/main">
          <a:off x="7270867" y="2476351"/>
          <a:ext cx="33556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chemeClr val="tx1"/>
              </a:solidFill>
            </a:rPr>
            <a:t>7.79</a:t>
          </a:r>
        </a:p>
      </cdr:txBody>
    </cdr:sp>
  </cdr:relSizeAnchor>
  <cdr:relSizeAnchor xmlns:cdr="http://schemas.openxmlformats.org/drawingml/2006/chartDrawing">
    <cdr:from>
      <cdr:x>0.63372</cdr:x>
      <cdr:y>0.57295</cdr:y>
    </cdr:from>
    <cdr:to>
      <cdr:x>0.67501</cdr:x>
      <cdr:y>0.63919</cdr:y>
    </cdr:to>
    <cdr:sp macro="" textlink="">
      <cdr:nvSpPr>
        <cdr:cNvPr id="15" name="TextBox 1">
          <a:extLst xmlns:a="http://schemas.openxmlformats.org/drawingml/2006/main">
            <a:ext uri="{FF2B5EF4-FFF2-40B4-BE49-F238E27FC236}">
              <a16:creationId xmlns:a16="http://schemas.microsoft.com/office/drawing/2014/main" id="{0AE26232-4BDB-9841-B422-DAE978C1D53B}"/>
            </a:ext>
          </a:extLst>
        </cdr:cNvPr>
        <cdr:cNvSpPr txBox="1"/>
      </cdr:nvSpPr>
      <cdr:spPr>
        <a:xfrm xmlns:a="http://schemas.openxmlformats.org/drawingml/2006/main">
          <a:off x="5151549" y="2484461"/>
          <a:ext cx="335650"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100">
              <a:solidFill>
                <a:sysClr val="windowText" lastClr="000000"/>
              </a:solidFill>
            </a:rPr>
            <a:t>4.67</a:t>
          </a:r>
        </a:p>
      </cdr:txBody>
    </cdr:sp>
  </cdr:relSizeAnchor>
  <cdr:relSizeAnchor xmlns:cdr="http://schemas.openxmlformats.org/drawingml/2006/chartDrawing">
    <cdr:from>
      <cdr:x>0.72506</cdr:x>
      <cdr:y>0.41299</cdr:y>
    </cdr:from>
    <cdr:to>
      <cdr:x>0.79384</cdr:x>
      <cdr:y>0.47923</cdr:y>
    </cdr:to>
    <cdr:sp macro="" textlink="">
      <cdr:nvSpPr>
        <cdr:cNvPr id="16" name="TextBox 10">
          <a:extLst xmlns:a="http://schemas.openxmlformats.org/drawingml/2006/main">
            <a:ext uri="{FF2B5EF4-FFF2-40B4-BE49-F238E27FC236}">
              <a16:creationId xmlns:a16="http://schemas.microsoft.com/office/drawing/2014/main" id="{068FF513-6E52-AB48-A356-0A4B8E381584}"/>
            </a:ext>
          </a:extLst>
        </cdr:cNvPr>
        <cdr:cNvSpPr txBox="1"/>
      </cdr:nvSpPr>
      <cdr:spPr>
        <a:xfrm xmlns:a="http://schemas.openxmlformats.org/drawingml/2006/main">
          <a:off x="5894095" y="1790835"/>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38.2</a:t>
          </a:r>
        </a:p>
      </cdr:txBody>
    </cdr:sp>
  </cdr:relSizeAnchor>
  <cdr:relSizeAnchor xmlns:cdr="http://schemas.openxmlformats.org/drawingml/2006/chartDrawing">
    <cdr:from>
      <cdr:x>0.50451</cdr:x>
      <cdr:y>0.40993</cdr:y>
    </cdr:from>
    <cdr:to>
      <cdr:x>0.57329</cdr:x>
      <cdr:y>0.47617</cdr:y>
    </cdr:to>
    <cdr:sp macro="" textlink="">
      <cdr:nvSpPr>
        <cdr:cNvPr id="17" name="TextBox 10">
          <a:extLst xmlns:a="http://schemas.openxmlformats.org/drawingml/2006/main">
            <a:ext uri="{FF2B5EF4-FFF2-40B4-BE49-F238E27FC236}">
              <a16:creationId xmlns:a16="http://schemas.microsoft.com/office/drawing/2014/main" id="{D1465E0D-B56B-BC48-AC90-D69E4DB06ABF}"/>
            </a:ext>
          </a:extLst>
        </cdr:cNvPr>
        <cdr:cNvSpPr txBox="1"/>
      </cdr:nvSpPr>
      <cdr:spPr>
        <a:xfrm xmlns:a="http://schemas.openxmlformats.org/drawingml/2006/main">
          <a:off x="4101228" y="1777566"/>
          <a:ext cx="55911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55.0</a:t>
          </a:r>
        </a:p>
      </cdr:txBody>
    </cdr:sp>
  </cdr:relSizeAnchor>
  <cdr:relSizeAnchor xmlns:cdr="http://schemas.openxmlformats.org/drawingml/2006/chartDrawing">
    <cdr:from>
      <cdr:x>0.8453</cdr:x>
      <cdr:y>0.41159</cdr:y>
    </cdr:from>
    <cdr:to>
      <cdr:x>0.91408</cdr:x>
      <cdr:y>0.47783</cdr:y>
    </cdr:to>
    <cdr:sp macro="" textlink="">
      <cdr:nvSpPr>
        <cdr:cNvPr id="18" name="TextBox 10">
          <a:extLst xmlns:a="http://schemas.openxmlformats.org/drawingml/2006/main">
            <a:ext uri="{FF2B5EF4-FFF2-40B4-BE49-F238E27FC236}">
              <a16:creationId xmlns:a16="http://schemas.microsoft.com/office/drawing/2014/main" id="{9B221726-BEF6-E34C-914E-0F150AF6C9C0}"/>
            </a:ext>
          </a:extLst>
        </cdr:cNvPr>
        <cdr:cNvSpPr txBox="1"/>
      </cdr:nvSpPr>
      <cdr:spPr>
        <a:xfrm xmlns:a="http://schemas.openxmlformats.org/drawingml/2006/main">
          <a:off x="6871486" y="1784763"/>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tx1"/>
              </a:solidFill>
            </a:rPr>
            <a:t>35.0</a:t>
          </a:r>
        </a:p>
      </cdr:txBody>
    </cdr:sp>
  </cdr:relSizeAnchor>
  <cdr:relSizeAnchor xmlns:cdr="http://schemas.openxmlformats.org/drawingml/2006/chartDrawing">
    <cdr:from>
      <cdr:x>0.73847</cdr:x>
      <cdr:y>0.25699</cdr:y>
    </cdr:from>
    <cdr:to>
      <cdr:x>0.78478</cdr:x>
      <cdr:y>0.32323</cdr:y>
    </cdr:to>
    <cdr:sp macro="" textlink="">
      <cdr:nvSpPr>
        <cdr:cNvPr id="19" name="TextBox 10">
          <a:extLst xmlns:a="http://schemas.openxmlformats.org/drawingml/2006/main">
            <a:ext uri="{FF2B5EF4-FFF2-40B4-BE49-F238E27FC236}">
              <a16:creationId xmlns:a16="http://schemas.microsoft.com/office/drawing/2014/main" id="{4D97D2FF-D9F2-1E42-B00B-55F26763E94D}"/>
            </a:ext>
          </a:extLst>
        </cdr:cNvPr>
        <cdr:cNvSpPr txBox="1"/>
      </cdr:nvSpPr>
      <cdr:spPr>
        <a:xfrm xmlns:a="http://schemas.openxmlformats.org/drawingml/2006/main">
          <a:off x="6003082" y="1114372"/>
          <a:ext cx="376458" cy="2872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chemeClr val="bg1"/>
              </a:solidFill>
            </a:rPr>
            <a:t>87</a:t>
          </a:r>
        </a:p>
      </cdr:txBody>
    </cdr:sp>
  </cdr:relSizeAnchor>
  <cdr:relSizeAnchor xmlns:cdr="http://schemas.openxmlformats.org/drawingml/2006/chartDrawing">
    <cdr:from>
      <cdr:x>0.67692</cdr:x>
      <cdr:y>0.25814</cdr:y>
    </cdr:from>
    <cdr:to>
      <cdr:x>0.72323</cdr:x>
      <cdr:y>0.32438</cdr:y>
    </cdr:to>
    <cdr:sp macro="" textlink="">
      <cdr:nvSpPr>
        <cdr:cNvPr id="20" name="TextBox 10">
          <a:extLst xmlns:a="http://schemas.openxmlformats.org/drawingml/2006/main">
            <a:ext uri="{FF2B5EF4-FFF2-40B4-BE49-F238E27FC236}">
              <a16:creationId xmlns:a16="http://schemas.microsoft.com/office/drawing/2014/main" id="{5F54F5B0-D3C0-9D4D-B563-E251E033DB04}"/>
            </a:ext>
          </a:extLst>
        </cdr:cNvPr>
        <cdr:cNvSpPr txBox="1"/>
      </cdr:nvSpPr>
      <cdr:spPr>
        <a:xfrm xmlns:a="http://schemas.openxmlformats.org/drawingml/2006/main">
          <a:off x="5502737" y="1119358"/>
          <a:ext cx="37645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43</a:t>
          </a:r>
        </a:p>
      </cdr:txBody>
    </cdr:sp>
  </cdr:relSizeAnchor>
  <cdr:relSizeAnchor xmlns:cdr="http://schemas.openxmlformats.org/drawingml/2006/chartDrawing">
    <cdr:from>
      <cdr:x>0.84293</cdr:x>
      <cdr:y>0.2606</cdr:y>
    </cdr:from>
    <cdr:to>
      <cdr:x>0.88923</cdr:x>
      <cdr:y>0.32683</cdr:y>
    </cdr:to>
    <cdr:sp macro="" textlink="">
      <cdr:nvSpPr>
        <cdr:cNvPr id="21" name="TextBox 10">
          <a:extLst xmlns:a="http://schemas.openxmlformats.org/drawingml/2006/main">
            <a:ext uri="{FF2B5EF4-FFF2-40B4-BE49-F238E27FC236}">
              <a16:creationId xmlns:a16="http://schemas.microsoft.com/office/drawing/2014/main" id="{77F59819-2E50-DD4A-839F-686B829578C9}"/>
            </a:ext>
          </a:extLst>
        </cdr:cNvPr>
        <cdr:cNvSpPr txBox="1"/>
      </cdr:nvSpPr>
      <cdr:spPr>
        <a:xfrm xmlns:a="http://schemas.openxmlformats.org/drawingml/2006/main">
          <a:off x="6852251" y="1130023"/>
          <a:ext cx="376376" cy="28719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130</a:t>
          </a:r>
        </a:p>
      </cdr:txBody>
    </cdr:sp>
  </cdr:relSizeAnchor>
  <cdr:relSizeAnchor xmlns:cdr="http://schemas.openxmlformats.org/drawingml/2006/chartDrawing">
    <cdr:from>
      <cdr:x>0.88189</cdr:x>
      <cdr:y>0.10042</cdr:y>
    </cdr:from>
    <cdr:to>
      <cdr:x>0.95067</cdr:x>
      <cdr:y>0.16667</cdr:y>
    </cdr:to>
    <cdr:sp macro="" textlink="">
      <cdr:nvSpPr>
        <cdr:cNvPr id="22" name="TextBox 10">
          <a:extLst xmlns:a="http://schemas.openxmlformats.org/drawingml/2006/main">
            <a:ext uri="{FF2B5EF4-FFF2-40B4-BE49-F238E27FC236}">
              <a16:creationId xmlns:a16="http://schemas.microsoft.com/office/drawing/2014/main" id="{4F33B1CD-C8B1-5446-BB85-3FC06EFF03D1}"/>
            </a:ext>
          </a:extLst>
        </cdr:cNvPr>
        <cdr:cNvSpPr txBox="1"/>
      </cdr:nvSpPr>
      <cdr:spPr>
        <a:xfrm xmlns:a="http://schemas.openxmlformats.org/drawingml/2006/main">
          <a:off x="7168942" y="435448"/>
          <a:ext cx="559118" cy="287278"/>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rgbClr val="FFFFFF"/>
              </a:solidFill>
            </a:rPr>
            <a:t>7,711</a:t>
          </a:r>
        </a:p>
      </cdr:txBody>
    </cdr:sp>
  </cdr:relSizeAnchor>
  <cdr:relSizeAnchor xmlns:cdr="http://schemas.openxmlformats.org/drawingml/2006/chartDrawing">
    <cdr:from>
      <cdr:x>0.56472</cdr:x>
      <cdr:y>0.10015</cdr:y>
    </cdr:from>
    <cdr:to>
      <cdr:x>0.6335</cdr:x>
      <cdr:y>0.16639</cdr:y>
    </cdr:to>
    <cdr:sp macro="" textlink="">
      <cdr:nvSpPr>
        <cdr:cNvPr id="23" name="TextBox 10">
          <a:extLst xmlns:a="http://schemas.openxmlformats.org/drawingml/2006/main">
            <a:ext uri="{FF2B5EF4-FFF2-40B4-BE49-F238E27FC236}">
              <a16:creationId xmlns:a16="http://schemas.microsoft.com/office/drawing/2014/main" id="{642DE80D-DF30-D749-BDBA-C19E3BA93D80}"/>
            </a:ext>
          </a:extLst>
        </cdr:cNvPr>
        <cdr:cNvSpPr txBox="1"/>
      </cdr:nvSpPr>
      <cdr:spPr>
        <a:xfrm xmlns:a="http://schemas.openxmlformats.org/drawingml/2006/main">
          <a:off x="4590666" y="434277"/>
          <a:ext cx="559118" cy="28723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100">
              <a:solidFill>
                <a:sysClr val="windowText" lastClr="000000"/>
              </a:solidFill>
            </a:rPr>
            <a:t>4,627</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62C283-8B25-4E99-BA37-A6FD5B90B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31EE5-5610-40A4-B840-CD2FB1E646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BFBF5-9F8A-40B1-88F4-AFAE0BF032A6}" type="datetimeFigureOut">
              <a:rPr lang="en-US" smtClean="0"/>
              <a:t>12/29/23</a:t>
            </a:fld>
            <a:endParaRPr lang="en-US"/>
          </a:p>
        </p:txBody>
      </p:sp>
      <p:sp>
        <p:nvSpPr>
          <p:cNvPr id="4" name="Footer Placeholder 3">
            <a:extLst>
              <a:ext uri="{FF2B5EF4-FFF2-40B4-BE49-F238E27FC236}">
                <a16:creationId xmlns:a16="http://schemas.microsoft.com/office/drawing/2014/main" id="{14C9C3F4-5B46-4B42-A455-56E0CC4F7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69E3E9-4AB4-4B8E-B9D1-E9F9AFC4E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5CC656-0990-4576-BC00-328E448F3AC0}" type="slidenum">
              <a:rPr lang="en-US" smtClean="0"/>
              <a:t>‹#›</a:t>
            </a:fld>
            <a:endParaRPr lang="en-US"/>
          </a:p>
        </p:txBody>
      </p:sp>
    </p:spTree>
    <p:extLst>
      <p:ext uri="{BB962C8B-B14F-4D97-AF65-F5344CB8AC3E}">
        <p14:creationId xmlns:p14="http://schemas.microsoft.com/office/powerpoint/2010/main" val="145087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12/29/23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410262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182767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22</a:t>
            </a:fld>
            <a:endParaRPr lang="en-US"/>
          </a:p>
        </p:txBody>
      </p:sp>
    </p:spTree>
    <p:extLst>
      <p:ext uri="{BB962C8B-B14F-4D97-AF65-F5344CB8AC3E}">
        <p14:creationId xmlns:p14="http://schemas.microsoft.com/office/powerpoint/2010/main" val="379442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2887949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54280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32</a:t>
            </a:fld>
            <a:endParaRPr lang="en-US"/>
          </a:p>
        </p:txBody>
      </p:sp>
    </p:spTree>
    <p:extLst>
      <p:ext uri="{BB962C8B-B14F-4D97-AF65-F5344CB8AC3E}">
        <p14:creationId xmlns:p14="http://schemas.microsoft.com/office/powerpoint/2010/main" val="95219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35</a:t>
            </a:fld>
            <a:endParaRPr lang="en-US"/>
          </a:p>
        </p:txBody>
      </p:sp>
    </p:spTree>
    <p:extLst>
      <p:ext uri="{BB962C8B-B14F-4D97-AF65-F5344CB8AC3E}">
        <p14:creationId xmlns:p14="http://schemas.microsoft.com/office/powerpoint/2010/main" val="124709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379706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37</a:t>
            </a:fld>
            <a:endParaRPr lang="en-US"/>
          </a:p>
        </p:txBody>
      </p:sp>
    </p:spTree>
    <p:extLst>
      <p:ext uri="{BB962C8B-B14F-4D97-AF65-F5344CB8AC3E}">
        <p14:creationId xmlns:p14="http://schemas.microsoft.com/office/powerpoint/2010/main" val="3265711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38</a:t>
            </a:fld>
            <a:endParaRPr lang="en-US"/>
          </a:p>
        </p:txBody>
      </p:sp>
    </p:spTree>
    <p:extLst>
      <p:ext uri="{BB962C8B-B14F-4D97-AF65-F5344CB8AC3E}">
        <p14:creationId xmlns:p14="http://schemas.microsoft.com/office/powerpoint/2010/main" val="3756930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Tree>
    <p:extLst>
      <p:ext uri="{BB962C8B-B14F-4D97-AF65-F5344CB8AC3E}">
        <p14:creationId xmlns:p14="http://schemas.microsoft.com/office/powerpoint/2010/main" val="79481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a:p>
        </p:txBody>
      </p:sp>
    </p:spTree>
    <p:extLst>
      <p:ext uri="{BB962C8B-B14F-4D97-AF65-F5344CB8AC3E}">
        <p14:creationId xmlns:p14="http://schemas.microsoft.com/office/powerpoint/2010/main" val="2866438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50</a:t>
            </a:fld>
            <a:endParaRPr lang="en-US"/>
          </a:p>
        </p:txBody>
      </p:sp>
    </p:spTree>
    <p:extLst>
      <p:ext uri="{BB962C8B-B14F-4D97-AF65-F5344CB8AC3E}">
        <p14:creationId xmlns:p14="http://schemas.microsoft.com/office/powerpoint/2010/main" val="2628995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51</a:t>
            </a:fld>
            <a:endParaRPr lang="en-US"/>
          </a:p>
        </p:txBody>
      </p:sp>
    </p:spTree>
    <p:extLst>
      <p:ext uri="{BB962C8B-B14F-4D97-AF65-F5344CB8AC3E}">
        <p14:creationId xmlns:p14="http://schemas.microsoft.com/office/powerpoint/2010/main" val="2065215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53</a:t>
            </a:fld>
            <a:endParaRPr lang="en-US"/>
          </a:p>
        </p:txBody>
      </p:sp>
    </p:spTree>
    <p:extLst>
      <p:ext uri="{BB962C8B-B14F-4D97-AF65-F5344CB8AC3E}">
        <p14:creationId xmlns:p14="http://schemas.microsoft.com/office/powerpoint/2010/main" val="96741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70</a:t>
            </a:fld>
            <a:endParaRPr lang="en-US"/>
          </a:p>
        </p:txBody>
      </p:sp>
    </p:spTree>
    <p:extLst>
      <p:ext uri="{BB962C8B-B14F-4D97-AF65-F5344CB8AC3E}">
        <p14:creationId xmlns:p14="http://schemas.microsoft.com/office/powerpoint/2010/main" val="40881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a:p>
        </p:txBody>
      </p:sp>
    </p:spTree>
    <p:extLst>
      <p:ext uri="{BB962C8B-B14F-4D97-AF65-F5344CB8AC3E}">
        <p14:creationId xmlns:p14="http://schemas.microsoft.com/office/powerpoint/2010/main" val="42435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180477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855748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375853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a:p>
        </p:txBody>
      </p:sp>
    </p:spTree>
    <p:extLst>
      <p:ext uri="{BB962C8B-B14F-4D97-AF65-F5344CB8AC3E}">
        <p14:creationId xmlns:p14="http://schemas.microsoft.com/office/powerpoint/2010/main" val="116629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17</a:t>
            </a:fld>
            <a:endParaRPr lang="en-US"/>
          </a:p>
        </p:txBody>
      </p:sp>
    </p:spTree>
    <p:extLst>
      <p:ext uri="{BB962C8B-B14F-4D97-AF65-F5344CB8AC3E}">
        <p14:creationId xmlns:p14="http://schemas.microsoft.com/office/powerpoint/2010/main" val="159290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19</a:t>
            </a:fld>
            <a:endParaRPr lang="en-US"/>
          </a:p>
        </p:txBody>
      </p:sp>
    </p:spTree>
    <p:extLst>
      <p:ext uri="{BB962C8B-B14F-4D97-AF65-F5344CB8AC3E}">
        <p14:creationId xmlns:p14="http://schemas.microsoft.com/office/powerpoint/2010/main" val="230850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9.png"/><Relationship Id="rId4" Type="http://schemas.openxmlformats.org/officeDocument/2006/relationships/image" Target="../media/image10.sv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pic>
        <p:nvPicPr>
          <p:cNvPr id="10" name="Graphic 6">
            <a:extLst>
              <a:ext uri="{FF2B5EF4-FFF2-40B4-BE49-F238E27FC236}">
                <a16:creationId xmlns:a16="http://schemas.microsoft.com/office/drawing/2014/main" id="{866B30D5-7874-42C5-B3FC-197C381A0EA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8347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spTree>
    <p:extLst>
      <p:ext uri="{BB962C8B-B14F-4D97-AF65-F5344CB8AC3E}">
        <p14:creationId xmlns:p14="http://schemas.microsoft.com/office/powerpoint/2010/main" val="3674417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bg1"/>
                </a:solidFill>
              </a:rPr>
              <a:t>Photo by Dennis Schroeder, NREL 46840</a:t>
            </a:r>
          </a:p>
        </p:txBody>
      </p:sp>
      <p:pic>
        <p:nvPicPr>
          <p:cNvPr id="9" name="Graphic 6">
            <a:extLst>
              <a:ext uri="{FF2B5EF4-FFF2-40B4-BE49-F238E27FC236}">
                <a16:creationId xmlns:a16="http://schemas.microsoft.com/office/drawing/2014/main" id="{8EACED48-8C04-4481-B9FB-38BDE7C7C4A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3584126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4123076" cy="907143"/>
          </a:xfrm>
        </p:spPr>
        <p:txBody>
          <a:bodyPr/>
          <a:lstStyle/>
          <a:p>
            <a:r>
              <a:rPr lang="en-US"/>
              <a:t>Simple Slide</a:t>
            </a:r>
          </a:p>
        </p:txBody>
      </p:sp>
      <p:sp>
        <p:nvSpPr>
          <p:cNvPr id="9" name="Text Placeholder 8"/>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457199" y="1"/>
            <a:ext cx="8236857" cy="907142"/>
          </a:xfrm>
        </p:spPr>
        <p:txBody>
          <a:bodyPr/>
          <a:lstStyle/>
          <a:p>
            <a:r>
              <a:rPr lang="en-US"/>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872CC39E-4FFF-4CCB-AD88-4D786E556F4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25960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907142"/>
          </a:xfrm>
        </p:spPr>
        <p:txBody>
          <a:bodyPr/>
          <a:lstStyle/>
          <a:p>
            <a:r>
              <a:rPr lang="en-US"/>
              <a:t>Simple Slide</a:t>
            </a:r>
          </a:p>
        </p:txBody>
      </p:sp>
      <p:sp>
        <p:nvSpPr>
          <p:cNvPr id="6" name="TextBox 5">
            <a:extLst>
              <a:ext uri="{FF2B5EF4-FFF2-40B4-BE49-F238E27FC236}">
                <a16:creationId xmlns:a16="http://schemas.microsoft.com/office/drawing/2014/main" id="{66B6C6E8-42C3-4A1F-BB59-EF4B7F76FB04}"/>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355001-704C-4C10-815D-769315221263}"/>
              </a:ext>
            </a:extLst>
          </p:cNvPr>
          <p:cNvSpPr>
            <a:spLocks noGrp="1"/>
          </p:cNvSpPr>
          <p:nvPr>
            <p:ph type="body" sz="quarter" idx="12"/>
          </p:nvPr>
        </p:nvSpPr>
        <p:spPr>
          <a:xfrm>
            <a:off x="457200" y="1125538"/>
            <a:ext cx="5143500" cy="362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457199" y="0"/>
            <a:ext cx="5936343" cy="907143"/>
          </a:xfrm>
        </p:spPr>
        <p:txBody>
          <a:bodyPr/>
          <a:lstStyle/>
          <a:p>
            <a:r>
              <a:rPr lang="en-US"/>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180455"/>
          </a:xfrm>
          <a:solidFill>
            <a:schemeClr val="bg1">
              <a:lumMod val="85000"/>
            </a:schemeClr>
          </a:solidFill>
        </p:spPr>
        <p:txBody>
          <a:bodyPr>
            <a:normAutofit/>
          </a:bodyPr>
          <a:lstStyle>
            <a:lvl1pPr marL="0" indent="0">
              <a:buNone/>
              <a:defRPr sz="1600"/>
            </a:lvl1pPr>
          </a:lstStyle>
          <a:p>
            <a:r>
              <a:rPr lang="en-US"/>
              <a:t>Insert image here</a:t>
            </a:r>
          </a:p>
        </p:txBody>
      </p:sp>
      <p:sp>
        <p:nvSpPr>
          <p:cNvPr id="10" name="Text Placeholder 9">
            <a:extLst>
              <a:ext uri="{FF2B5EF4-FFF2-40B4-BE49-F238E27FC236}">
                <a16:creationId xmlns:a16="http://schemas.microsoft.com/office/drawing/2014/main" id="{3DB34FA8-4ACC-46E6-97AD-086A76B74A76}"/>
              </a:ext>
            </a:extLst>
          </p:cNvPr>
          <p:cNvSpPr>
            <a:spLocks noGrp="1"/>
          </p:cNvSpPr>
          <p:nvPr>
            <p:ph type="body" sz="quarter" idx="22" hasCustomPrompt="1"/>
          </p:nvPr>
        </p:nvSpPr>
        <p:spPr>
          <a:xfrm>
            <a:off x="5953125" y="4386263"/>
            <a:ext cx="2733675" cy="360362"/>
          </a:xfrm>
        </p:spPr>
        <p:txBody>
          <a:bodyPr lIns="0" tIns="0" rIns="0" bIns="0">
            <a:noAutofit/>
          </a:bodyPr>
          <a:lstStyle>
            <a:lvl1pPr marL="0" indent="0">
              <a:buNone/>
              <a:defRPr sz="600" i="1">
                <a:solidFill>
                  <a:schemeClr val="accent6"/>
                </a:solidFill>
              </a:defRPr>
            </a:lvl1pPr>
            <a:lvl2pPr marL="233362" indent="0">
              <a:buNone/>
              <a:defRPr sz="800"/>
            </a:lvl2pPr>
            <a:lvl3pPr marL="458787" indent="0">
              <a:buNone/>
              <a:defRPr sz="800"/>
            </a:lvl3pPr>
            <a:lvl4pPr marL="688975" indent="0">
              <a:buNone/>
              <a:defRPr sz="800"/>
            </a:lvl4pPr>
            <a:lvl5pPr marL="914400" indent="0">
              <a:buNone/>
              <a:defRPr sz="800"/>
            </a:lvl5pPr>
          </a:lstStyle>
          <a:p>
            <a:pPr lvl="0"/>
            <a:r>
              <a:rPr lang="en-US"/>
              <a:t>Photo/Image Credit</a:t>
            </a:r>
          </a:p>
        </p:txBody>
      </p:sp>
      <p:sp>
        <p:nvSpPr>
          <p:cNvPr id="8" name="TextBox 7">
            <a:extLst>
              <a:ext uri="{FF2B5EF4-FFF2-40B4-BE49-F238E27FC236}">
                <a16:creationId xmlns:a16="http://schemas.microsoft.com/office/drawing/2014/main" id="{338A16C9-18E2-47B3-8252-696CD0EE14C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7078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32096-103A-4CD7-9B8E-116EDD3F44C2}"/>
              </a:ext>
            </a:extLst>
          </p:cNvPr>
          <p:cNvSpPr>
            <a:spLocks noGrp="1"/>
          </p:cNvSpPr>
          <p:nvPr>
            <p:ph type="body" sz="quarter" idx="15"/>
          </p:nvPr>
        </p:nvSpPr>
        <p:spPr>
          <a:xfrm>
            <a:off x="457200" y="395288"/>
            <a:ext cx="4114800" cy="2176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485101"/>
          </a:xfrm>
          <a:solidFill>
            <a:schemeClr val="bg1">
              <a:lumMod val="85000"/>
            </a:schemeClr>
          </a:solidFill>
        </p:spPr>
        <p:txBody>
          <a:bodyPr>
            <a:normAutofit/>
          </a:bodyPr>
          <a:lstStyle>
            <a:lvl1pPr marL="0" indent="0">
              <a:buNone/>
              <a:defRPr sz="1600"/>
            </a:lvl1pPr>
          </a:lstStyle>
          <a:p>
            <a:r>
              <a:rPr lang="en-US"/>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
        <p:nvSpPr>
          <p:cNvPr id="4" name="Text Placeholder 3">
            <a:extLst>
              <a:ext uri="{FF2B5EF4-FFF2-40B4-BE49-F238E27FC236}">
                <a16:creationId xmlns:a16="http://schemas.microsoft.com/office/drawing/2014/main" id="{ECC0D0F7-B8F0-4F72-9A30-CBED9FC951F6}"/>
              </a:ext>
            </a:extLst>
          </p:cNvPr>
          <p:cNvSpPr>
            <a:spLocks noGrp="1"/>
          </p:cNvSpPr>
          <p:nvPr>
            <p:ph type="body" sz="quarter" idx="17" hasCustomPrompt="1"/>
          </p:nvPr>
        </p:nvSpPr>
        <p:spPr>
          <a:xfrm>
            <a:off x="45720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3" name="Text Placeholder 3">
            <a:extLst>
              <a:ext uri="{FF2B5EF4-FFF2-40B4-BE49-F238E27FC236}">
                <a16:creationId xmlns:a16="http://schemas.microsoft.com/office/drawing/2014/main" id="{280900F6-3B3F-4F4A-8429-17E4076D24C1}"/>
              </a:ext>
            </a:extLst>
          </p:cNvPr>
          <p:cNvSpPr>
            <a:spLocks noGrp="1"/>
          </p:cNvSpPr>
          <p:nvPr>
            <p:ph type="body" sz="quarter" idx="18" hasCustomPrompt="1"/>
          </p:nvPr>
        </p:nvSpPr>
        <p:spPr>
          <a:xfrm>
            <a:off x="3246755" y="4365914"/>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2" name="Text Placeholder 3">
            <a:extLst>
              <a:ext uri="{FF2B5EF4-FFF2-40B4-BE49-F238E27FC236}">
                <a16:creationId xmlns:a16="http://schemas.microsoft.com/office/drawing/2014/main" id="{02023008-9212-4632-B985-C05ACD7E15EA}"/>
              </a:ext>
            </a:extLst>
          </p:cNvPr>
          <p:cNvSpPr>
            <a:spLocks noGrp="1"/>
          </p:cNvSpPr>
          <p:nvPr>
            <p:ph type="body" sz="quarter" idx="22" hasCustomPrompt="1"/>
          </p:nvPr>
        </p:nvSpPr>
        <p:spPr>
          <a:xfrm>
            <a:off x="605028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a:t>Photo/Image Credit</a:t>
            </a:r>
          </a:p>
        </p:txBody>
      </p:sp>
      <p:sp>
        <p:nvSpPr>
          <p:cNvPr id="14" name="TextBox 13">
            <a:extLst>
              <a:ext uri="{FF2B5EF4-FFF2-40B4-BE49-F238E27FC236}">
                <a16:creationId xmlns:a16="http://schemas.microsoft.com/office/drawing/2014/main" id="{36130C30-FD65-48E6-857B-DB0C44DBF50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045453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C7EF4F54-F4DA-4D9C-B4E0-952F2ABC82EF}"/>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a:t>Title</a:t>
            </a:r>
          </a:p>
        </p:txBody>
      </p:sp>
      <p:pic>
        <p:nvPicPr>
          <p:cNvPr id="6" name="Graphic 6">
            <a:extLst>
              <a:ext uri="{FF2B5EF4-FFF2-40B4-BE49-F238E27FC236}">
                <a16:creationId xmlns:a16="http://schemas.microsoft.com/office/drawing/2014/main" id="{05F4DEA0-A10C-4383-AA3D-50D3E2BFF683}"/>
              </a:ext>
            </a:extLst>
          </p:cNvPr>
          <p:cNvPicPr>
            <a:picLocks noChangeAspect="1"/>
          </p:cNvPicPr>
          <p:nvPr userDrawn="1"/>
        </p:nvPicPr>
        <p:blipFill>
          <a:blip r:embed="rId2"/>
          <a:srcRect/>
          <a:stretch/>
        </p:blipFill>
        <p:spPr>
          <a:xfrm>
            <a:off x="467453" y="0"/>
            <a:ext cx="2551717" cy="1005840"/>
          </a:xfrm>
          <a:prstGeom prst="rect">
            <a:avLst/>
          </a:prstGeom>
        </p:spPr>
      </p:pic>
    </p:spTree>
    <p:extLst>
      <p:ext uri="{BB962C8B-B14F-4D97-AF65-F5344CB8AC3E}">
        <p14:creationId xmlns:p14="http://schemas.microsoft.com/office/powerpoint/2010/main" val="1557389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451752" y="1252017"/>
            <a:ext cx="3962400" cy="1358834"/>
          </a:xfrm>
          <a:noFill/>
        </p:spPr>
        <p:txBody>
          <a:bodyPr tIns="45720" anchor="b" anchorCtr="0"/>
          <a:lstStyle>
            <a:lvl1pPr algn="l">
              <a:defRPr>
                <a:solidFill>
                  <a:schemeClr val="tx1"/>
                </a:solidFill>
              </a:defRPr>
            </a:lvl1pPr>
          </a:lstStyle>
          <a:p>
            <a:pPr lvl="0"/>
            <a:r>
              <a:rPr lang="en-US"/>
              <a:t>Transition Slide Title</a:t>
            </a:r>
          </a:p>
        </p:txBody>
      </p:sp>
    </p:spTree>
    <p:extLst>
      <p:ext uri="{BB962C8B-B14F-4D97-AF65-F5344CB8AC3E}">
        <p14:creationId xmlns:p14="http://schemas.microsoft.com/office/powerpoint/2010/main" val="2811229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467455" y="1252017"/>
            <a:ext cx="3962400" cy="1358834"/>
          </a:xfrm>
          <a:noFill/>
        </p:spPr>
        <p:txBody>
          <a:bodyPr tIns="45720" anchor="b" anchorCtr="0"/>
          <a:lstStyle>
            <a:lvl1pPr algn="l">
              <a:defRPr>
                <a:solidFill>
                  <a:schemeClr val="bg1"/>
                </a:solidFill>
              </a:defRPr>
            </a:lvl1pPr>
          </a:lstStyle>
          <a:p>
            <a:pPr lvl="0"/>
            <a:r>
              <a:rPr lang="en-US"/>
              <a:t>Transition Slide Title</a:t>
            </a:r>
          </a:p>
        </p:txBody>
      </p:sp>
    </p:spTree>
    <p:extLst>
      <p:ext uri="{BB962C8B-B14F-4D97-AF65-F5344CB8AC3E}">
        <p14:creationId xmlns:p14="http://schemas.microsoft.com/office/powerpoint/2010/main" val="19411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Tree>
    <p:extLst>
      <p:ext uri="{BB962C8B-B14F-4D97-AF65-F5344CB8AC3E}">
        <p14:creationId xmlns:p14="http://schemas.microsoft.com/office/powerpoint/2010/main" val="3788749747"/>
      </p:ext>
    </p:extLst>
  </p:cSld>
  <p:clrMapOvr>
    <a:masterClrMapping/>
  </p:clrMapOvr>
  <p:extLst>
    <p:ext uri="{DCECCB84-F9BA-43D5-87BE-67443E8EF086}">
      <p15:sldGuideLst xmlns:p15="http://schemas.microsoft.com/office/powerpoint/2012/main">
        <p15:guide id="6" orient="horz" pos="1428" userDrawn="1">
          <p15:clr>
            <a:srgbClr val="FBAE40"/>
          </p15:clr>
        </p15:guide>
        <p15:guide id="7" orient="horz" pos="1404" userDrawn="1">
          <p15:clr>
            <a:srgbClr val="FBAE40"/>
          </p15:clr>
        </p15:guide>
        <p15:guide id="8" orient="horz" pos="9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40" name="Text Placeholder 38">
            <a:extLst>
              <a:ext uri="{FF2B5EF4-FFF2-40B4-BE49-F238E27FC236}">
                <a16:creationId xmlns:a16="http://schemas.microsoft.com/office/drawing/2014/main" id="{BB44AFF9-5CA2-4EFB-B05E-64011B1C80DD}"/>
              </a:ext>
            </a:extLst>
          </p:cNvPr>
          <p:cNvSpPr>
            <a:spLocks noGrp="1"/>
          </p:cNvSpPr>
          <p:nvPr>
            <p:ph type="body" sz="quarter" idx="29"/>
          </p:nvPr>
        </p:nvSpPr>
        <p:spPr>
          <a:xfrm>
            <a:off x="469077" y="3664284"/>
            <a:ext cx="1882775" cy="795338"/>
          </a:xfrm>
        </p:spPr>
        <p:txBody>
          <a:bodyPr>
            <a:normAutofit/>
          </a:bodyPr>
          <a:lstStyle>
            <a:lvl1pPr>
              <a:defRPr sz="1800"/>
            </a:lvl1pPr>
          </a:lstStyle>
          <a:p>
            <a:pPr lvl="0"/>
            <a:r>
              <a:rPr lang="en-US"/>
              <a:t>Click to edit Master text styles</a:t>
            </a:r>
          </a:p>
        </p:txBody>
      </p:sp>
      <p:sp>
        <p:nvSpPr>
          <p:cNvPr id="41" name="Text Placeholder 38">
            <a:extLst>
              <a:ext uri="{FF2B5EF4-FFF2-40B4-BE49-F238E27FC236}">
                <a16:creationId xmlns:a16="http://schemas.microsoft.com/office/drawing/2014/main" id="{F20737D2-3AF9-49C4-B984-BC8F45A24AF4}"/>
              </a:ext>
            </a:extLst>
          </p:cNvPr>
          <p:cNvSpPr>
            <a:spLocks noGrp="1"/>
          </p:cNvSpPr>
          <p:nvPr>
            <p:ph type="body" sz="quarter" idx="30"/>
          </p:nvPr>
        </p:nvSpPr>
        <p:spPr>
          <a:xfrm>
            <a:off x="2618059" y="3664284"/>
            <a:ext cx="1882775" cy="795338"/>
          </a:xfrm>
        </p:spPr>
        <p:txBody>
          <a:bodyPr>
            <a:normAutofit/>
          </a:bodyPr>
          <a:lstStyle>
            <a:lvl1pPr>
              <a:defRPr sz="1800"/>
            </a:lvl1pPr>
          </a:lstStyle>
          <a:p>
            <a:pPr lvl="0"/>
            <a:r>
              <a:rPr lang="en-US"/>
              <a:t>Click to edit Master text styles</a:t>
            </a:r>
          </a:p>
        </p:txBody>
      </p:sp>
      <p:sp>
        <p:nvSpPr>
          <p:cNvPr id="42" name="Text Placeholder 38">
            <a:extLst>
              <a:ext uri="{FF2B5EF4-FFF2-40B4-BE49-F238E27FC236}">
                <a16:creationId xmlns:a16="http://schemas.microsoft.com/office/drawing/2014/main" id="{87788D4B-F605-40F2-A462-8A63E3AB856B}"/>
              </a:ext>
            </a:extLst>
          </p:cNvPr>
          <p:cNvSpPr>
            <a:spLocks noGrp="1"/>
          </p:cNvSpPr>
          <p:nvPr>
            <p:ph type="body" sz="quarter" idx="31"/>
          </p:nvPr>
        </p:nvSpPr>
        <p:spPr>
          <a:xfrm>
            <a:off x="4813853" y="3664284"/>
            <a:ext cx="1882775" cy="795338"/>
          </a:xfrm>
        </p:spPr>
        <p:txBody>
          <a:bodyPr>
            <a:normAutofit/>
          </a:bodyPr>
          <a:lstStyle>
            <a:lvl1pPr>
              <a:defRPr sz="1800"/>
            </a:lvl1pPr>
          </a:lstStyle>
          <a:p>
            <a:pPr lvl="0"/>
            <a:r>
              <a:rPr lang="en-US"/>
              <a:t>Click to edit Master text styles</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4078288" y="413132"/>
            <a:ext cx="4768850" cy="1286324"/>
          </a:xfrm>
        </p:spPr>
        <p:txBody>
          <a:bodyPr/>
          <a:lstStyle/>
          <a:p>
            <a:pPr lvl="0"/>
            <a:r>
              <a:rPr lang="en-US"/>
              <a:t>Click to edit Master text styles</a:t>
            </a:r>
          </a:p>
        </p:txBody>
      </p:sp>
      <p:sp>
        <p:nvSpPr>
          <p:cNvPr id="16" name="Text Placeholder 8">
            <a:extLst>
              <a:ext uri="{FF2B5EF4-FFF2-40B4-BE49-F238E27FC236}">
                <a16:creationId xmlns:a16="http://schemas.microsoft.com/office/drawing/2014/main" id="{30803C72-3ECE-47FE-AAFE-2FA8EAD7B66C}"/>
              </a:ext>
            </a:extLst>
          </p:cNvPr>
          <p:cNvSpPr>
            <a:spLocks noGrp="1"/>
          </p:cNvSpPr>
          <p:nvPr>
            <p:ph type="body" sz="quarter" idx="34"/>
          </p:nvPr>
        </p:nvSpPr>
        <p:spPr>
          <a:xfrm>
            <a:off x="6963599" y="3664284"/>
            <a:ext cx="1883539" cy="795338"/>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
        <p:nvSpPr>
          <p:cNvPr id="14" name="TextBox 13">
            <a:extLst>
              <a:ext uri="{FF2B5EF4-FFF2-40B4-BE49-F238E27FC236}">
                <a16:creationId xmlns:a16="http://schemas.microsoft.com/office/drawing/2014/main" id="{A8559408-3876-4B5B-BD71-E3C30A4C481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1" name="TextBox 30">
            <a:extLst>
              <a:ext uri="{FF2B5EF4-FFF2-40B4-BE49-F238E27FC236}">
                <a16:creationId xmlns:a16="http://schemas.microsoft.com/office/drawing/2014/main" id="{ECB0FA8B-B330-4468-BB80-FF22E50F5EE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9821035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16" name="Text Placeholder 6"/>
          <p:cNvSpPr>
            <a:spLocks noGrp="1"/>
          </p:cNvSpPr>
          <p:nvPr>
            <p:ph type="body" sz="quarter" idx="40"/>
          </p:nvPr>
        </p:nvSpPr>
        <p:spPr>
          <a:xfrm>
            <a:off x="0" y="2682874"/>
            <a:ext cx="9144000" cy="2460625"/>
          </a:xfrm>
          <a:prstGeom prst="rect">
            <a:avLst/>
          </a:prstGeom>
          <a:solidFill>
            <a:schemeClr val="bg1"/>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a:t>Infographic information goes here</a:t>
            </a:r>
          </a:p>
        </p:txBody>
      </p:sp>
      <p:sp>
        <p:nvSpPr>
          <p:cNvPr id="34" name="TextBox 33">
            <a:extLst>
              <a:ext uri="{FF2B5EF4-FFF2-40B4-BE49-F238E27FC236}">
                <a16:creationId xmlns:a16="http://schemas.microsoft.com/office/drawing/2014/main" id="{23C495A5-6A79-42D1-9501-3481B57531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742105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 name="Title 1"/>
          <p:cNvSpPr>
            <a:spLocks noGrp="1"/>
          </p:cNvSpPr>
          <p:nvPr>
            <p:ph type="title" hasCustomPrompt="1"/>
          </p:nvPr>
        </p:nvSpPr>
        <p:spPr>
          <a:xfrm>
            <a:off x="0" y="2135605"/>
            <a:ext cx="4936982" cy="548154"/>
          </a:xfrm>
        </p:spPr>
        <p:txBody>
          <a:bodyPr lIns="274320" tIns="118872" bIns="45720">
            <a:noAutofit/>
          </a:bodyPr>
          <a:lstStyle>
            <a:lvl1pPr algn="l">
              <a:defRPr/>
            </a:lvl1pPr>
          </a:lstStyle>
          <a:p>
            <a:pPr lvl="0"/>
            <a:r>
              <a:rPr lang="en-US"/>
              <a:t>Title: Content Slide</a:t>
            </a:r>
          </a:p>
        </p:txBody>
      </p:sp>
      <p:sp>
        <p:nvSpPr>
          <p:cNvPr id="15" name="Text Placeholder 14">
            <a:extLst>
              <a:ext uri="{FF2B5EF4-FFF2-40B4-BE49-F238E27FC236}">
                <a16:creationId xmlns:a16="http://schemas.microsoft.com/office/drawing/2014/main" id="{24B73B91-ED3C-4FB3-BF3A-127FF6200B68}"/>
              </a:ext>
            </a:extLst>
          </p:cNvPr>
          <p:cNvSpPr>
            <a:spLocks noGrp="1"/>
          </p:cNvSpPr>
          <p:nvPr>
            <p:ph type="body" sz="quarter" idx="56"/>
          </p:nvPr>
        </p:nvSpPr>
        <p:spPr>
          <a:xfrm>
            <a:off x="457201" y="2943225"/>
            <a:ext cx="4023360" cy="1762125"/>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CAAC7818-041E-483D-B6B5-A5441FAD4511}"/>
              </a:ext>
            </a:extLst>
          </p:cNvPr>
          <p:cNvSpPr>
            <a:spLocks noGrp="1"/>
          </p:cNvSpPr>
          <p:nvPr>
            <p:ph type="body" sz="quarter" idx="57"/>
          </p:nvPr>
        </p:nvSpPr>
        <p:spPr>
          <a:xfrm>
            <a:off x="4778925" y="2943225"/>
            <a:ext cx="3974378" cy="176212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1B8A3555-C79D-42B2-BFE0-E2004460478D}"/>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37942666-E6BA-4BA3-9385-05926FE581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638536139"/>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5163"/>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a:t>Insert Photo or Graphic</a:t>
            </a:r>
          </a:p>
        </p:txBody>
      </p:sp>
      <p:sp>
        <p:nvSpPr>
          <p:cNvPr id="12" name="Title 1">
            <a:extLst>
              <a:ext uri="{FF2B5EF4-FFF2-40B4-BE49-F238E27FC236}">
                <a16:creationId xmlns:a16="http://schemas.microsoft.com/office/drawing/2014/main" id="{8AF67F07-FC40-4A48-9D06-A0AE1C2B5CE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9F8F470B-7468-4549-B5A7-39A947D7C0A6}"/>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0A7B8E6B-B480-42E2-ABF7-01AB7B2EA909}"/>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6" name="TextBox 15">
            <a:extLst>
              <a:ext uri="{FF2B5EF4-FFF2-40B4-BE49-F238E27FC236}">
                <a16:creationId xmlns:a16="http://schemas.microsoft.com/office/drawing/2014/main" id="{127DB6FF-EB87-4DCF-8ECF-FDA3E4380AA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Tree>
    <p:extLst>
      <p:ext uri="{BB962C8B-B14F-4D97-AF65-F5344CB8AC3E}">
        <p14:creationId xmlns:p14="http://schemas.microsoft.com/office/powerpoint/2010/main" val="2367864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8B61296E-9FBE-4301-BA11-B3BFA380423F}"/>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63E3C2AA-2178-46D9-950C-DEA683349011}"/>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5837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p>
        </p:txBody>
      </p:sp>
      <p:sp>
        <p:nvSpPr>
          <p:cNvPr id="11" name="Text Placeholder 5">
            <a:extLst>
              <a:ext uri="{FF2B5EF4-FFF2-40B4-BE49-F238E27FC236}">
                <a16:creationId xmlns:a16="http://schemas.microsoft.com/office/drawing/2014/main" id="{132C334E-AB79-46B6-A7C0-92FD37A3E81A}"/>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4" name="Text Placeholder 4">
            <a:extLst>
              <a:ext uri="{FF2B5EF4-FFF2-40B4-BE49-F238E27FC236}">
                <a16:creationId xmlns:a16="http://schemas.microsoft.com/office/drawing/2014/main" id="{3C553F5F-3EDD-4319-AB33-64D58BC16251}"/>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2814080452"/>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74677542"/>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04D3633-C450-4164-8D2F-BE6D20A86AFB}"/>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37697994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NREL</a:t>
            </a:r>
            <a:r>
              <a:rPr lang="en-US" sz="800" baseline="0">
                <a:solidFill>
                  <a:schemeClr val="bg1"/>
                </a:solidFill>
              </a:rPr>
              <a:t>    </a:t>
            </a:r>
            <a:r>
              <a:rPr lang="en-US" sz="80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solidFill>
                <a:schemeClr val="bg1"/>
              </a:solidFill>
            </a:endParaRPr>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14057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6FEAFBE5-A2CC-4689-9FFD-B895D7460777}"/>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4353CEC3-6EC4-475E-BC6F-CDEAD6DA57EB}"/>
              </a:ext>
            </a:extLst>
          </p:cNvPr>
          <p:cNvSpPr>
            <a:spLocks noGrp="1"/>
          </p:cNvSpPr>
          <p:nvPr>
            <p:ph type="body" sz="quarter" idx="13" hasCustomPrompt="1"/>
          </p:nvPr>
        </p:nvSpPr>
        <p:spPr>
          <a:xfrm>
            <a:off x="3464012" y="4819650"/>
            <a:ext cx="2154194"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92EAC62B-7310-47D6-9359-E5D24156885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711499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DB01E338-5424-4983-A800-966422B360D3}"/>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1701114"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75CDAAA-C35B-48B2-BD8C-7369EBD583B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25231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992660"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7" name="TextBox 6">
            <a:extLst>
              <a:ext uri="{FF2B5EF4-FFF2-40B4-BE49-F238E27FC236}">
                <a16:creationId xmlns:a16="http://schemas.microsoft.com/office/drawing/2014/main" id="{3C181EF6-685D-46DE-AF7F-0DF7D11B2C8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503019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4" name="Text Placeholder 5">
            <a:extLst>
              <a:ext uri="{FF2B5EF4-FFF2-40B4-BE49-F238E27FC236}">
                <a16:creationId xmlns:a16="http://schemas.microsoft.com/office/drawing/2014/main" id="{48A3C2C8-5527-42F5-9909-F7B9C0E6339B}"/>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 Placeholder 2">
            <a:extLst>
              <a:ext uri="{FF2B5EF4-FFF2-40B4-BE49-F238E27FC236}">
                <a16:creationId xmlns:a16="http://schemas.microsoft.com/office/drawing/2014/main" id="{901A6DE7-AAD0-4A4E-B557-F4429278F385}"/>
              </a:ext>
            </a:extLst>
          </p:cNvPr>
          <p:cNvSpPr>
            <a:spLocks noGrp="1"/>
          </p:cNvSpPr>
          <p:nvPr>
            <p:ph type="body" sz="quarter" idx="13" hasCustomPrompt="1"/>
          </p:nvPr>
        </p:nvSpPr>
        <p:spPr>
          <a:xfrm>
            <a:off x="3480486" y="4819650"/>
            <a:ext cx="2261287"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1" name="TextBox 10">
            <a:extLst>
              <a:ext uri="{FF2B5EF4-FFF2-40B4-BE49-F238E27FC236}">
                <a16:creationId xmlns:a16="http://schemas.microsoft.com/office/drawing/2014/main" id="{AE7CC4F1-00FC-4311-AF79-1802497457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50947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04416F83-5359-4C05-92E2-A54A5BC136E6}"/>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5BC85E41-401E-49BC-B5A2-7887664F97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93940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387834"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A68220E5-F183-4B1B-9463-96A0D048837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3214152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AE61CD02-384F-41F5-A8FD-59ECE04C4831}"/>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C73227A7-82E2-4D9A-A584-E7E37A3FB4A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360900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B6573A4F-2CB6-4CEF-A4D8-B1AAA0FF13BB}"/>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B4137B0C-141B-4185-882F-5FD7FBC92F81}"/>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55488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srcRect/>
          <a:stretch/>
        </p:blipFill>
        <p:spPr>
          <a:xfrm>
            <a:off x="467453" y="0"/>
            <a:ext cx="2551717" cy="1005840"/>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291563015"/>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37220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8410D039-6F25-4D7F-A1B2-C7BC615D8CF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64448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B1DB3D14-BFC4-4C29-BE5D-18FBB4F2C07F}"/>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2" name="Text Placeholder 5">
            <a:extLst>
              <a:ext uri="{FF2B5EF4-FFF2-40B4-BE49-F238E27FC236}">
                <a16:creationId xmlns:a16="http://schemas.microsoft.com/office/drawing/2014/main" id="{F5F0C832-C7C5-4486-9378-170412966127}"/>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01FA3E5-6B69-47D6-AC2C-0A3EE57C6255}"/>
              </a:ext>
            </a:extLst>
          </p:cNvPr>
          <p:cNvSpPr>
            <a:spLocks noGrp="1"/>
          </p:cNvSpPr>
          <p:nvPr>
            <p:ph type="body" sz="quarter" idx="13" hasCustomPrompt="1"/>
          </p:nvPr>
        </p:nvSpPr>
        <p:spPr>
          <a:xfrm>
            <a:off x="3579340"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13" name="TextBox 12">
            <a:extLst>
              <a:ext uri="{FF2B5EF4-FFF2-40B4-BE49-F238E27FC236}">
                <a16:creationId xmlns:a16="http://schemas.microsoft.com/office/drawing/2014/main" id="{E08633F0-074F-4ADC-A423-ED3E68DB0839}"/>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8591145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FD96F0B2-5872-40E4-9356-5C5638EB0DEA}"/>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3CFDCF95-9E2A-488A-8D75-76A4250D16DE}"/>
              </a:ext>
            </a:extLst>
          </p:cNvPr>
          <p:cNvSpPr>
            <a:spLocks noGrp="1"/>
          </p:cNvSpPr>
          <p:nvPr>
            <p:ph type="body" sz="quarter" idx="56"/>
          </p:nvPr>
        </p:nvSpPr>
        <p:spPr>
          <a:xfrm>
            <a:off x="1499614" y="2571750"/>
            <a:ext cx="7644386"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7" name="Text Placeholder 2">
            <a:extLst>
              <a:ext uri="{FF2B5EF4-FFF2-40B4-BE49-F238E27FC236}">
                <a16:creationId xmlns:a16="http://schemas.microsoft.com/office/drawing/2014/main" id="{29D135D2-A06F-4E50-B3ED-9CD4BED01739}"/>
              </a:ext>
            </a:extLst>
          </p:cNvPr>
          <p:cNvSpPr>
            <a:spLocks noGrp="1"/>
          </p:cNvSpPr>
          <p:nvPr>
            <p:ph type="body" sz="quarter" idx="13" hasCustomPrompt="1"/>
          </p:nvPr>
        </p:nvSpPr>
        <p:spPr>
          <a:xfrm>
            <a:off x="1855294"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7BA9733F-3F7B-4D8F-853F-440538FE93A2}"/>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20648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a:t>Insert Photo or Graphic</a:t>
            </a: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EA4C0550-2567-47B0-A842-34A8EA4E4C4F}"/>
              </a:ext>
            </a:extLst>
          </p:cNvPr>
          <p:cNvSpPr>
            <a:spLocks noGrp="1"/>
          </p:cNvSpPr>
          <p:nvPr>
            <p:ph type="body" sz="quarter" idx="56"/>
          </p:nvPr>
        </p:nvSpPr>
        <p:spPr>
          <a:xfrm>
            <a:off x="752046" y="2571750"/>
            <a:ext cx="839195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6" name="Text Placeholder 2">
            <a:extLst>
              <a:ext uri="{FF2B5EF4-FFF2-40B4-BE49-F238E27FC236}">
                <a16:creationId xmlns:a16="http://schemas.microsoft.com/office/drawing/2014/main" id="{65B4E80E-CF6A-4FCA-A4C8-4130DC446442}"/>
              </a:ext>
            </a:extLst>
          </p:cNvPr>
          <p:cNvSpPr>
            <a:spLocks noGrp="1"/>
          </p:cNvSpPr>
          <p:nvPr>
            <p:ph type="body" sz="quarter" idx="13" hasCustomPrompt="1"/>
          </p:nvPr>
        </p:nvSpPr>
        <p:spPr>
          <a:xfrm>
            <a:off x="1083276" y="2249445"/>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a:t>Photo/Image Credit</a:t>
            </a:r>
          </a:p>
        </p:txBody>
      </p:sp>
      <p:sp>
        <p:nvSpPr>
          <p:cNvPr id="9" name="TextBox 8">
            <a:extLst>
              <a:ext uri="{FF2B5EF4-FFF2-40B4-BE49-F238E27FC236}">
                <a16:creationId xmlns:a16="http://schemas.microsoft.com/office/drawing/2014/main" id="{B5A69AF5-2846-4519-A275-D6D6970A3A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349171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B5C8110-81AE-49F3-BBD8-142931272FF6}"/>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p>
        </p:txBody>
      </p:sp>
      <p:sp>
        <p:nvSpPr>
          <p:cNvPr id="15" name="Text Placeholder 5">
            <a:extLst>
              <a:ext uri="{FF2B5EF4-FFF2-40B4-BE49-F238E27FC236}">
                <a16:creationId xmlns:a16="http://schemas.microsoft.com/office/drawing/2014/main" id="{D90A1BFF-6D05-4A9C-A858-9C073D5A49AA}"/>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3634141"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78DD00DC-1411-4EB7-8452-D263842DBD7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666576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1500188" y="2571750"/>
            <a:ext cx="7643812"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0DF97728-FC1C-40CE-8164-4E759FAAE1F6}"/>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922488"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6763C21C-3060-49FB-8CE1-84138A3A61B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0094200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749807" y="2571750"/>
            <a:ext cx="8394193"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105593" y="505617"/>
            <a:ext cx="5458745" cy="1096962"/>
          </a:xfrm>
        </p:spPr>
        <p:txBody>
          <a:bodyPr lIns="0" tIns="0" rIns="0" bIns="0">
            <a:normAutofit/>
          </a:bodyPr>
          <a:lstStyle>
            <a:lvl1pPr>
              <a:defRPr sz="2000"/>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B8D80D-673F-49CE-9B49-542071ED92C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72762870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2162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6" name="Picture Placeholder 2"/>
          <p:cNvSpPr>
            <a:spLocks noGrp="1"/>
          </p:cNvSpPr>
          <p:nvPr>
            <p:ph type="pic" sz="quarter" idx="22" hasCustomPrompt="1"/>
          </p:nvPr>
        </p:nvSpPr>
        <p:spPr>
          <a:xfrm>
            <a:off x="4825308" y="182880"/>
            <a:ext cx="3871998" cy="1835390"/>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195201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457200" y="4027648"/>
            <a:ext cx="4122738" cy="725487"/>
          </a:xfrm>
        </p:spPr>
        <p:txBody>
          <a:body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457200" y="3698788"/>
            <a:ext cx="4122738" cy="21590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4826000" y="2086495"/>
            <a:ext cx="3871913" cy="215380"/>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4826000" y="4497388"/>
            <a:ext cx="3871913" cy="255587"/>
          </a:xfrm>
        </p:spPr>
        <p:txBody>
          <a:bodyPr lIns="0" tIns="0" rIns="0" bIns="0">
            <a:noAutofit/>
          </a:bodyPr>
          <a:lstStyle>
            <a:lvl1pPr marL="0" indent="0">
              <a:buNone/>
              <a:defRPr sz="600" i="1">
                <a:solidFill>
                  <a:schemeClr val="accent6"/>
                </a:solidFill>
              </a:defRPr>
            </a:lvl1pPr>
          </a:lstStyle>
          <a:p>
            <a:pPr lvl="0"/>
            <a:r>
              <a:rPr lang="en-US"/>
              <a:t>Photo/Image Credit</a:t>
            </a:r>
          </a:p>
        </p:txBody>
      </p:sp>
      <p:sp>
        <p:nvSpPr>
          <p:cNvPr id="14" name="TextBox 13">
            <a:extLst>
              <a:ext uri="{FF2B5EF4-FFF2-40B4-BE49-F238E27FC236}">
                <a16:creationId xmlns:a16="http://schemas.microsoft.com/office/drawing/2014/main" id="{77479964-3818-4F74-92D3-AD8F0D61924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59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59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59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59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59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59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59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59281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59280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59280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632200"/>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632200"/>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632200"/>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632200"/>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632200"/>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632200"/>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632200"/>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632200"/>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632200"/>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318970"/>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632200"/>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320654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320654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320654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320654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320654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320654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320654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320654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320653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320653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4245930"/>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4245930"/>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4245930"/>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4245930"/>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4245930"/>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4245930"/>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4245930"/>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4245930"/>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4245930"/>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932700"/>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4245930"/>
            <a:ext cx="789039" cy="273727"/>
          </a:xfrm>
        </p:spPr>
        <p:txBody>
          <a:bodyPr anchor="t" anchorCtr="0"/>
          <a:lstStyle>
            <a:lvl1pPr marL="0" indent="0" algn="ctr">
              <a:buNone/>
              <a:defRPr sz="800" b="0"/>
            </a:lvl1pPr>
          </a:lstStyle>
          <a:p>
            <a:pPr lvl="0"/>
            <a:r>
              <a:rPr lang="en-US"/>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a:t>Organization/People Slide</a:t>
            </a:r>
          </a:p>
        </p:txBody>
      </p:sp>
      <p:sp>
        <p:nvSpPr>
          <p:cNvPr id="65" name="TextBox 64">
            <a:extLst>
              <a:ext uri="{FF2B5EF4-FFF2-40B4-BE49-F238E27FC236}">
                <a16:creationId xmlns:a16="http://schemas.microsoft.com/office/drawing/2014/main" id="{1A5DBE26-6274-4E4E-A951-2676ECB5FE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67957895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31909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31908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31908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31908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31908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31908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31908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31908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31908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31908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358473"/>
            <a:ext cx="789039" cy="273727"/>
          </a:xfrm>
        </p:spPr>
        <p:txBody>
          <a:bodyPr anchor="t" anchorCtr="0"/>
          <a:lstStyle>
            <a:lvl1pPr marL="0" indent="0" algn="ctr">
              <a:buNone/>
              <a:defRPr sz="800" b="0"/>
            </a:lvl1pPr>
          </a:lstStyle>
          <a:p>
            <a:pPr lvl="0"/>
            <a:r>
              <a:rPr lang="en-US"/>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358473"/>
            <a:ext cx="789039" cy="273727"/>
          </a:xfrm>
        </p:spPr>
        <p:txBody>
          <a:bodyPr anchor="t" anchorCtr="0"/>
          <a:lstStyle>
            <a:lvl1pPr marL="0" indent="0" algn="ctr">
              <a:buNone/>
              <a:defRPr sz="800" b="0"/>
            </a:lvl1pPr>
          </a:lstStyle>
          <a:p>
            <a:pPr lvl="0"/>
            <a:r>
              <a:rPr lang="en-US"/>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358473"/>
            <a:ext cx="789039" cy="273727"/>
          </a:xfrm>
        </p:spPr>
        <p:txBody>
          <a:bodyPr anchor="t" anchorCtr="0"/>
          <a:lstStyle>
            <a:lvl1pPr marL="0" indent="0" algn="ctr">
              <a:buNone/>
              <a:defRPr sz="800" b="0"/>
            </a:lvl1pPr>
          </a:lstStyle>
          <a:p>
            <a:pPr lvl="0"/>
            <a:r>
              <a:rPr lang="en-US"/>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358473"/>
            <a:ext cx="789039" cy="273727"/>
          </a:xfrm>
        </p:spPr>
        <p:txBody>
          <a:bodyPr anchor="t" anchorCtr="0"/>
          <a:lstStyle>
            <a:lvl1pPr marL="0" indent="0" algn="ctr">
              <a:buNone/>
              <a:defRPr sz="800" b="0"/>
            </a:lvl1pPr>
          </a:lstStyle>
          <a:p>
            <a:pPr lvl="0"/>
            <a:r>
              <a:rPr lang="en-US"/>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358473"/>
            <a:ext cx="789039" cy="273727"/>
          </a:xfrm>
        </p:spPr>
        <p:txBody>
          <a:bodyPr anchor="t" anchorCtr="0"/>
          <a:lstStyle>
            <a:lvl1pPr marL="0" indent="0" algn="ctr">
              <a:buNone/>
              <a:defRPr sz="800" b="0"/>
            </a:lvl1pPr>
          </a:lstStyle>
          <a:p>
            <a:pPr lvl="0"/>
            <a:r>
              <a:rPr lang="en-US"/>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358473"/>
            <a:ext cx="789039" cy="273727"/>
          </a:xfrm>
        </p:spPr>
        <p:txBody>
          <a:bodyPr anchor="t" anchorCtr="0"/>
          <a:lstStyle>
            <a:lvl1pPr marL="0" indent="0" algn="ctr">
              <a:buNone/>
              <a:defRPr sz="800" b="0"/>
            </a:lvl1pPr>
          </a:lstStyle>
          <a:p>
            <a:pPr lvl="0"/>
            <a:r>
              <a:rPr lang="en-US"/>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358473"/>
            <a:ext cx="789039" cy="273727"/>
          </a:xfrm>
        </p:spPr>
        <p:txBody>
          <a:bodyPr anchor="t" anchorCtr="0"/>
          <a:lstStyle>
            <a:lvl1pPr marL="0" indent="0" algn="ctr">
              <a:buNone/>
              <a:defRPr sz="800" b="0"/>
            </a:lvl1pPr>
          </a:lstStyle>
          <a:p>
            <a:pPr lvl="0"/>
            <a:r>
              <a:rPr lang="en-US"/>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358473"/>
            <a:ext cx="789039" cy="273727"/>
          </a:xfrm>
        </p:spPr>
        <p:txBody>
          <a:bodyPr anchor="t" anchorCtr="0"/>
          <a:lstStyle>
            <a:lvl1pPr marL="0" indent="0" algn="ctr">
              <a:buNone/>
              <a:defRPr sz="800" b="0"/>
            </a:lvl1pPr>
          </a:lstStyle>
          <a:p>
            <a:pPr lvl="0"/>
            <a:r>
              <a:rPr lang="en-US"/>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358473"/>
            <a:ext cx="789039" cy="273727"/>
          </a:xfrm>
        </p:spPr>
        <p:txBody>
          <a:bodyPr anchor="t" anchorCtr="0"/>
          <a:lstStyle>
            <a:lvl1pPr marL="0" indent="0" algn="ctr">
              <a:buNone/>
              <a:defRPr sz="800" b="0"/>
            </a:lvl1pPr>
          </a:lstStyle>
          <a:p>
            <a:pPr lvl="0"/>
            <a:r>
              <a:rPr lang="en-US"/>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045243"/>
            <a:ext cx="789039" cy="273727"/>
          </a:xfrm>
        </p:spPr>
        <p:txBody>
          <a:bodyPr lIns="0" t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358473"/>
            <a:ext cx="789039" cy="273727"/>
          </a:xfrm>
        </p:spPr>
        <p:txBody>
          <a:bodyPr anchor="t" anchorCtr="0"/>
          <a:lstStyle>
            <a:lvl1pPr marL="0" indent="0" algn="ctr">
              <a:buNone/>
              <a:defRPr sz="800" b="0"/>
            </a:lvl1pPr>
          </a:lstStyle>
          <a:p>
            <a:pPr lvl="0"/>
            <a:r>
              <a:rPr lang="en-US"/>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293282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293281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293281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293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293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293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293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293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293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293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3972203"/>
            <a:ext cx="789039" cy="273727"/>
          </a:xfrm>
        </p:spPr>
        <p:txBody>
          <a:bodyPr anchor="t" anchorCtr="0"/>
          <a:lstStyle>
            <a:lvl1pPr marL="0" indent="0" algn="ctr">
              <a:buNone/>
              <a:defRPr sz="800" b="0"/>
            </a:lvl1pPr>
          </a:lstStyle>
          <a:p>
            <a:pPr lvl="0"/>
            <a:r>
              <a:rPr lang="en-US"/>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3972203"/>
            <a:ext cx="789039" cy="273727"/>
          </a:xfrm>
        </p:spPr>
        <p:txBody>
          <a:bodyPr anchor="t" anchorCtr="0"/>
          <a:lstStyle>
            <a:lvl1pPr marL="0" indent="0" algn="ctr">
              <a:buNone/>
              <a:defRPr sz="800" b="0"/>
            </a:lvl1pPr>
          </a:lstStyle>
          <a:p>
            <a:pPr lvl="0"/>
            <a:r>
              <a:rPr lang="en-US"/>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3972203"/>
            <a:ext cx="789039" cy="273727"/>
          </a:xfrm>
        </p:spPr>
        <p:txBody>
          <a:bodyPr anchor="t" anchorCtr="0"/>
          <a:lstStyle>
            <a:lvl1pPr marL="0" indent="0" algn="ctr">
              <a:buNone/>
              <a:defRPr sz="800" b="0"/>
            </a:lvl1pPr>
          </a:lstStyle>
          <a:p>
            <a:pPr lvl="0"/>
            <a:r>
              <a:rPr lang="en-US"/>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3972203"/>
            <a:ext cx="789039" cy="273727"/>
          </a:xfrm>
        </p:spPr>
        <p:txBody>
          <a:bodyPr anchor="t" anchorCtr="0"/>
          <a:lstStyle>
            <a:lvl1pPr marL="0" indent="0" algn="ctr">
              <a:buNone/>
              <a:defRPr sz="800" b="0"/>
            </a:lvl1pPr>
          </a:lstStyle>
          <a:p>
            <a:pPr lvl="0"/>
            <a:r>
              <a:rPr lang="en-US"/>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3972203"/>
            <a:ext cx="789039" cy="273727"/>
          </a:xfrm>
        </p:spPr>
        <p:txBody>
          <a:bodyPr anchor="t" anchorCtr="0"/>
          <a:lstStyle>
            <a:lvl1pPr marL="0" indent="0" algn="ctr">
              <a:buNone/>
              <a:defRPr sz="800" b="0"/>
            </a:lvl1pPr>
          </a:lstStyle>
          <a:p>
            <a:pPr lvl="0"/>
            <a:r>
              <a:rPr lang="en-US"/>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3972203"/>
            <a:ext cx="789039" cy="273727"/>
          </a:xfrm>
        </p:spPr>
        <p:txBody>
          <a:bodyPr anchor="t" anchorCtr="0"/>
          <a:lstStyle>
            <a:lvl1pPr marL="0" indent="0" algn="ctr">
              <a:buNone/>
              <a:defRPr sz="800" b="0"/>
            </a:lvl1pPr>
          </a:lstStyle>
          <a:p>
            <a:pPr lvl="0"/>
            <a:r>
              <a:rPr lang="en-US"/>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3972203"/>
            <a:ext cx="789039" cy="273727"/>
          </a:xfrm>
        </p:spPr>
        <p:txBody>
          <a:bodyPr anchor="t" anchorCtr="0"/>
          <a:lstStyle>
            <a:lvl1pPr marL="0" indent="0" algn="ctr">
              <a:buNone/>
              <a:defRPr sz="800" b="0"/>
            </a:lvl1pPr>
          </a:lstStyle>
          <a:p>
            <a:pPr lvl="0"/>
            <a:r>
              <a:rPr lang="en-US"/>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3972203"/>
            <a:ext cx="789039" cy="273727"/>
          </a:xfrm>
        </p:spPr>
        <p:txBody>
          <a:bodyPr anchor="t" anchorCtr="0"/>
          <a:lstStyle>
            <a:lvl1pPr marL="0" indent="0" algn="ctr">
              <a:buNone/>
              <a:defRPr sz="800" b="0"/>
            </a:lvl1pPr>
          </a:lstStyle>
          <a:p>
            <a:pPr lvl="0"/>
            <a:r>
              <a:rPr lang="en-US"/>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3972203"/>
            <a:ext cx="789039" cy="273727"/>
          </a:xfrm>
        </p:spPr>
        <p:txBody>
          <a:bodyPr anchor="t" anchorCtr="0"/>
          <a:lstStyle>
            <a:lvl1pPr marL="0" indent="0" algn="ctr">
              <a:buNone/>
              <a:defRPr sz="800" b="0"/>
            </a:lvl1pPr>
          </a:lstStyle>
          <a:p>
            <a:pPr lvl="0"/>
            <a:r>
              <a:rPr lang="en-US"/>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658973"/>
            <a:ext cx="789039" cy="273727"/>
          </a:xfrm>
        </p:spPr>
        <p:txBody>
          <a:bodyPr lIns="0" tIns="0" rIns="0" bIns="0" anchor="b" anchorCtr="0"/>
          <a:lstStyle>
            <a:lvl1pPr marL="0" indent="0" algn="ctr">
              <a:buNone/>
              <a:defRPr sz="1000" b="1"/>
            </a:lvl1pPr>
          </a:lstStyle>
          <a:p>
            <a:pPr lvl="0"/>
            <a:r>
              <a:rPr lang="en-US" err="1"/>
              <a:t>Firstname</a:t>
            </a:r>
            <a:r>
              <a:rPr lang="en-US"/>
              <a:t> </a:t>
            </a:r>
            <a:r>
              <a:rPr lang="en-US" err="1"/>
              <a:t>Lastname</a:t>
            </a:r>
            <a:endParaRPr lang="en-US"/>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3972203"/>
            <a:ext cx="789039" cy="273727"/>
          </a:xfrm>
        </p:spPr>
        <p:txBody>
          <a:bodyPr anchor="t" anchorCtr="0"/>
          <a:lstStyle>
            <a:lvl1pPr marL="0" indent="0" algn="ctr">
              <a:buNone/>
              <a:defRPr sz="800" b="0"/>
            </a:lvl1pPr>
          </a:lstStyle>
          <a:p>
            <a:pPr lvl="0"/>
            <a:r>
              <a:rPr lang="en-US"/>
              <a:t>Title/Center</a:t>
            </a:r>
          </a:p>
        </p:txBody>
      </p:sp>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457199" y="1"/>
            <a:ext cx="8236857" cy="776514"/>
          </a:xfrm>
        </p:spPr>
        <p:txBody>
          <a:bodyPr/>
          <a:lstStyle/>
          <a:p>
            <a:r>
              <a:rPr lang="en-US"/>
              <a:t>Organization/People Slide</a:t>
            </a:r>
          </a:p>
        </p:txBody>
      </p:sp>
      <p:sp>
        <p:nvSpPr>
          <p:cNvPr id="65" name="TextBox 64">
            <a:extLst>
              <a:ext uri="{FF2B5EF4-FFF2-40B4-BE49-F238E27FC236}">
                <a16:creationId xmlns:a16="http://schemas.microsoft.com/office/drawing/2014/main" id="{8B07D449-21E7-4862-8552-4C9D4D99C2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409819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spTree>
    <p:extLst>
      <p:ext uri="{BB962C8B-B14F-4D97-AF65-F5344CB8AC3E}">
        <p14:creationId xmlns:p14="http://schemas.microsoft.com/office/powerpoint/2010/main" val="27366909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7801D90C-01F0-443E-9114-E80E1AE2D37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98859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2AA4BBDF-ECBF-4F49-A602-AB6ED6BACD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142765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AEF2436-A4AE-48D1-B685-43389517E47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252041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90472166-AF64-4F22-88D8-2C1C45D69B8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65721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F3BF7DB7-399E-46EF-B819-8CE44A17C5F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1458664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34F5CAA4-6852-4FE1-A6D9-E8A9254CD86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223442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1F2F342F-560D-45EE-AC97-0A018E8C678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5676175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7</a:t>
            </a:r>
          </a:p>
        </p:txBody>
      </p:sp>
      <p:sp>
        <p:nvSpPr>
          <p:cNvPr id="32" name="TextBox 31">
            <a:extLst>
              <a:ext uri="{FF2B5EF4-FFF2-40B4-BE49-F238E27FC236}">
                <a16:creationId xmlns:a16="http://schemas.microsoft.com/office/drawing/2014/main" id="{CEFE1CBB-80DE-4B56-92E2-5AB5EA1D8C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470116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Tree>
    <p:extLst>
      <p:ext uri="{BB962C8B-B14F-4D97-AF65-F5344CB8AC3E}">
        <p14:creationId xmlns:p14="http://schemas.microsoft.com/office/powerpoint/2010/main" val="19421678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pic>
        <p:nvPicPr>
          <p:cNvPr id="10" name="Graphic 6">
            <a:extLst>
              <a:ext uri="{FF2B5EF4-FFF2-40B4-BE49-F238E27FC236}">
                <a16:creationId xmlns:a16="http://schemas.microsoft.com/office/drawing/2014/main" id="{DFC21B99-B2E1-4CBB-920F-D1DB34E85066}"/>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97792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55200</a:t>
            </a:r>
          </a:p>
        </p:txBody>
      </p:sp>
      <p:pic>
        <p:nvPicPr>
          <p:cNvPr id="11" name="Graphic 6">
            <a:extLst>
              <a:ext uri="{FF2B5EF4-FFF2-40B4-BE49-F238E27FC236}">
                <a16:creationId xmlns:a16="http://schemas.microsoft.com/office/drawing/2014/main" id="{C4538FB2-1413-4FE8-B675-40AF5C15570F}"/>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555848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481606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pic>
        <p:nvPicPr>
          <p:cNvPr id="10" name="Graphic 6">
            <a:extLst>
              <a:ext uri="{FF2B5EF4-FFF2-40B4-BE49-F238E27FC236}">
                <a16:creationId xmlns:a16="http://schemas.microsoft.com/office/drawing/2014/main" id="{8B6F99C7-3FA8-4E3F-9B27-5AD0F64D70F1}"/>
              </a:ext>
            </a:extLst>
          </p:cNvPr>
          <p:cNvPicPr>
            <a:picLocks noChangeAspect="1"/>
          </p:cNvPicPr>
          <p:nvPr userDrawn="1"/>
        </p:nvPicPr>
        <p:blipFill rotWithShape="1">
          <a:blip r:embed="rId2"/>
          <a:srcRect t="14256"/>
          <a:stretch/>
        </p:blipFill>
        <p:spPr>
          <a:xfrm>
            <a:off x="5974053" y="4281054"/>
            <a:ext cx="2551717" cy="862445"/>
          </a:xfrm>
          <a:prstGeom prst="rect">
            <a:avLst/>
          </a:prstGeom>
        </p:spPr>
      </p:pic>
    </p:spTree>
    <p:extLst>
      <p:ext uri="{BB962C8B-B14F-4D97-AF65-F5344CB8AC3E}">
        <p14:creationId xmlns:p14="http://schemas.microsoft.com/office/powerpoint/2010/main" val="3216879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93678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1" name="Graphic 6">
            <a:extLst>
              <a:ext uri="{FF2B5EF4-FFF2-40B4-BE49-F238E27FC236}">
                <a16:creationId xmlns:a16="http://schemas.microsoft.com/office/drawing/2014/main" id="{1D13C48E-7D67-4A1F-A63F-F009D1E69216}"/>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3689612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spTree>
    <p:extLst>
      <p:ext uri="{BB962C8B-B14F-4D97-AF65-F5344CB8AC3E}">
        <p14:creationId xmlns:p14="http://schemas.microsoft.com/office/powerpoint/2010/main" val="18651142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Publication Number</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from iStock-627281636</a:t>
            </a:r>
          </a:p>
        </p:txBody>
      </p:sp>
      <p:pic>
        <p:nvPicPr>
          <p:cNvPr id="12" name="Graphic 6">
            <a:extLst>
              <a:ext uri="{FF2B5EF4-FFF2-40B4-BE49-F238E27FC236}">
                <a16:creationId xmlns:a16="http://schemas.microsoft.com/office/drawing/2014/main" id="{6C52035E-9CC3-4880-86ED-564EF2810B91}"/>
              </a:ext>
            </a:extLst>
          </p:cNvPr>
          <p:cNvPicPr>
            <a:picLocks noChangeAspect="1"/>
          </p:cNvPicPr>
          <p:nvPr userDrawn="1"/>
        </p:nvPicPr>
        <p:blipFill rotWithShape="1">
          <a:blip r:embed="rId3"/>
          <a:srcRect t="14256"/>
          <a:stretch/>
        </p:blipFill>
        <p:spPr>
          <a:xfrm>
            <a:off x="5974053" y="4281054"/>
            <a:ext cx="2551717" cy="862445"/>
          </a:xfrm>
          <a:prstGeom prst="rect">
            <a:avLst/>
          </a:prstGeom>
        </p:spPr>
      </p:pic>
    </p:spTree>
    <p:extLst>
      <p:ext uri="{BB962C8B-B14F-4D97-AF65-F5344CB8AC3E}">
        <p14:creationId xmlns:p14="http://schemas.microsoft.com/office/powerpoint/2010/main" val="346138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spTree>
    <p:extLst>
      <p:ext uri="{BB962C8B-B14F-4D97-AF65-F5344CB8AC3E}">
        <p14:creationId xmlns:p14="http://schemas.microsoft.com/office/powerpoint/2010/main" val="2713100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a:solidFill>
                  <a:schemeClr val="tx1">
                    <a:lumMod val="20000"/>
                    <a:lumOff val="80000"/>
                  </a:schemeClr>
                </a:solidFill>
              </a:rPr>
              <a:t>Photo by Dennis Schroeder, NREL 57447</a:t>
            </a:r>
          </a:p>
        </p:txBody>
      </p:sp>
      <p:pic>
        <p:nvPicPr>
          <p:cNvPr id="9" name="Graphic 6">
            <a:extLst>
              <a:ext uri="{FF2B5EF4-FFF2-40B4-BE49-F238E27FC236}">
                <a16:creationId xmlns:a16="http://schemas.microsoft.com/office/drawing/2014/main" id="{9D6E903F-1239-4830-A096-EC0358F0E77D}"/>
              </a:ext>
            </a:extLst>
          </p:cNvPr>
          <p:cNvPicPr>
            <a:picLocks noChangeAspect="1"/>
          </p:cNvPicPr>
          <p:nvPr userDrawn="1"/>
        </p:nvPicPr>
        <p:blipFill>
          <a:blip r:embed="rId3"/>
          <a:srcRect/>
          <a:stretch/>
        </p:blipFill>
        <p:spPr>
          <a:xfrm>
            <a:off x="467453" y="0"/>
            <a:ext cx="2551717" cy="1005840"/>
          </a:xfrm>
          <a:prstGeom prst="rect">
            <a:avLst/>
          </a:prstGeom>
        </p:spPr>
      </p:pic>
    </p:spTree>
    <p:extLst>
      <p:ext uri="{BB962C8B-B14F-4D97-AF65-F5344CB8AC3E}">
        <p14:creationId xmlns:p14="http://schemas.microsoft.com/office/powerpoint/2010/main" val="200063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 Name</a:t>
            </a:r>
            <a:br>
              <a:rPr lang="en-US"/>
            </a:br>
            <a:r>
              <a:rPr lang="en-US"/>
              <a:t>Venue or Organization</a:t>
            </a:r>
            <a:br>
              <a:rPr lang="en-US"/>
            </a:br>
            <a:r>
              <a:rPr lang="en-US"/>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a:ln>
                  <a:noFill/>
                </a:ln>
                <a:solidFill>
                  <a:schemeClr val="bg1"/>
                </a:solidFill>
                <a:effectLst>
                  <a:outerShdw blurRad="139700" dir="5400000" algn="t" rotWithShape="0">
                    <a:prstClr val="black"/>
                  </a:outerShdw>
                </a:effectLst>
              </a:rPr>
              <a:t>Photo by Dennis Schroeder, NREL 60853</a:t>
            </a:r>
          </a:p>
        </p:txBody>
      </p:sp>
    </p:spTree>
    <p:extLst>
      <p:ext uri="{BB962C8B-B14F-4D97-AF65-F5344CB8AC3E}">
        <p14:creationId xmlns:p14="http://schemas.microsoft.com/office/powerpoint/2010/main" val="150124100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118872"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731" r:id="rId2"/>
    <p:sldLayoutId id="2147483718" r:id="rId3"/>
    <p:sldLayoutId id="2147483726" r:id="rId4"/>
    <p:sldLayoutId id="2147483719" r:id="rId5"/>
    <p:sldLayoutId id="2147483727" r:id="rId6"/>
    <p:sldLayoutId id="2147483720" r:id="rId7"/>
    <p:sldLayoutId id="2147483728" r:id="rId8"/>
    <p:sldLayoutId id="2147483721" r:id="rId9"/>
    <p:sldLayoutId id="2147483729" r:id="rId10"/>
    <p:sldLayoutId id="2147483722" r:id="rId11"/>
    <p:sldLayoutId id="2147483730" r:id="rId12"/>
    <p:sldLayoutId id="2147483654" r:id="rId13"/>
    <p:sldLayoutId id="2147483655" r:id="rId14"/>
    <p:sldLayoutId id="2147483712" r:id="rId15"/>
    <p:sldLayoutId id="2147483653" r:id="rId16"/>
    <p:sldLayoutId id="2147483707" r:id="rId17"/>
    <p:sldLayoutId id="2147483708" r:id="rId18"/>
    <p:sldLayoutId id="2147483656" r:id="rId19"/>
    <p:sldLayoutId id="2147483666" r:id="rId20"/>
    <p:sldLayoutId id="2147483667" r:id="rId21"/>
    <p:sldLayoutId id="2147483665" r:id="rId22"/>
    <p:sldLayoutId id="2147483668" r:id="rId23"/>
    <p:sldLayoutId id="2147483669" r:id="rId24"/>
    <p:sldLayoutId id="2147483723" r:id="rId25"/>
    <p:sldLayoutId id="2147483671" r:id="rId26"/>
    <p:sldLayoutId id="2147483676" r:id="rId27"/>
    <p:sldLayoutId id="2147483681" r:id="rId28"/>
    <p:sldLayoutId id="2147483682" r:id="rId29"/>
    <p:sldLayoutId id="2147483687" r:id="rId30"/>
    <p:sldLayoutId id="2147483688" r:id="rId31"/>
    <p:sldLayoutId id="2147483678" r:id="rId32"/>
    <p:sldLayoutId id="2147483683" r:id="rId33"/>
    <p:sldLayoutId id="2147483702" r:id="rId34"/>
    <p:sldLayoutId id="2147483684" r:id="rId35"/>
    <p:sldLayoutId id="2147483698" r:id="rId36"/>
    <p:sldLayoutId id="2147483703" r:id="rId37"/>
    <p:sldLayoutId id="2147483685" r:id="rId38"/>
    <p:sldLayoutId id="2147483699" r:id="rId39"/>
    <p:sldLayoutId id="2147483704" r:id="rId40"/>
    <p:sldLayoutId id="2147483680" r:id="rId41"/>
    <p:sldLayoutId id="2147483700" r:id="rId42"/>
    <p:sldLayoutId id="2147483705" r:id="rId43"/>
    <p:sldLayoutId id="2147483686" r:id="rId44"/>
    <p:sldLayoutId id="2147483701" r:id="rId45"/>
    <p:sldLayoutId id="2147483724" r:id="rId46"/>
    <p:sldLayoutId id="2147483672" r:id="rId47"/>
    <p:sldLayoutId id="2147483716" r:id="rId48"/>
    <p:sldLayoutId id="2147483717" r:id="rId49"/>
    <p:sldLayoutId id="2147483657" r:id="rId50"/>
    <p:sldLayoutId id="2147483689" r:id="rId51"/>
    <p:sldLayoutId id="2147483690" r:id="rId52"/>
    <p:sldLayoutId id="2147483691" r:id="rId53"/>
    <p:sldLayoutId id="2147483692" r:id="rId54"/>
    <p:sldLayoutId id="2147483693" r:id="rId55"/>
    <p:sldLayoutId id="2147483694" r:id="rId56"/>
    <p:sldLayoutId id="2147483695" r:id="rId57"/>
    <p:sldLayoutId id="2147483696" r:id="rId58"/>
    <p:sldLayoutId id="2147483732" r:id="rId59"/>
    <p:sldLayoutId id="2147483713" r:id="rId60"/>
    <p:sldLayoutId id="2147483733" r:id="rId61"/>
    <p:sldLayoutId id="2147483714" r:id="rId62"/>
    <p:sldLayoutId id="2147483734" r:id="rId63"/>
    <p:sldLayoutId id="2147483715" r:id="rId64"/>
    <p:sldLayoutId id="2147483735" r:id="rId65"/>
  </p:sldLayoutIdLst>
  <p:hf hdr="0" dt="0"/>
  <p:txStyles>
    <p:titleStyle>
      <a:lvl1pPr marL="0" algn="ctr" defTabSz="457200" rtl="0" eaLnBrk="1" latinLnBrk="0" hangingPunct="1">
        <a:lnSpc>
          <a:spcPts val="2800"/>
        </a:lnSpc>
        <a:spcBef>
          <a:spcPts val="0"/>
        </a:spcBef>
        <a:buNone/>
        <a:defRPr sz="3000" kern="1200" spc="0">
          <a:solidFill>
            <a:schemeClr val="bg1"/>
          </a:solidFill>
          <a:latin typeface="+mj-lt"/>
          <a:ea typeface="+mj-ea"/>
          <a:cs typeface="+mj-cs"/>
        </a:defRPr>
      </a:lvl1pPr>
    </p:titleStyle>
    <p:bodyStyle>
      <a:lvl1pPr marL="173038" indent="-173038" algn="l" defTabSz="457200" rtl="0" eaLnBrk="1" latinLnBrk="0" hangingPunct="1">
        <a:spcBef>
          <a:spcPct val="20000"/>
        </a:spcBef>
        <a:buFont typeface="Arial"/>
        <a:buChar char="•"/>
        <a:defRPr sz="2400" kern="1200">
          <a:solidFill>
            <a:schemeClr val="tx1"/>
          </a:solidFill>
          <a:latin typeface="+mn-lt"/>
          <a:ea typeface="+mn-ea"/>
          <a:cs typeface="+mn-cs"/>
        </a:defRPr>
      </a:lvl1pPr>
      <a:lvl2pPr marL="460375" indent="-227013" algn="l" defTabSz="457200" rtl="0" eaLnBrk="1" latinLnBrk="0" hangingPunct="1">
        <a:spcBef>
          <a:spcPct val="20000"/>
        </a:spcBef>
        <a:buFont typeface="Arial"/>
        <a:buChar char="–"/>
        <a:defRPr sz="2400" kern="1200">
          <a:solidFill>
            <a:schemeClr val="tx1"/>
          </a:solidFill>
          <a:latin typeface="+mn-lt"/>
          <a:ea typeface="+mn-ea"/>
          <a:cs typeface="+mn-cs"/>
        </a:defRPr>
      </a:lvl2pPr>
      <a:lvl3pPr marL="628650" indent="-169863" algn="l" defTabSz="457200" rtl="0" eaLnBrk="1" latinLnBrk="0" hangingPunct="1">
        <a:spcBef>
          <a:spcPct val="20000"/>
        </a:spcBef>
        <a:buFont typeface="Arial"/>
        <a:buChar char="•"/>
        <a:defRPr sz="2200" kern="1200">
          <a:solidFill>
            <a:schemeClr val="tx1"/>
          </a:solidFill>
          <a:latin typeface="+mn-lt"/>
          <a:ea typeface="+mn-ea"/>
          <a:cs typeface="+mn-cs"/>
        </a:defRPr>
      </a:lvl3pPr>
      <a:lvl4pPr marL="914400" indent="-225425" algn="l" defTabSz="457200" rtl="0" eaLnBrk="1" latinLnBrk="0" hangingPunct="1">
        <a:spcBef>
          <a:spcPct val="20000"/>
        </a:spcBef>
        <a:buFont typeface="Arial"/>
        <a:buChar char="–"/>
        <a:defRPr sz="2000" kern="1200">
          <a:solidFill>
            <a:schemeClr val="tx1"/>
          </a:solidFill>
          <a:latin typeface="+mn-lt"/>
          <a:ea typeface="+mn-ea"/>
          <a:cs typeface="+mn-cs"/>
        </a:defRPr>
      </a:lvl4pPr>
      <a:lvl5pPr marL="1084263" indent="-169863" algn="l" defTabSz="457200" rtl="0" eaLnBrk="1" latinLnBrk="0" hangingPunct="1">
        <a:spcBef>
          <a:spcPct val="20000"/>
        </a:spcBef>
        <a:buFont typeface="Arial"/>
        <a:buChar char="»"/>
        <a:tabLst>
          <a:tab pos="1084263" algn="l"/>
        </a:tabLst>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atb.nrel.gov/" TargetMode="Externa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chart" Target="../charts/char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9.xml"/><Relationship Id="rId3" Type="http://schemas.openxmlformats.org/officeDocument/2006/relationships/hyperlink" Target="https://www.energy.gov/eere/wind/floating-offshore-wind-sho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hyperlink" Target="http://atb.nrel.gov/" TargetMode="External"/><Relationship Id="rId4" Type="http://schemas.openxmlformats.org/officeDocument/2006/relationships/chart" Target="../charts/char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 Id="rId3" Type="http://schemas.openxmlformats.org/officeDocument/2006/relationships/hyperlink" Target="http://atb.nrel.gov/" TargetMode="Externa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github.com/WISDEM/WISDEM" TargetMode="External"/><Relationship Id="rId4" Type="http://schemas.openxmlformats.org/officeDocument/2006/relationships/hyperlink" Target="http://atb.nrel.gov/" TargetMode="External"/><Relationship Id="rId5" Type="http://schemas.openxmlformats.org/officeDocument/2006/relationships/chart" Target="../charts/chart12.xml"/><Relationship Id="rId6" Type="http://schemas.openxmlformats.org/officeDocument/2006/relationships/chart" Target="../charts/chart13.xml"/><Relationship Id="rId7" Type="http://schemas.openxmlformats.org/officeDocument/2006/relationships/chart" Target="../charts/chart14.xml"/><Relationship Id="rId8"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hyperlink" Target="https://github.com/WISDEM/WISDE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 Id="rId3" Type="http://schemas.openxmlformats.org/officeDocument/2006/relationships/hyperlink" Target="http://atb.nrel.go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 Id="rId3" Type="http://schemas.openxmlformats.org/officeDocument/2006/relationships/hyperlink" Target="http://atb.nrel.go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chart" Target="../charts/chart15.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16.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hyperlink" Target="https://github.com/NREL/turbine-model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chart" Target="../charts/chart17.xml"/><Relationship Id="rId4" Type="http://schemas.openxmlformats.org/officeDocument/2006/relationships/chart" Target="../charts/chart18.xml"/><Relationship Id="rId5" Type="http://schemas.openxmlformats.org/officeDocument/2006/relationships/chart" Target="../charts/chart19.xml"/><Relationship Id="rId6"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chart" Target="../charts/chart20.xml"/><Relationship Id="rId4" Type="http://schemas.openxmlformats.org/officeDocument/2006/relationships/chart" Target="../charts/chart21.xml"/><Relationship Id="rId5" Type="http://schemas.openxmlformats.org/officeDocument/2006/relationships/chart" Target="../charts/chart22.xml"/><Relationship Id="rId6"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OMBA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chart" Target="../charts/chart23.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4.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5.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26.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NREL/turbine-model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atb.nrel.gov/" TargetMode="External"/><Relationship Id="rId3" Type="http://schemas.openxmlformats.org/officeDocument/2006/relationships/chart" Target="../charts/chart27.xml"/><Relationship Id="rId4" Type="http://schemas.openxmlformats.org/officeDocument/2006/relationships/chart" Target="../charts/chart28.xml"/><Relationship Id="rId5" Type="http://schemas.openxmlformats.org/officeDocument/2006/relationships/chart" Target="../charts/chart29.xml"/><Relationship Id="rId6" Type="http://schemas.openxmlformats.org/officeDocument/2006/relationships/chart" Target="../charts/chart30.xml"/><Relationship Id="rId7" Type="http://schemas.openxmlformats.org/officeDocument/2006/relationships/chart" Target="../charts/chart31.xml"/><Relationship Id="rId8" Type="http://schemas.openxmlformats.org/officeDocument/2006/relationships/chart" Target="../charts/chart32.xml"/><Relationship Id="rId9" Type="http://schemas.openxmlformats.org/officeDocument/2006/relationships/chart" Target="../charts/chart33.xml"/><Relationship Id="rId10" Type="http://schemas.openxmlformats.org/officeDocument/2006/relationships/chart" Target="../charts/chart34.xml"/><Relationship Id="rId11" Type="http://schemas.openxmlformats.org/officeDocument/2006/relationships/chart" Target="../charts/chart35.xml"/><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hyperlink" Target="http://atb.nrel.gov/"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chart" Target="../charts/chart36.xml"/><Relationship Id="rId4" Type="http://schemas.openxmlformats.org/officeDocument/2006/relationships/chart" Target="../charts/chart37.xml"/><Relationship Id="rId5" Type="http://schemas.openxmlformats.org/officeDocument/2006/relationships/chart" Target="../charts/chart38.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hyperlink" Target="https://www.nrel.gov/docs/fy16osti/66579.pdf" TargetMode="External"/><Relationship Id="rId4" Type="http://schemas.openxmlformats.org/officeDocument/2006/relationships/hyperlink" Target="https://www.bls.gov/data/#calculators" TargetMode="External"/><Relationship Id="rId5" Type="http://schemas.openxmlformats.org/officeDocument/2006/relationships/hyperlink" Target="https://corewind.eu/wp-content/uploads/files/publications/COREWIND-D4.2-Floating-Wind-O-and-M-Strategies-Assessment.pdf" TargetMode="External"/><Relationship Id="rId6" Type="http://schemas.openxmlformats.org/officeDocument/2006/relationships/hyperlink" Target="https://www.nrel.gov/docs/fy19osti/72201.pdf" TargetMode="External"/><Relationship Id="rId7" Type="http://schemas.openxmlformats.org/officeDocument/2006/relationships/hyperlink" Target="https://www.nrel.gov/docs/fy23osti/83712.pdf" TargetMode="External"/><Relationship Id="rId8" Type="http://schemas.openxmlformats.org/officeDocument/2006/relationships/hyperlink" Target="https://www.nrel.gov/docs/fy22osti/82519.pdf" TargetMode="External"/><Relationship Id="rId9" Type="http://schemas.openxmlformats.org/officeDocument/2006/relationships/hyperlink" Target="https://cms.doe.gov/sites/default/files/2023-08/offshore-wind-market-report-2023-edition_0.pdf" TargetMode="External"/><Relationship Id="rId10" Type="http://schemas.openxmlformats.org/officeDocument/2006/relationships/hyperlink" Target="https://www.nrel.gov/gis/wind-resource-maps.html" TargetMode="External"/><Relationship Id="rId11" Type="http://schemas.openxmlformats.org/officeDocument/2006/relationships/hyperlink" Target="https://atb.nrel.gov/"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nrel.gov/docs/legosti/old/5173.pdf" TargetMode="External"/><Relationship Id="rId3" Type="http://schemas.openxmlformats.org/officeDocument/2006/relationships/hyperlink" Target="https://www.nrel.gov/docs/fy23osti/81819.pdf" TargetMode="External"/><Relationship Id="rId4" Type="http://schemas.openxmlformats.org/officeDocument/2006/relationships/hyperlink" Target="https://www.nrel.gov/docs/fy22osti/81209.pdf" TargetMode="External"/><Relationship Id="rId5" Type="http://schemas.openxmlformats.org/officeDocument/2006/relationships/hyperlink" Target="https://www.nrel.gov/docs/fy21osti/78471.pdf" TargetMode="External"/><Relationship Id="rId6" Type="http://schemas.openxmlformats.org/officeDocument/2006/relationships/hyperlink" Target="https://aws-dewi.ul.com/software/openwind/" TargetMode="External"/><Relationship Id="rId7" Type="http://schemas.openxmlformats.org/officeDocument/2006/relationships/hyperlink" Target="https://www.irs.gov/pub/irs-drop/n-23-38.pdf" TargetMode="External"/><Relationship Id="rId8" Type="http://schemas.openxmlformats.org/officeDocument/2006/relationships/hyperlink" Target="https://home.treasury.gov/news/press-releases/jy1477" TargetMode="External"/><Relationship Id="rId9" Type="http://schemas.openxmlformats.org/officeDocument/2006/relationships/hyperlink" Target="https://bvgassociates.com/wp-content/uploads/2017/11/InnoEnergy-Offshore-Wind-anticipated-innovations-impact-2017_A4.pdf" TargetMode="External"/><Relationship Id="rId10" Type="http://schemas.openxmlformats.org/officeDocument/2006/relationships/hyperlink" Target="https://www.energy.gov/eere/wind/articles/land-based-wind-market-report-2023-editio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doi.org/10.1038/s41560-021-00810-z"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www.irs.gov/pub/irs-drop/n-23-38.pdf" TargetMode="External"/><Relationship Id="rId3" Type="http://schemas.openxmlformats.org/officeDocument/2006/relationships/hyperlink" Target="https://github.com/WISDEM/WISDE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WISDEM/WISDE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atb.nrel.gov/"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chart" Target="../charts/chart1.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atb.nrel.gov/"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chart" Target="../charts/char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hart" Target="../charts/chart3.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31BE8-3FC2-48DC-8122-6996DFD70AA9}"/>
              </a:ext>
            </a:extLst>
          </p:cNvPr>
          <p:cNvSpPr>
            <a:spLocks noGrp="1"/>
          </p:cNvSpPr>
          <p:nvPr>
            <p:ph type="body" sz="quarter" idx="10"/>
          </p:nvPr>
        </p:nvSpPr>
        <p:spPr/>
        <p:txBody>
          <a:bodyPr/>
          <a:lstStyle/>
          <a:p>
            <a:r>
              <a:rPr lang="en-US"/>
              <a:t>2022 Cost of Wind Energy Review</a:t>
            </a:r>
          </a:p>
        </p:txBody>
      </p:sp>
      <p:sp>
        <p:nvSpPr>
          <p:cNvPr id="3" name="Text Placeholder 2">
            <a:extLst>
              <a:ext uri="{FF2B5EF4-FFF2-40B4-BE49-F238E27FC236}">
                <a16:creationId xmlns:a16="http://schemas.microsoft.com/office/drawing/2014/main" id="{244C8032-F3D0-4D5C-9FB7-23E1CD92EBD3}"/>
              </a:ext>
            </a:extLst>
          </p:cNvPr>
          <p:cNvSpPr>
            <a:spLocks noGrp="1"/>
          </p:cNvSpPr>
          <p:nvPr>
            <p:ph type="body" sz="quarter" idx="11"/>
          </p:nvPr>
        </p:nvSpPr>
        <p:spPr>
          <a:xfrm>
            <a:off x="3736975" y="2744787"/>
            <a:ext cx="4968875" cy="1101551"/>
          </a:xfrm>
        </p:spPr>
        <p:txBody>
          <a:bodyPr/>
          <a:lstStyle/>
          <a:p>
            <a:r>
              <a:rPr lang="en-US"/>
              <a:t>Tyler Stehly, Patrick Duffy, and Daniel Mulas Hernando</a:t>
            </a:r>
          </a:p>
          <a:p>
            <a:r>
              <a:rPr lang="en-US"/>
              <a:t>National Renewable Energy Laboratory </a:t>
            </a:r>
          </a:p>
          <a:p>
            <a:r>
              <a:rPr lang="en-US"/>
              <a:t>December 2023</a:t>
            </a:r>
          </a:p>
        </p:txBody>
      </p:sp>
    </p:spTree>
    <p:extLst>
      <p:ext uri="{BB962C8B-B14F-4D97-AF65-F5344CB8AC3E}">
        <p14:creationId xmlns:p14="http://schemas.microsoft.com/office/powerpoint/2010/main" val="3429737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Levelized Cost Breakdown for </a:t>
            </a:r>
            <a:br>
              <a:rPr lang="en-US"/>
            </a:br>
            <a:r>
              <a:rPr lang="en-US"/>
              <a:t>Reference Distributed Wind Projects</a:t>
            </a:r>
          </a:p>
        </p:txBody>
      </p:sp>
      <p:sp>
        <p:nvSpPr>
          <p:cNvPr id="9" name="Rounded Rectangle 8">
            <a:extLst>
              <a:ext uri="{FF2B5EF4-FFF2-40B4-BE49-F238E27FC236}">
                <a16:creationId xmlns:a16="http://schemas.microsoft.com/office/drawing/2014/main" id="{5E32C691-52F3-865C-8154-E5AB843C6D41}"/>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3" name="Rounded Rectangle 8">
            <a:extLst>
              <a:ext uri="{FF2B5EF4-FFF2-40B4-BE49-F238E27FC236}">
                <a16:creationId xmlns:a16="http://schemas.microsoft.com/office/drawing/2014/main" id="{5C6976AE-0E05-6608-7B8F-AD675260543F}"/>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4" name="Rounded Rectangle 8">
            <a:extLst>
              <a:ext uri="{FF2B5EF4-FFF2-40B4-BE49-F238E27FC236}">
                <a16:creationId xmlns:a16="http://schemas.microsoft.com/office/drawing/2014/main" id="{6A6BEFD6-FD33-2257-5970-8EB72B585FCF}"/>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sp>
        <p:nvSpPr>
          <p:cNvPr id="15" name="TextBox 14">
            <a:extLst>
              <a:ext uri="{FF2B5EF4-FFF2-40B4-BE49-F238E27FC236}">
                <a16:creationId xmlns:a16="http://schemas.microsoft.com/office/drawing/2014/main" id="{0913F962-EBFB-5AF0-2505-96C8A1EA80EC}"/>
              </a:ext>
            </a:extLst>
          </p:cNvPr>
          <p:cNvSpPr txBox="1"/>
          <p:nvPr/>
        </p:nvSpPr>
        <p:spPr>
          <a:xfrm>
            <a:off x="0" y="4945826"/>
            <a:ext cx="1225015" cy="215444"/>
          </a:xfrm>
          <a:prstGeom prst="rect">
            <a:avLst/>
          </a:prstGeom>
          <a:noFill/>
        </p:spPr>
        <p:txBody>
          <a:bodyPr wrap="none" rtlCol="0">
            <a:spAutoFit/>
          </a:bodyPr>
          <a:lstStyle/>
          <a:p>
            <a:r>
              <a:rPr lang="en-US" sz="800"/>
              <a:t>BOS = balance of system </a:t>
            </a:r>
          </a:p>
        </p:txBody>
      </p:sp>
      <p:grpSp>
        <p:nvGrpSpPr>
          <p:cNvPr id="19" name="Group 18">
            <a:extLst>
              <a:ext uri="{FF2B5EF4-FFF2-40B4-BE49-F238E27FC236}">
                <a16:creationId xmlns:a16="http://schemas.microsoft.com/office/drawing/2014/main" id="{00000000-0008-0000-0A00-000003000000}"/>
              </a:ext>
            </a:extLst>
          </p:cNvPr>
          <p:cNvGrpSpPr>
            <a:grpSpLocks/>
          </p:cNvGrpSpPr>
          <p:nvPr/>
        </p:nvGrpSpPr>
        <p:grpSpPr>
          <a:xfrm>
            <a:off x="376428" y="1745426"/>
            <a:ext cx="2743200" cy="3200400"/>
            <a:chOff x="0" y="0"/>
            <a:chExt cx="6096000" cy="2967799"/>
          </a:xfrm>
        </p:grpSpPr>
        <p:graphicFrame>
          <p:nvGraphicFramePr>
            <p:cNvPr id="20" name="Chart 19">
              <a:extLst>
                <a:ext uri="{FF2B5EF4-FFF2-40B4-BE49-F238E27FC236}">
                  <a16:creationId xmlns:a16="http://schemas.microsoft.com/office/drawing/2014/main" id="{00000000-0008-0000-0A00-000004000000}"/>
                </a:ext>
              </a:extLst>
            </p:cNvPr>
            <p:cNvGraphicFramePr>
              <a:graphicFrameLocks/>
            </p:cNvGraphicFramePr>
            <p:nvPr>
              <p:extLst>
                <p:ext uri="{D42A27DB-BD31-4B8C-83A1-F6EECF244321}">
                  <p14:modId xmlns:p14="http://schemas.microsoft.com/office/powerpoint/2010/main" val="1930618680"/>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Straight Connector 20">
              <a:extLst>
                <a:ext uri="{FF2B5EF4-FFF2-40B4-BE49-F238E27FC236}">
                  <a16:creationId xmlns:a16="http://schemas.microsoft.com/office/drawing/2014/main" id="{00000000-0008-0000-0A00-00000A000000}"/>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27" name="Group 26">
            <a:extLst>
              <a:ext uri="{FF2B5EF4-FFF2-40B4-BE49-F238E27FC236}">
                <a16:creationId xmlns:a16="http://schemas.microsoft.com/office/drawing/2014/main" id="{00000000-0008-0000-0C00-000003000000}"/>
              </a:ext>
            </a:extLst>
          </p:cNvPr>
          <p:cNvGrpSpPr>
            <a:grpSpLocks/>
          </p:cNvGrpSpPr>
          <p:nvPr/>
        </p:nvGrpSpPr>
        <p:grpSpPr>
          <a:xfrm>
            <a:off x="3200400" y="1745426"/>
            <a:ext cx="2743200" cy="3200400"/>
            <a:chOff x="0" y="0"/>
            <a:chExt cx="6096000" cy="2967799"/>
          </a:xfrm>
        </p:grpSpPr>
        <p:graphicFrame>
          <p:nvGraphicFramePr>
            <p:cNvPr id="28" name="Chart 27">
              <a:extLst>
                <a:ext uri="{FF2B5EF4-FFF2-40B4-BE49-F238E27FC236}">
                  <a16:creationId xmlns:a16="http://schemas.microsoft.com/office/drawing/2014/main" id="{00000000-0008-0000-0C00-000004000000}"/>
                </a:ext>
              </a:extLst>
            </p:cNvPr>
            <p:cNvGraphicFramePr>
              <a:graphicFrameLocks/>
            </p:cNvGraphicFramePr>
            <p:nvPr>
              <p:extLst>
                <p:ext uri="{D42A27DB-BD31-4B8C-83A1-F6EECF244321}">
                  <p14:modId xmlns:p14="http://schemas.microsoft.com/office/powerpoint/2010/main" val="2454706328"/>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29" name="Straight Connector 28">
              <a:extLst>
                <a:ext uri="{FF2B5EF4-FFF2-40B4-BE49-F238E27FC236}">
                  <a16:creationId xmlns:a16="http://schemas.microsoft.com/office/drawing/2014/main" id="{00000000-0008-0000-0C00-000009000000}"/>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36" name="Group 35">
            <a:extLst>
              <a:ext uri="{FF2B5EF4-FFF2-40B4-BE49-F238E27FC236}">
                <a16:creationId xmlns:a16="http://schemas.microsoft.com/office/drawing/2014/main" id="{00000000-0008-0000-0E00-000003000000}"/>
              </a:ext>
            </a:extLst>
          </p:cNvPr>
          <p:cNvGrpSpPr>
            <a:grpSpLocks/>
          </p:cNvGrpSpPr>
          <p:nvPr/>
        </p:nvGrpSpPr>
        <p:grpSpPr>
          <a:xfrm>
            <a:off x="6024372" y="1745426"/>
            <a:ext cx="2743200" cy="3200400"/>
            <a:chOff x="0" y="0"/>
            <a:chExt cx="6096000" cy="2967799"/>
          </a:xfrm>
        </p:grpSpPr>
        <p:graphicFrame>
          <p:nvGraphicFramePr>
            <p:cNvPr id="37" name="Chart 36">
              <a:extLst>
                <a:ext uri="{FF2B5EF4-FFF2-40B4-BE49-F238E27FC236}">
                  <a16:creationId xmlns:a16="http://schemas.microsoft.com/office/drawing/2014/main" id="{00000000-0008-0000-0E00-000004000000}"/>
                </a:ext>
              </a:extLst>
            </p:cNvPr>
            <p:cNvGraphicFramePr>
              <a:graphicFrameLocks/>
            </p:cNvGraphicFramePr>
            <p:nvPr>
              <p:extLst>
                <p:ext uri="{D42A27DB-BD31-4B8C-83A1-F6EECF244321}">
                  <p14:modId xmlns:p14="http://schemas.microsoft.com/office/powerpoint/2010/main" val="430724877"/>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Connector 37">
              <a:extLst>
                <a:ext uri="{FF2B5EF4-FFF2-40B4-BE49-F238E27FC236}">
                  <a16:creationId xmlns:a16="http://schemas.microsoft.com/office/drawing/2014/main" id="{00000000-0008-0000-0E00-000005000000}"/>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39" name="Picture 38" descr="DW_20kW_LCOE_waterfall.png"/>
          <p:cNvPicPr>
            <a:picLocks noChangeAspect="1"/>
          </p:cNvPicPr>
          <p:nvPr/>
        </p:nvPicPr>
        <p:blipFill>
          <a:blip r:embed="rId6"/>
          <a:stretch>
            <a:fillRect/>
          </a:stretch>
        </p:blipFill>
        <p:spPr>
          <a:xfrm>
            <a:off x="914400" y="914400"/>
            <a:ext cx="3657607" cy="5486410"/>
          </a:xfrm>
          <a:prstGeom prst="rect">
            <a:avLst/>
          </a:prstGeom>
        </p:spPr>
      </p:pic>
      <p:pic>
        <p:nvPicPr>
          <p:cNvPr id="40" name="Picture 39" descr="DW_100kW_LCOE_waterfall.png"/>
          <p:cNvPicPr>
            <a:picLocks noChangeAspect="1"/>
          </p:cNvPicPr>
          <p:nvPr/>
        </p:nvPicPr>
        <p:blipFill>
          <a:blip r:embed="rId7"/>
          <a:stretch>
            <a:fillRect/>
          </a:stretch>
        </p:blipFill>
        <p:spPr>
          <a:xfrm>
            <a:off x="914400" y="914400"/>
            <a:ext cx="3657607" cy="5486410"/>
          </a:xfrm>
          <a:prstGeom prst="rect">
            <a:avLst/>
          </a:prstGeom>
        </p:spPr>
      </p:pic>
      <p:pic>
        <p:nvPicPr>
          <p:cNvPr id="41" name="Picture 40" descr="DW_1500kW_LCOE_waterfall.png"/>
          <p:cNvPicPr>
            <a:picLocks noChangeAspect="1"/>
          </p:cNvPicPr>
          <p:nvPr/>
        </p:nvPicPr>
        <p:blipFill>
          <a:blip r:embed="rId8"/>
          <a:stretch>
            <a:fillRect/>
          </a:stretch>
        </p:blipFill>
        <p:spPr>
          <a:xfrm>
            <a:off x="914400" y="914400"/>
            <a:ext cx="3657607" cy="5486410"/>
          </a:xfrm>
          <a:prstGeom prst="rect">
            <a:avLst/>
          </a:prstGeom>
        </p:spPr>
      </p:pic>
    </p:spTree>
    <p:extLst>
      <p:ext uri="{BB962C8B-B14F-4D97-AF65-F5344CB8AC3E}">
        <p14:creationId xmlns:p14="http://schemas.microsoft.com/office/powerpoint/2010/main" val="969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D6BE-E45A-AF03-0FC2-C0F850E30D43}"/>
              </a:ext>
            </a:extLst>
          </p:cNvPr>
          <p:cNvSpPr>
            <a:spLocks noGrp="1"/>
          </p:cNvSpPr>
          <p:nvPr>
            <p:ph type="title"/>
          </p:nvPr>
        </p:nvSpPr>
        <p:spPr>
          <a:xfrm>
            <a:off x="457199" y="1"/>
            <a:ext cx="8236857" cy="753034"/>
          </a:xfrm>
        </p:spPr>
        <p:txBody>
          <a:bodyPr/>
          <a:lstStyle/>
          <a:p>
            <a:r>
              <a:rPr lang="en-US"/>
              <a:t>Key Conclusions </a:t>
            </a:r>
          </a:p>
        </p:txBody>
      </p:sp>
      <p:sp>
        <p:nvSpPr>
          <p:cNvPr id="4" name="TextBox 3">
            <a:extLst>
              <a:ext uri="{FF2B5EF4-FFF2-40B4-BE49-F238E27FC236}">
                <a16:creationId xmlns:a16="http://schemas.microsoft.com/office/drawing/2014/main" id="{0006FEFE-AAA1-0B3B-18C5-F1490B24C05F}"/>
              </a:ext>
            </a:extLst>
          </p:cNvPr>
          <p:cNvSpPr txBox="1"/>
          <p:nvPr/>
        </p:nvSpPr>
        <p:spPr>
          <a:xfrm>
            <a:off x="457199" y="914400"/>
            <a:ext cx="8236857" cy="358559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a:t>The reference project LCOE for </a:t>
            </a:r>
            <a:r>
              <a:rPr lang="en-US" sz="1600" b="1"/>
              <a:t>land-based installations is $39/MWh</a:t>
            </a:r>
            <a:r>
              <a:rPr lang="en-US" sz="1600"/>
              <a:t>, with a range of land-based estimates from the single-variable sensitivity analysis covering $30–$57/MWh.</a:t>
            </a:r>
          </a:p>
          <a:p>
            <a:pPr marL="285750" indent="-285750">
              <a:spcBef>
                <a:spcPts val="1200"/>
              </a:spcBef>
              <a:spcAft>
                <a:spcPts val="600"/>
              </a:spcAft>
              <a:buFont typeface="Arial" panose="020B0604020202020204" pitchFamily="34" charset="0"/>
              <a:buChar char="•"/>
            </a:pPr>
            <a:r>
              <a:rPr lang="en-US" sz="1600"/>
              <a:t>The </a:t>
            </a:r>
            <a:r>
              <a:rPr lang="en-US" sz="1600" b="1"/>
              <a:t>fixed-bottom offshore wind estimate is $</a:t>
            </a:r>
            <a:r>
              <a:rPr lang="en-US" sz="1600" b="1">
                <a:solidFill>
                  <a:srgbClr val="000000"/>
                </a:solidFill>
              </a:rPr>
              <a:t>95</a:t>
            </a:r>
            <a:r>
              <a:rPr lang="en-US" sz="1600" b="1"/>
              <a:t>/MWh</a:t>
            </a:r>
            <a:r>
              <a:rPr lang="en-US" sz="1600"/>
              <a:t>, and the </a:t>
            </a:r>
            <a:r>
              <a:rPr lang="en-US" sz="1600" b="1"/>
              <a:t>floating substructure reference project estimate is $</a:t>
            </a:r>
            <a:r>
              <a:rPr lang="en-US" sz="1600" b="1">
                <a:solidFill>
                  <a:srgbClr val="000000"/>
                </a:solidFill>
              </a:rPr>
              <a:t>145</a:t>
            </a:r>
            <a:r>
              <a:rPr lang="en-US" sz="1600" b="1"/>
              <a:t>/MWh</a:t>
            </a:r>
            <a:r>
              <a:rPr lang="en-US" sz="1600"/>
              <a:t>. These two reference projects give a single-variable sensitivity range of $52–$184/MWh. This range is primarily caused by the large variation in </a:t>
            </a:r>
            <a:r>
              <a:rPr lang="en-US" sz="1600" err="1"/>
              <a:t>CapEx</a:t>
            </a:r>
            <a:r>
              <a:rPr lang="en-US" sz="1600"/>
              <a:t> ($1,800–$7,711/kW) and project design life.</a:t>
            </a:r>
          </a:p>
          <a:p>
            <a:pPr marL="285750" indent="-285750">
              <a:spcBef>
                <a:spcPts val="1200"/>
              </a:spcBef>
              <a:spcAft>
                <a:spcPts val="600"/>
              </a:spcAft>
              <a:buFont typeface="Arial" panose="020B0604020202020204" pitchFamily="34" charset="0"/>
              <a:buChar char="•"/>
            </a:pPr>
            <a:r>
              <a:rPr lang="en-US" sz="1600"/>
              <a:t>The </a:t>
            </a:r>
            <a:r>
              <a:rPr lang="en-US" sz="1600" b="1"/>
              <a:t>residential and commercial reference distributed wind </a:t>
            </a:r>
            <a:r>
              <a:rPr lang="en-US" sz="1600"/>
              <a:t>system LCOE are estimated at </a:t>
            </a:r>
            <a:r>
              <a:rPr lang="en-US" sz="1600" b="1"/>
              <a:t>$235/MWh and $163/MWh</a:t>
            </a:r>
            <a:r>
              <a:rPr lang="en-US" sz="1600"/>
              <a:t>, respectively. Single-variable sensitivity analysis for the representative systems is presented in the </a:t>
            </a:r>
            <a:r>
              <a:rPr lang="en-US" sz="1600" i="1"/>
              <a:t>2019 Cost of Wind Energy Review</a:t>
            </a:r>
            <a:r>
              <a:rPr lang="en-US" sz="1600"/>
              <a:t> (Stehly, Beiter, and Duffy 2020). Analysts included the LCOE estimate for a </a:t>
            </a:r>
            <a:r>
              <a:rPr lang="en-US" sz="1600" b="1"/>
              <a:t>large distributed</a:t>
            </a:r>
            <a:r>
              <a:rPr lang="en-US" sz="1600"/>
              <a:t> </a:t>
            </a:r>
            <a:r>
              <a:rPr lang="en-US" sz="1600" b="1"/>
              <a:t>wind energy </a:t>
            </a:r>
            <a:r>
              <a:rPr lang="en-US" sz="1600"/>
              <a:t>project in this year’s analysis, estimated at </a:t>
            </a:r>
            <a:r>
              <a:rPr lang="en-US" sz="1600" b="1"/>
              <a:t>$78/MWh</a:t>
            </a:r>
            <a:r>
              <a:rPr lang="en-US" sz="1600"/>
              <a:t>. </a:t>
            </a:r>
          </a:p>
          <a:p>
            <a:pPr marL="285750" indent="-285750">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383288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14A3-FCCE-47BC-995A-00D116534A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55D1E5-FA73-4C56-B5CF-DB5C03BCE3EA}"/>
              </a:ext>
            </a:extLst>
          </p:cNvPr>
          <p:cNvSpPr>
            <a:spLocks noGrp="1"/>
          </p:cNvSpPr>
          <p:nvPr>
            <p:ph type="body" sz="quarter" idx="11"/>
          </p:nvPr>
        </p:nvSpPr>
        <p:spPr/>
        <p:txBody>
          <a:bodyPr/>
          <a:lstStyle/>
          <a:p>
            <a:r>
              <a:rPr lang="en-US"/>
              <a:t>Background </a:t>
            </a:r>
          </a:p>
        </p:txBody>
      </p:sp>
      <p:sp>
        <p:nvSpPr>
          <p:cNvPr id="4" name="Text Placeholder 3">
            <a:extLst>
              <a:ext uri="{FF2B5EF4-FFF2-40B4-BE49-F238E27FC236}">
                <a16:creationId xmlns:a16="http://schemas.microsoft.com/office/drawing/2014/main" id="{0D347502-5BCD-43D7-96B4-E7AC4CDF69E2}"/>
              </a:ext>
            </a:extLst>
          </p:cNvPr>
          <p:cNvSpPr>
            <a:spLocks noGrp="1"/>
          </p:cNvSpPr>
          <p:nvPr>
            <p:ph type="body" sz="quarter" idx="19"/>
          </p:nvPr>
        </p:nvSpPr>
        <p:spPr/>
        <p:txBody>
          <a:bodyPr/>
          <a:lstStyle/>
          <a:p>
            <a:r>
              <a:rPr lang="en-US"/>
              <a:t>U.S. Department of Energy Goals and Reporting Requirements</a:t>
            </a:r>
          </a:p>
        </p:txBody>
      </p:sp>
      <p:sp>
        <p:nvSpPr>
          <p:cNvPr id="5" name="Text Placeholder 4">
            <a:extLst>
              <a:ext uri="{FF2B5EF4-FFF2-40B4-BE49-F238E27FC236}">
                <a16:creationId xmlns:a16="http://schemas.microsoft.com/office/drawing/2014/main" id="{F6C938D5-463D-4415-AF57-03ABC2800688}"/>
              </a:ext>
            </a:extLst>
          </p:cNvPr>
          <p:cNvSpPr>
            <a:spLocks noGrp="1"/>
          </p:cNvSpPr>
          <p:nvPr>
            <p:ph type="body" sz="quarter" idx="21"/>
          </p:nvPr>
        </p:nvSpPr>
        <p:spPr/>
        <p:txBody>
          <a:bodyPr/>
          <a:lstStyle/>
          <a:p>
            <a:r>
              <a:rPr lang="en-US"/>
              <a:t>Land-Based Wind Energy  </a:t>
            </a:r>
          </a:p>
        </p:txBody>
      </p:sp>
      <p:sp>
        <p:nvSpPr>
          <p:cNvPr id="6" name="Text Placeholder 5">
            <a:extLst>
              <a:ext uri="{FF2B5EF4-FFF2-40B4-BE49-F238E27FC236}">
                <a16:creationId xmlns:a16="http://schemas.microsoft.com/office/drawing/2014/main" id="{72DCF128-BC98-4424-A7CB-1AE6C2BDC229}"/>
              </a:ext>
            </a:extLst>
          </p:cNvPr>
          <p:cNvSpPr>
            <a:spLocks noGrp="1"/>
          </p:cNvSpPr>
          <p:nvPr>
            <p:ph type="body" sz="quarter" idx="23"/>
          </p:nvPr>
        </p:nvSpPr>
        <p:spPr/>
        <p:txBody>
          <a:bodyPr/>
          <a:lstStyle/>
          <a:p>
            <a:r>
              <a:rPr lang="en-US"/>
              <a:t>Offshore Wind Energy </a:t>
            </a:r>
          </a:p>
        </p:txBody>
      </p:sp>
      <p:sp>
        <p:nvSpPr>
          <p:cNvPr id="7" name="Text Placeholder 6">
            <a:extLst>
              <a:ext uri="{FF2B5EF4-FFF2-40B4-BE49-F238E27FC236}">
                <a16:creationId xmlns:a16="http://schemas.microsoft.com/office/drawing/2014/main" id="{1A684D1D-83BB-4D0A-81B1-202BADA1CD81}"/>
              </a:ext>
            </a:extLst>
          </p:cNvPr>
          <p:cNvSpPr>
            <a:spLocks noGrp="1"/>
          </p:cNvSpPr>
          <p:nvPr>
            <p:ph type="body" sz="quarter" idx="25"/>
          </p:nvPr>
        </p:nvSpPr>
        <p:spPr/>
        <p:txBody>
          <a:bodyPr/>
          <a:lstStyle/>
          <a:p>
            <a:r>
              <a:rPr lang="en-US"/>
              <a:t>Distributed Wind Energy</a:t>
            </a:r>
          </a:p>
        </p:txBody>
      </p:sp>
      <p:sp>
        <p:nvSpPr>
          <p:cNvPr id="8" name="Text Placeholder 7">
            <a:extLst>
              <a:ext uri="{FF2B5EF4-FFF2-40B4-BE49-F238E27FC236}">
                <a16:creationId xmlns:a16="http://schemas.microsoft.com/office/drawing/2014/main" id="{3ADF238D-2B04-4F45-B92B-3747F4D49E69}"/>
              </a:ext>
            </a:extLst>
          </p:cNvPr>
          <p:cNvSpPr>
            <a:spLocks noGrp="1"/>
          </p:cNvSpPr>
          <p:nvPr>
            <p:ph type="body" sz="quarter" idx="27"/>
          </p:nvPr>
        </p:nvSpPr>
        <p:spPr/>
        <p:txBody>
          <a:bodyPr/>
          <a:lstStyle/>
          <a:p>
            <a:r>
              <a:rPr lang="en-US"/>
              <a:t>References</a:t>
            </a:r>
          </a:p>
        </p:txBody>
      </p:sp>
      <p:sp>
        <p:nvSpPr>
          <p:cNvPr id="9" name="Text Placeholder 8">
            <a:extLst>
              <a:ext uri="{FF2B5EF4-FFF2-40B4-BE49-F238E27FC236}">
                <a16:creationId xmlns:a16="http://schemas.microsoft.com/office/drawing/2014/main" id="{0AA6C6A5-03F0-4565-9DC1-8143736A7AF3}"/>
              </a:ext>
            </a:extLst>
          </p:cNvPr>
          <p:cNvSpPr>
            <a:spLocks noGrp="1"/>
          </p:cNvSpPr>
          <p:nvPr>
            <p:ph type="body" sz="quarter" idx="29"/>
          </p:nvPr>
        </p:nvSpPr>
        <p:spPr/>
        <p:txBody>
          <a:bodyPr/>
          <a:lstStyle/>
          <a:p>
            <a:r>
              <a:rPr lang="en-US"/>
              <a:t>Appendix</a:t>
            </a:r>
          </a:p>
        </p:txBody>
      </p:sp>
    </p:spTree>
    <p:extLst>
      <p:ext uri="{BB962C8B-B14F-4D97-AF65-F5344CB8AC3E}">
        <p14:creationId xmlns:p14="http://schemas.microsoft.com/office/powerpoint/2010/main" val="100078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32F8173-F75F-97CA-B6F3-3EA9A91E112B}"/>
              </a:ext>
            </a:extLst>
          </p:cNvPr>
          <p:cNvSpPr>
            <a:spLocks noGrp="1"/>
          </p:cNvSpPr>
          <p:nvPr>
            <p:ph type="body" sz="quarter" idx="11"/>
          </p:nvPr>
        </p:nvSpPr>
        <p:spPr/>
        <p:txBody>
          <a:bodyPr/>
          <a:lstStyle/>
          <a:p>
            <a:endParaRPr lang="en-US"/>
          </a:p>
        </p:txBody>
      </p:sp>
      <p:sp>
        <p:nvSpPr>
          <p:cNvPr id="10" name="Title 9">
            <a:extLst>
              <a:ext uri="{FF2B5EF4-FFF2-40B4-BE49-F238E27FC236}">
                <a16:creationId xmlns:a16="http://schemas.microsoft.com/office/drawing/2014/main" id="{FF18C9BB-5D17-61D7-D90E-91FB24D95123}"/>
              </a:ext>
            </a:extLst>
          </p:cNvPr>
          <p:cNvSpPr>
            <a:spLocks noGrp="1"/>
          </p:cNvSpPr>
          <p:nvPr>
            <p:ph type="title"/>
          </p:nvPr>
        </p:nvSpPr>
        <p:spPr/>
        <p:txBody>
          <a:bodyPr/>
          <a:lstStyle/>
          <a:p>
            <a:r>
              <a:rPr lang="en-US"/>
              <a:t>1. Background</a:t>
            </a:r>
          </a:p>
        </p:txBody>
      </p:sp>
    </p:spTree>
    <p:extLst>
      <p:ext uri="{BB962C8B-B14F-4D97-AF65-F5344CB8AC3E}">
        <p14:creationId xmlns:p14="http://schemas.microsoft.com/office/powerpoint/2010/main" val="232730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14400"/>
            <a:ext cx="8244112" cy="178510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400"/>
              <a:t>The </a:t>
            </a:r>
            <a:r>
              <a:rPr lang="en-US" sz="1400" i="1"/>
              <a:t>2022 Cost of Wind Energy Review </a:t>
            </a:r>
            <a:r>
              <a:rPr lang="en-US" sz="1400"/>
              <a:t>estimates the levelized cost of energy (LCOE) for land-based, offshore, and distributed wind energy projects in the United States.</a:t>
            </a:r>
          </a:p>
          <a:p>
            <a:pPr marL="742950" lvl="1" indent="-285750">
              <a:spcAft>
                <a:spcPts val="600"/>
              </a:spcAft>
              <a:buFont typeface="Calibri" panose="020F0502020204030204" pitchFamily="34" charset="0"/>
              <a:buChar char="−"/>
            </a:pPr>
            <a:r>
              <a:rPr lang="en-US" sz="1400"/>
              <a:t>LCOE is a metric used to assess the cost of electricity generation and the total power-plant-level impact from technology design changes and can be used to compare costs of all types of generation. </a:t>
            </a:r>
          </a:p>
          <a:p>
            <a:pPr marL="742950" lvl="1" indent="-285750">
              <a:spcAft>
                <a:spcPts val="600"/>
              </a:spcAft>
              <a:buFont typeface="Calibri" panose="020F0502020204030204" pitchFamily="34" charset="0"/>
              <a:buChar char="−"/>
            </a:pPr>
            <a:r>
              <a:rPr lang="en-US" sz="1400"/>
              <a:t>The specific LCOE method applied in this analysis is described in </a:t>
            </a:r>
            <a:r>
              <a:rPr lang="en-US" sz="1400" i="1"/>
              <a:t>A Manual for the Economic Evaluation of Energy Efficiency and Renewable Energy Technologies</a:t>
            </a:r>
            <a:r>
              <a:rPr lang="en-US" sz="1400"/>
              <a:t> (Short, </a:t>
            </a:r>
            <a:r>
              <a:rPr lang="en-US" sz="1400" err="1"/>
              <a:t>Packey</a:t>
            </a:r>
            <a:r>
              <a:rPr lang="en-US" sz="1400"/>
              <a:t>, and Holt 1995): </a:t>
            </a:r>
          </a:p>
          <a:p>
            <a:pPr marL="285750" indent="-285750">
              <a:spcAft>
                <a:spcPts val="600"/>
              </a:spcAft>
              <a:buFont typeface="Arial" panose="020B0604020202020204" pitchFamily="34" charset="0"/>
              <a:buChar char="•"/>
            </a:pPr>
            <a:endParaRPr lang="en-US" sz="105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2EB8E0-A3AA-65D2-4BF9-A4E2099FDC58}"/>
                  </a:ext>
                </a:extLst>
              </p:cNvPr>
              <p:cNvSpPr txBox="1"/>
              <p:nvPr/>
            </p:nvSpPr>
            <p:spPr>
              <a:xfrm>
                <a:off x="457199" y="3154501"/>
                <a:ext cx="3369640" cy="8082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𝐿𝐶𝑂𝐸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𝐶𝑎𝑝𝐸</m:t>
                              </m:r>
                              <m:r>
                                <a:rPr lang="en-US" i="1" smtClean="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𝐹𝐶𝑅</m:t>
                              </m:r>
                            </m:e>
                          </m:d>
                          <m:r>
                            <a:rPr lang="en-US" i="1">
                              <a:latin typeface="Cambria Math" panose="02040503050406030204" pitchFamily="18" charset="0"/>
                            </a:rPr>
                            <m:t>+</m:t>
                          </m:r>
                          <m:r>
                            <a:rPr lang="en-US" i="1">
                              <a:latin typeface="Cambria Math" panose="02040503050406030204" pitchFamily="18" charset="0"/>
                            </a:rPr>
                            <m:t>𝑂𝑝𝐸𝑥</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𝐴𝐸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𝑛𝑒𝑡</m:t>
                                      </m:r>
                                    </m:sub>
                                  </m:sSub>
                                </m:num>
                                <m:den>
                                  <m:r>
                                    <a:rPr lang="en-US" b="0" i="1" smtClean="0">
                                      <a:latin typeface="Cambria Math" panose="02040503050406030204" pitchFamily="18" charset="0"/>
                                    </a:rPr>
                                    <m:t>1,000</m:t>
                                  </m:r>
                                </m:den>
                              </m:f>
                            </m:e>
                          </m:d>
                        </m:den>
                      </m:f>
                    </m:oMath>
                  </m:oMathPara>
                </a14:m>
                <a:endParaRPr lang="en-US"/>
              </a:p>
            </p:txBody>
          </p:sp>
        </mc:Choice>
        <mc:Fallback xmlns="">
          <p:sp>
            <p:nvSpPr>
              <p:cNvPr id="3" name="TextBox 2">
                <a:extLst>
                  <a:ext uri="{FF2B5EF4-FFF2-40B4-BE49-F238E27FC236}">
                    <a16:creationId xmlns:a16="http://schemas.microsoft.com/office/drawing/2014/main" id="{7A2EB8E0-A3AA-65D2-4BF9-A4E2099FDC58}"/>
                  </a:ext>
                </a:extLst>
              </p:cNvPr>
              <p:cNvSpPr txBox="1">
                <a:spLocks noRot="1" noChangeAspect="1" noMove="1" noResize="1" noEditPoints="1" noAdjustHandles="1" noChangeArrowheads="1" noChangeShapeType="1" noTextEdit="1"/>
              </p:cNvSpPr>
              <p:nvPr/>
            </p:nvSpPr>
            <p:spPr>
              <a:xfrm>
                <a:off x="457199" y="3154501"/>
                <a:ext cx="3369640" cy="808235"/>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5DD64C8-C604-4295-4FE5-F5382CCC61AA}"/>
              </a:ext>
            </a:extLst>
          </p:cNvPr>
          <p:cNvSpPr txBox="1"/>
          <p:nvPr/>
        </p:nvSpPr>
        <p:spPr>
          <a:xfrm>
            <a:off x="4011551" y="2864095"/>
            <a:ext cx="4537363" cy="20005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200"/>
              <a:t>LCOE = levelized cost of energy (dollars per megawatt-hour [$/MWh])</a:t>
            </a:r>
          </a:p>
          <a:p>
            <a:pPr marL="285750" indent="-285750">
              <a:spcAft>
                <a:spcPts val="1200"/>
              </a:spcAft>
              <a:buFont typeface="Arial" panose="020B0604020202020204" pitchFamily="34" charset="0"/>
              <a:buChar char="•"/>
            </a:pPr>
            <a:r>
              <a:rPr lang="en-US" sz="1200"/>
              <a:t>FCR = fixed charge rate (%) </a:t>
            </a:r>
          </a:p>
          <a:p>
            <a:pPr marL="285750" indent="-285750">
              <a:spcAft>
                <a:spcPts val="1200"/>
              </a:spcAft>
              <a:buFont typeface="Arial" panose="020B0604020202020204" pitchFamily="34" charset="0"/>
              <a:buChar char="•"/>
            </a:pPr>
            <a:r>
              <a:rPr lang="en-US" sz="1200" err="1"/>
              <a:t>CapEx</a:t>
            </a:r>
            <a:r>
              <a:rPr lang="en-US" sz="1200"/>
              <a:t> = capital expenditures (dollars per kilowatt [$/kW])</a:t>
            </a:r>
          </a:p>
          <a:p>
            <a:pPr marL="285750" indent="-285750">
              <a:spcAft>
                <a:spcPts val="1200"/>
              </a:spcAft>
              <a:buFont typeface="Arial" panose="020B0604020202020204" pitchFamily="34" charset="0"/>
              <a:buChar char="•"/>
            </a:pPr>
            <a:r>
              <a:rPr lang="en-US" sz="1200" err="1"/>
              <a:t>AEP</a:t>
            </a:r>
            <a:r>
              <a:rPr lang="en-US" sz="1200" baseline="-25000" err="1"/>
              <a:t>net</a:t>
            </a:r>
            <a:r>
              <a:rPr lang="en-US" sz="1200"/>
              <a:t> = net average annual energy production (megawatt-hours per megawatt per year [MWh/MW/</a:t>
            </a:r>
            <a:r>
              <a:rPr lang="en-US" sz="1200" err="1"/>
              <a:t>yr</a:t>
            </a:r>
            <a:r>
              <a:rPr lang="en-US" sz="1200"/>
              <a:t>])</a:t>
            </a:r>
          </a:p>
          <a:p>
            <a:pPr marL="285750" indent="-285750">
              <a:spcAft>
                <a:spcPts val="1200"/>
              </a:spcAft>
              <a:buFont typeface="Arial" panose="020B0604020202020204" pitchFamily="34" charset="0"/>
              <a:buChar char="•"/>
            </a:pPr>
            <a:r>
              <a:rPr lang="en-US" sz="1200" err="1"/>
              <a:t>OpEx</a:t>
            </a:r>
            <a:r>
              <a:rPr lang="en-US" sz="1200"/>
              <a:t> = operational expenditures ($/kW/</a:t>
            </a:r>
            <a:r>
              <a:rPr lang="en-US" sz="1200" err="1"/>
              <a:t>yr</a:t>
            </a:r>
            <a:r>
              <a:rPr lang="en-US" sz="1200"/>
              <a:t>)</a:t>
            </a:r>
            <a:endParaRPr lang="en-US" sz="1400"/>
          </a:p>
        </p:txBody>
      </p:sp>
    </p:spTree>
    <p:extLst>
      <p:ext uri="{BB962C8B-B14F-4D97-AF65-F5344CB8AC3E}">
        <p14:creationId xmlns:p14="http://schemas.microsoft.com/office/powerpoint/2010/main" val="72474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8DD-2011-BA69-352A-B8770AEC3671}"/>
              </a:ext>
            </a:extLst>
          </p:cNvPr>
          <p:cNvSpPr>
            <a:spLocks noGrp="1"/>
          </p:cNvSpPr>
          <p:nvPr>
            <p:ph type="title"/>
          </p:nvPr>
        </p:nvSpPr>
        <p:spPr>
          <a:xfrm>
            <a:off x="457199" y="1"/>
            <a:ext cx="8236857" cy="749808"/>
          </a:xfrm>
        </p:spPr>
        <p:txBody>
          <a:bodyPr/>
          <a:lstStyle/>
          <a:p>
            <a:r>
              <a:rPr lang="en-US"/>
              <a:t>Background</a:t>
            </a:r>
          </a:p>
        </p:txBody>
      </p:sp>
      <p:sp>
        <p:nvSpPr>
          <p:cNvPr id="4" name="TextBox 3">
            <a:extLst>
              <a:ext uri="{FF2B5EF4-FFF2-40B4-BE49-F238E27FC236}">
                <a16:creationId xmlns:a16="http://schemas.microsoft.com/office/drawing/2014/main" id="{1376E77A-2EBE-1596-954C-CC60ECF80571}"/>
              </a:ext>
            </a:extLst>
          </p:cNvPr>
          <p:cNvSpPr txBox="1"/>
          <p:nvPr/>
        </p:nvSpPr>
        <p:spPr>
          <a:xfrm>
            <a:off x="449945" y="907143"/>
            <a:ext cx="8244112" cy="415498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This review also provides an update to the </a:t>
            </a:r>
            <a:r>
              <a:rPr lang="en-US" sz="1300" i="1"/>
              <a:t>2021 Cost of Wind Energy Review</a:t>
            </a:r>
            <a:r>
              <a:rPr lang="en-US" sz="1300"/>
              <a:t> (Stehly and Duffy 2022) and examines wind turbine costs, financing, and market conditions. The analysis includes: </a:t>
            </a:r>
          </a:p>
          <a:p>
            <a:pPr marL="742950" lvl="1" indent="-285750">
              <a:spcAft>
                <a:spcPts val="600"/>
              </a:spcAft>
              <a:buFont typeface="Calibri" panose="020F0502020204030204" pitchFamily="34" charset="0"/>
              <a:buChar char="−"/>
            </a:pPr>
            <a:r>
              <a:rPr lang="en-US" sz="1300"/>
              <a:t>Estimated LCOE for a representative </a:t>
            </a:r>
            <a:r>
              <a:rPr lang="en-US" sz="1300" b="1"/>
              <a:t>land-based</a:t>
            </a:r>
            <a:r>
              <a:rPr lang="en-US" sz="1300"/>
              <a:t> </a:t>
            </a:r>
            <a:r>
              <a:rPr lang="en-US" sz="1300" b="1"/>
              <a:t>wind energy project </a:t>
            </a:r>
            <a:r>
              <a:rPr lang="en-US" sz="1300"/>
              <a:t>installed in a moderate wind resource (i.e., International Electrotechnical Commission [IEC] wind class IIb [IEC 2020]) in the United States</a:t>
            </a:r>
          </a:p>
          <a:p>
            <a:pPr marL="742950" lvl="1" indent="-285750">
              <a:spcAft>
                <a:spcPts val="600"/>
              </a:spcAft>
              <a:buFont typeface="Calibri" panose="020F0502020204030204" pitchFamily="34" charset="0"/>
              <a:buChar char="−"/>
            </a:pPr>
            <a:r>
              <a:rPr lang="en-US" sz="1300"/>
              <a:t>Estimated LCOE for representative </a:t>
            </a:r>
            <a:r>
              <a:rPr lang="en-US" sz="1300" b="1"/>
              <a:t>offshore (fixed-bottom and floating) wind energy projects </a:t>
            </a:r>
            <a:r>
              <a:rPr lang="en-US" sz="1300"/>
              <a:t>using National Renewable Energy Laboratory (NREL) models and databases of globally installed projects; the authors assessed representative sites on the U.S. North Atlantic Coast (fixed bottom) and Pacific Coast (floating) using current lease and call information, nominations data from the Bureau of Ocean Energy Management, and various geospatial data sets</a:t>
            </a:r>
          </a:p>
          <a:p>
            <a:pPr marL="742950" lvl="1" indent="-285750">
              <a:spcAft>
                <a:spcPts val="600"/>
              </a:spcAft>
              <a:buFont typeface="Calibri" panose="020F0502020204030204" pitchFamily="34" charset="0"/>
              <a:buChar char="−"/>
            </a:pPr>
            <a:r>
              <a:rPr lang="en-US" sz="1300"/>
              <a:t>LCOE estimates for representative </a:t>
            </a:r>
            <a:r>
              <a:rPr lang="en-US" sz="1300" b="1"/>
              <a:t>residential, commercial, and large distributed wind energy projects</a:t>
            </a:r>
            <a:r>
              <a:rPr lang="en-US" sz="1300"/>
              <a:t>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power plants</a:t>
            </a:r>
          </a:p>
          <a:p>
            <a:pPr marL="742950" lvl="1" indent="-285750">
              <a:spcAft>
                <a:spcPts val="600"/>
              </a:spcAft>
              <a:buFont typeface="Calibri" panose="020F0502020204030204" pitchFamily="34" charset="0"/>
              <a:buChar char="−"/>
            </a:pPr>
            <a:r>
              <a:rPr lang="en-US" sz="1300"/>
              <a:t>Updates to the national supply curves for land-based and offshore wind energy based on geographically specific wind resource conditions paired with approximate wind turbine size characteristics</a:t>
            </a:r>
          </a:p>
          <a:p>
            <a:pPr marL="742950" lvl="1" indent="-285750">
              <a:spcAft>
                <a:spcPts val="600"/>
              </a:spcAft>
              <a:buFont typeface="Calibri" panose="020F0502020204030204" pitchFamily="34" charset="0"/>
              <a:buChar char="−"/>
            </a:pPr>
            <a:r>
              <a:rPr lang="en-US" sz="1300"/>
              <a:t>Projected land-based and offshore wind cost trajectories from 2022 through 2035 used for U.S. Department of Energy (DOE) annual wind power LCOE reporting as required by the Government Performance and Results Act (GPRA).</a:t>
            </a:r>
          </a:p>
        </p:txBody>
      </p:sp>
    </p:spTree>
    <p:extLst>
      <p:ext uri="{BB962C8B-B14F-4D97-AF65-F5344CB8AC3E}">
        <p14:creationId xmlns:p14="http://schemas.microsoft.com/office/powerpoint/2010/main" val="286266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224AC-95AE-05B6-895F-CCCA9CDF7B64}"/>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D41F8ED7-DFF8-82F9-9892-E6967AD4C5E8}"/>
              </a:ext>
            </a:extLst>
          </p:cNvPr>
          <p:cNvSpPr>
            <a:spLocks noGrp="1"/>
          </p:cNvSpPr>
          <p:nvPr>
            <p:ph type="title"/>
          </p:nvPr>
        </p:nvSpPr>
        <p:spPr>
          <a:xfrm>
            <a:off x="467455" y="1252017"/>
            <a:ext cx="4367781" cy="1358834"/>
          </a:xfrm>
        </p:spPr>
        <p:txBody>
          <a:bodyPr/>
          <a:lstStyle/>
          <a:p>
            <a:r>
              <a:rPr lang="en-US"/>
              <a:t>2. U.S. Department of Energy Goals and Reporting Requirements </a:t>
            </a:r>
          </a:p>
        </p:txBody>
      </p:sp>
    </p:spTree>
    <p:extLst>
      <p:ext uri="{BB962C8B-B14F-4D97-AF65-F5344CB8AC3E}">
        <p14:creationId xmlns:p14="http://schemas.microsoft.com/office/powerpoint/2010/main" val="197665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BFD8-1FEF-5DF5-AD61-412B43A31CBC}"/>
              </a:ext>
            </a:extLst>
          </p:cNvPr>
          <p:cNvSpPr>
            <a:spLocks noGrp="1"/>
          </p:cNvSpPr>
          <p:nvPr>
            <p:ph type="title"/>
          </p:nvPr>
        </p:nvSpPr>
        <p:spPr/>
        <p:txBody>
          <a:bodyPr/>
          <a:lstStyle/>
          <a:p>
            <a:r>
              <a:rPr lang="en-US"/>
              <a:t>DOE Goals and Reporting Requirements</a:t>
            </a:r>
          </a:p>
        </p:txBody>
      </p:sp>
      <p:sp>
        <p:nvSpPr>
          <p:cNvPr id="4" name="TextBox 3">
            <a:extLst>
              <a:ext uri="{FF2B5EF4-FFF2-40B4-BE49-F238E27FC236}">
                <a16:creationId xmlns:a16="http://schemas.microsoft.com/office/drawing/2014/main" id="{19D30AAB-F556-F715-14FB-F782BC75682B}"/>
              </a:ext>
            </a:extLst>
          </p:cNvPr>
          <p:cNvSpPr txBox="1"/>
          <p:nvPr/>
        </p:nvSpPr>
        <p:spPr>
          <a:xfrm>
            <a:off x="531159" y="1008529"/>
            <a:ext cx="8162897" cy="364715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t>Every year, the Wind Energy Technologies Office (WETO) reports the LCOE for land-based wind and fixed-bottom offshore wind to satisfy GPRA reporting requirements.</a:t>
            </a:r>
          </a:p>
          <a:p>
            <a:pPr marL="285750" indent="-285750">
              <a:spcAft>
                <a:spcPts val="600"/>
              </a:spcAft>
              <a:buFont typeface="Arial" panose="020B0604020202020204" pitchFamily="34" charset="0"/>
              <a:buChar char="•"/>
            </a:pPr>
            <a:r>
              <a:rPr lang="en-US"/>
              <a:t>This report provides the underlying market and cost data for WETO to inform the annual GPRA reporting requirements.</a:t>
            </a:r>
          </a:p>
          <a:p>
            <a:pPr marL="285750" indent="-285750">
              <a:spcAft>
                <a:spcPts val="600"/>
              </a:spcAft>
              <a:buFont typeface="Arial" panose="020B0604020202020204" pitchFamily="34" charset="0"/>
              <a:buChar char="•"/>
            </a:pPr>
            <a:r>
              <a:rPr lang="en-US"/>
              <a:t>Updates to the LCOE targets are periodically implemented to keep performance measures current with developments in the market, incorporate improved cost and performance estimating tools, and reset the dollar year to minimize inflationary pressures on LCOE.</a:t>
            </a:r>
          </a:p>
          <a:p>
            <a:pPr marL="285750" indent="-285750">
              <a:spcAft>
                <a:spcPts val="600"/>
              </a:spcAft>
              <a:buFont typeface="Arial" panose="020B0604020202020204" pitchFamily="34" charset="0"/>
              <a:buChar char="•"/>
            </a:pPr>
            <a:r>
              <a:rPr lang="en-US"/>
              <a:t>In Fiscal Year (FY) 2023, new GPRA LCOE baseline values, cost reduction trajectories, and end point targets were established for land-based wind and fixed-bottom offshore wind.</a:t>
            </a:r>
          </a:p>
        </p:txBody>
      </p:sp>
    </p:spTree>
    <p:extLst>
      <p:ext uri="{BB962C8B-B14F-4D97-AF65-F5344CB8AC3E}">
        <p14:creationId xmlns:p14="http://schemas.microsoft.com/office/powerpoint/2010/main" val="127281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6773-61DE-8FBC-AB5B-78A44D1552E1}"/>
              </a:ext>
            </a:extLst>
          </p:cNvPr>
          <p:cNvSpPr>
            <a:spLocks noGrp="1"/>
          </p:cNvSpPr>
          <p:nvPr>
            <p:ph type="title"/>
          </p:nvPr>
        </p:nvSpPr>
        <p:spPr/>
        <p:txBody>
          <a:bodyPr/>
          <a:lstStyle/>
          <a:p>
            <a:r>
              <a:rPr lang="en-US"/>
              <a:t>GPRA Re-Baseline Efforts Then and Now</a:t>
            </a:r>
          </a:p>
        </p:txBody>
      </p:sp>
      <p:graphicFrame>
        <p:nvGraphicFramePr>
          <p:cNvPr id="4" name="Table 3">
            <a:extLst>
              <a:ext uri="{FF2B5EF4-FFF2-40B4-BE49-F238E27FC236}">
                <a16:creationId xmlns:a16="http://schemas.microsoft.com/office/drawing/2014/main" id="{0268CFE4-88FC-855D-243A-13D54AFAB177}"/>
              </a:ext>
            </a:extLst>
          </p:cNvPr>
          <p:cNvGraphicFramePr>
            <a:graphicFrameLocks noGrp="1"/>
          </p:cNvGraphicFramePr>
          <p:nvPr>
            <p:extLst>
              <p:ext uri="{D42A27DB-BD31-4B8C-83A1-F6EECF244321}">
                <p14:modId xmlns:p14="http://schemas.microsoft.com/office/powerpoint/2010/main" val="3749725624"/>
              </p:ext>
            </p:extLst>
          </p:nvPr>
        </p:nvGraphicFramePr>
        <p:xfrm>
          <a:off x="103584" y="2421053"/>
          <a:ext cx="8936831" cy="2408160"/>
        </p:xfrm>
        <a:graphic>
          <a:graphicData uri="http://schemas.openxmlformats.org/drawingml/2006/table">
            <a:tbl>
              <a:tblPr firstRow="1" bandRow="1">
                <a:tableStyleId>{5C22544A-7EE6-4342-B048-85BDC9FD1C3A}</a:tableStyleId>
              </a:tblPr>
              <a:tblGrid>
                <a:gridCol w="914399">
                  <a:extLst>
                    <a:ext uri="{9D8B030D-6E8A-4147-A177-3AD203B41FA5}">
                      <a16:colId xmlns:a16="http://schemas.microsoft.com/office/drawing/2014/main" val="4158620644"/>
                    </a:ext>
                  </a:extLst>
                </a:gridCol>
                <a:gridCol w="1900238">
                  <a:extLst>
                    <a:ext uri="{9D8B030D-6E8A-4147-A177-3AD203B41FA5}">
                      <a16:colId xmlns:a16="http://schemas.microsoft.com/office/drawing/2014/main" val="3198366859"/>
                    </a:ext>
                  </a:extLst>
                </a:gridCol>
                <a:gridCol w="1928812">
                  <a:extLst>
                    <a:ext uri="{9D8B030D-6E8A-4147-A177-3AD203B41FA5}">
                      <a16:colId xmlns:a16="http://schemas.microsoft.com/office/drawing/2014/main" val="736115115"/>
                    </a:ext>
                  </a:extLst>
                </a:gridCol>
                <a:gridCol w="1970051">
                  <a:extLst>
                    <a:ext uri="{9D8B030D-6E8A-4147-A177-3AD203B41FA5}">
                      <a16:colId xmlns:a16="http://schemas.microsoft.com/office/drawing/2014/main" val="3579490521"/>
                    </a:ext>
                  </a:extLst>
                </a:gridCol>
                <a:gridCol w="2223331">
                  <a:extLst>
                    <a:ext uri="{9D8B030D-6E8A-4147-A177-3AD203B41FA5}">
                      <a16:colId xmlns:a16="http://schemas.microsoft.com/office/drawing/2014/main" val="2080573342"/>
                    </a:ext>
                  </a:extLst>
                </a:gridCol>
              </a:tblGrid>
              <a:tr h="230787">
                <a:tc>
                  <a:txBody>
                    <a:bodyPr/>
                    <a:lstStyle/>
                    <a:p>
                      <a:pPr algn="ctr" fontAlgn="b"/>
                      <a:endParaRPr lang="en-US" sz="1000" b="0" i="0" u="none" strike="noStrike">
                        <a:solidFill>
                          <a:schemeClr val="bg1"/>
                        </a:solidFill>
                        <a:effectLst/>
                        <a:latin typeface="Calibri"/>
                      </a:endParaRPr>
                    </a:p>
                  </a:txBody>
                  <a:tcPr marL="9525" marR="9525" marT="9525" marB="0" anchor="b"/>
                </a:tc>
                <a:tc gridSpan="2">
                  <a:txBody>
                    <a:bodyPr/>
                    <a:lstStyle/>
                    <a:p>
                      <a:pPr algn="ctr"/>
                      <a:r>
                        <a:rPr lang="en-US" sz="1200" i="0"/>
                        <a:t>Land-Based Wind</a:t>
                      </a:r>
                    </a:p>
                  </a:txBody>
                  <a:tcPr marL="9525" marR="9525" marT="9525" marB="0" anchor="b"/>
                </a:tc>
                <a:tc hMerge="1">
                  <a:txBody>
                    <a:bodyPr/>
                    <a:lstStyle/>
                    <a:p>
                      <a:endParaRPr lang="en-US"/>
                    </a:p>
                  </a:txBody>
                  <a:tcPr marL="9525" marR="9525" marT="9525" marB="0" anchor="b"/>
                </a:tc>
                <a:tc gridSpan="2">
                  <a:txBody>
                    <a:bodyPr/>
                    <a:lstStyle/>
                    <a:p>
                      <a:pPr algn="ctr"/>
                      <a:r>
                        <a:rPr lang="en-US" sz="1200" i="0"/>
                        <a:t>Fixed-Bottom Offshore Wind</a:t>
                      </a:r>
                    </a:p>
                  </a:txBody>
                  <a:tcPr marL="9525" marR="9525" marT="9525" marB="0" anchor="b"/>
                </a:tc>
                <a:tc hMerge="1">
                  <a:txBody>
                    <a:bodyPr/>
                    <a:lstStyle/>
                    <a:p>
                      <a:pPr algn="ctr" fontAlgn="b"/>
                      <a:endParaRPr lang="en-US" sz="1200" b="0" i="0" u="none" strike="noStrike">
                        <a:solidFill>
                          <a:schemeClr val="bg1"/>
                        </a:solidFill>
                        <a:effectLst/>
                        <a:latin typeface="Calibri"/>
                      </a:endParaRPr>
                    </a:p>
                  </a:txBody>
                  <a:tcPr marL="9525" marR="9525" marT="9525" marB="0" anchor="b"/>
                </a:tc>
                <a:extLst>
                  <a:ext uri="{0D108BD9-81ED-4DB2-BD59-A6C34878D82A}">
                    <a16:rowId xmlns:a16="http://schemas.microsoft.com/office/drawing/2014/main" val="2622751366"/>
                  </a:ext>
                </a:extLst>
              </a:tr>
              <a:tr h="162138">
                <a:tc>
                  <a:txBody>
                    <a:bodyPr/>
                    <a:lstStyle/>
                    <a:p>
                      <a:pPr algn="l" fontAlgn="b"/>
                      <a:r>
                        <a:rPr lang="en-US" sz="900" b="1" i="0" u="none" strike="noStrike">
                          <a:solidFill>
                            <a:srgbClr val="000000"/>
                          </a:solidFill>
                          <a:effectLst/>
                          <a:latin typeface="Calibri" panose="020F0502020204030204" pitchFamily="34" charset="0"/>
                        </a:rPr>
                        <a:t>Effort</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tc>
                  <a:txBody>
                    <a:bodyPr/>
                    <a:lstStyle/>
                    <a:p>
                      <a:pPr algn="ctr" fontAlgn="b"/>
                      <a:r>
                        <a:rPr lang="en-US" sz="900" b="1" i="0" u="none" strike="noStrike">
                          <a:solidFill>
                            <a:srgbClr val="000000"/>
                          </a:solidFill>
                          <a:effectLst/>
                          <a:latin typeface="Calibri"/>
                        </a:rPr>
                        <a:t>Prior GPRA Baseline (Then)</a:t>
                      </a:r>
                    </a:p>
                  </a:txBody>
                  <a:tcPr marL="9525" marR="9525" marT="9525" marB="0" anchor="b"/>
                </a:tc>
                <a:tc>
                  <a:txBody>
                    <a:bodyPr/>
                    <a:lstStyle/>
                    <a:p>
                      <a:pPr algn="ctr" fontAlgn="b"/>
                      <a:r>
                        <a:rPr lang="en-US" sz="900" b="1" i="0" u="none" strike="noStrike">
                          <a:solidFill>
                            <a:srgbClr val="000000"/>
                          </a:solidFill>
                          <a:effectLst/>
                          <a:latin typeface="Calibri"/>
                        </a:rPr>
                        <a:t>Re-Baseline (Now)</a:t>
                      </a:r>
                    </a:p>
                  </a:txBody>
                  <a:tcPr marL="9525" marR="9525" marT="9525" marB="0" anchor="b"/>
                </a:tc>
                <a:extLst>
                  <a:ext uri="{0D108BD9-81ED-4DB2-BD59-A6C34878D82A}">
                    <a16:rowId xmlns:a16="http://schemas.microsoft.com/office/drawing/2014/main" val="1084825845"/>
                  </a:ext>
                </a:extLst>
              </a:tr>
              <a:tr h="162138">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Commercial Operation Date </a:t>
                      </a:r>
                      <a:endParaRPr lang="en-US" sz="900" b="0" i="0" u="none" strike="noStrike">
                        <a:solidFill>
                          <a:srgbClr val="000000"/>
                        </a:solidFill>
                        <a:effectLst/>
                        <a:latin typeface="Calibri"/>
                      </a:endParaRPr>
                    </a:p>
                  </a:txBody>
                  <a:tcPr marL="9525" marR="9525" marT="9525" marB="0" anchor="ctr"/>
                </a:tc>
                <a:tc>
                  <a:txBody>
                    <a:bodyPr/>
                    <a:lstStyle/>
                    <a:p>
                      <a:pPr algn="ctr" fontAlgn="b"/>
                      <a:r>
                        <a:rPr lang="en-US" sz="900" b="0" i="0" u="none" strike="noStrike">
                          <a:solidFill>
                            <a:srgbClr val="000000"/>
                          </a:solidFill>
                          <a:effectLst/>
                          <a:latin typeface="Calibri"/>
                        </a:rPr>
                        <a:t>2015</a:t>
                      </a:r>
                    </a:p>
                  </a:txBody>
                  <a:tcPr marL="9525" marR="9525" marT="9525" marB="0" anchor="ctr"/>
                </a:tc>
                <a:tc>
                  <a:txBody>
                    <a:bodyPr/>
                    <a:lstStyle/>
                    <a:p>
                      <a:pPr algn="ctr" fontAlgn="b"/>
                      <a:r>
                        <a:rPr lang="en-US" sz="900" b="0" i="0" u="none" strike="noStrike">
                          <a:solidFill>
                            <a:srgbClr val="000000"/>
                          </a:solidFill>
                          <a:effectLst/>
                          <a:latin typeface="Calibri"/>
                        </a:rPr>
                        <a:t>2022</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2022</a:t>
                      </a:r>
                    </a:p>
                  </a:txBody>
                  <a:tcPr marL="9525" marR="9525" marT="9525" marB="0" anchor="ctr"/>
                </a:tc>
                <a:extLst>
                  <a:ext uri="{0D108BD9-81ED-4DB2-BD59-A6C34878D82A}">
                    <a16:rowId xmlns:a16="http://schemas.microsoft.com/office/drawing/2014/main" val="363168170"/>
                  </a:ext>
                </a:extLst>
              </a:tr>
              <a:tr h="267961">
                <a:tc>
                  <a:txBody>
                    <a:bodyPr/>
                    <a:lstStyle/>
                    <a:p>
                      <a:pPr algn="l" fontAlgn="b"/>
                      <a:r>
                        <a:rPr lang="en-US" sz="900" b="0" i="0" u="none" strike="noStrike">
                          <a:solidFill>
                            <a:srgbClr val="000000"/>
                          </a:solidFill>
                          <a:effectLst/>
                          <a:latin typeface="Calibri"/>
                        </a:rPr>
                        <a:t>Technology</a:t>
                      </a:r>
                    </a:p>
                  </a:txBody>
                  <a:tcPr marL="9525" marR="9525" marT="9525" marB="0" anchor="ctr"/>
                </a:tc>
                <a:tc>
                  <a:txBody>
                    <a:bodyPr/>
                    <a:lstStyle/>
                    <a:p>
                      <a:pPr algn="ctr" fontAlgn="b"/>
                      <a:r>
                        <a:rPr lang="en-US" sz="900" b="0" i="0" u="none" strike="noStrike">
                          <a:solidFill>
                            <a:srgbClr val="000000"/>
                          </a:solidFill>
                          <a:effectLst/>
                          <a:latin typeface="Calibri"/>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Wind Turbine Technology 3 (3.3 MW, 148 m rotor diameter [RD], 100 m hub height [HH])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mn-lt"/>
                        </a:rPr>
                        <a:t>Market average turbine parameters</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(12 MW, 214 m rotor diameter, 136 m hub height)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extLst>
                  <a:ext uri="{0D108BD9-81ED-4DB2-BD59-A6C34878D82A}">
                    <a16:rowId xmlns:a16="http://schemas.microsoft.com/office/drawing/2014/main" val="3260639900"/>
                  </a:ext>
                </a:extLst>
              </a:tr>
              <a:tr h="474734">
                <a:tc>
                  <a:txBody>
                    <a:bodyPr/>
                    <a:lstStyle/>
                    <a:p>
                      <a:pPr algn="l" fontAlgn="b"/>
                      <a:r>
                        <a:rPr lang="en-US" sz="900" b="0" i="0" u="none" strike="noStrike">
                          <a:solidFill>
                            <a:srgbClr val="000000"/>
                          </a:solidFill>
                          <a:effectLst/>
                          <a:latin typeface="Calibri"/>
                        </a:rPr>
                        <a:t>Cost</a:t>
                      </a:r>
                    </a:p>
                  </a:txBody>
                  <a:tcPr marL="9525" marR="9525" marT="9525" marB="0" anchor="ctr"/>
                </a:tc>
                <a:tc>
                  <a:txBody>
                    <a:bodyPr/>
                    <a:lstStyle/>
                    <a:p>
                      <a:pPr algn="ctr" fontAlgn="b"/>
                      <a:r>
                        <a:rPr lang="en-US" sz="900" b="0" i="0" u="none" strike="noStrike">
                          <a:solidFill>
                            <a:srgbClr val="000000"/>
                          </a:solidFill>
                          <a:effectLst/>
                          <a:latin typeface="Calibri"/>
                        </a:rPr>
                        <a:t>Market capacity-weighted average (2015 USD)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Conservative Scenario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Bottom-up cost modeling + BVG Assoc. innovations reductions (Beiter et al. 2016; Valpy et al. 2017) </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err="1">
                          <a:solidFill>
                            <a:srgbClr val="000000"/>
                          </a:solidFill>
                          <a:effectLst/>
                          <a:latin typeface="Calibri" panose="020F0502020204030204" pitchFamily="34" charset="0"/>
                        </a:rPr>
                        <a:t>CapEx</a:t>
                      </a:r>
                      <a:r>
                        <a:rPr lang="en-US" sz="900" b="0" i="0" u="none" strike="noStrike">
                          <a:solidFill>
                            <a:srgbClr val="000000"/>
                          </a:solidFill>
                          <a:effectLst/>
                          <a:latin typeface="Calibri" panose="020F0502020204030204" pitchFamily="34" charset="0"/>
                        </a:rPr>
                        <a:t> estimated using technology learning similar to ATB (</a:t>
                      </a:r>
                      <a:r>
                        <a:rPr lang="en-US" sz="900">
                          <a:hlinkClick r:id="rId2"/>
                        </a:rPr>
                        <a:t>atb.nrel.gov</a:t>
                      </a:r>
                      <a:r>
                        <a:rPr lang="en-US" sz="900" b="0" i="0" u="none" strike="noStrike">
                          <a:solidFill>
                            <a:srgbClr val="000000"/>
                          </a:solidFill>
                          <a:effectLst/>
                          <a:latin typeface="Calibri" panose="020F0502020204030204" pitchFamily="34" charset="0"/>
                        </a:rPr>
                        <a:t>); </a:t>
                      </a:r>
                      <a:r>
                        <a:rPr lang="en-US" sz="900" b="0" i="0" u="none" strike="noStrike" err="1">
                          <a:solidFill>
                            <a:srgbClr val="000000"/>
                          </a:solidFill>
                          <a:effectLst/>
                          <a:latin typeface="Calibri" panose="020F0502020204030204" pitchFamily="34" charset="0"/>
                        </a:rPr>
                        <a:t>OpEx</a:t>
                      </a:r>
                      <a:r>
                        <a:rPr lang="en-US" sz="900" b="0" i="0" u="none" strike="noStrike">
                          <a:solidFill>
                            <a:srgbClr val="000000"/>
                          </a:solidFill>
                          <a:effectLst/>
                          <a:latin typeface="Calibri" panose="020F0502020204030204" pitchFamily="34" charset="0"/>
                        </a:rPr>
                        <a:t> and AEP trajectories informed by Wiser et al. (2021)</a:t>
                      </a:r>
                    </a:p>
                  </a:txBody>
                  <a:tcPr marL="9525" marR="9525" marT="9525" marB="0" anchor="ctr"/>
                </a:tc>
                <a:extLst>
                  <a:ext uri="{0D108BD9-81ED-4DB2-BD59-A6C34878D82A}">
                    <a16:rowId xmlns:a16="http://schemas.microsoft.com/office/drawing/2014/main" val="1735598789"/>
                  </a:ext>
                </a:extLst>
              </a:tr>
              <a:tr h="398069">
                <a:tc>
                  <a:txBody>
                    <a:bodyPr/>
                    <a:lstStyle/>
                    <a:p>
                      <a:pPr algn="l" fontAlgn="b"/>
                      <a:r>
                        <a:rPr lang="en-US" sz="900" b="0" i="0" u="none" strike="noStrike">
                          <a:solidFill>
                            <a:srgbClr val="000000"/>
                          </a:solidFill>
                          <a:effectLst/>
                          <a:latin typeface="Calibri"/>
                        </a:rPr>
                        <a:t>Finance</a:t>
                      </a:r>
                    </a:p>
                  </a:txBody>
                  <a:tcPr marL="9525" marR="9525" marT="9525" marB="0" anchor="ctr"/>
                </a:tc>
                <a:tc>
                  <a:txBody>
                    <a:bodyPr/>
                    <a:lstStyle/>
                    <a:p>
                      <a:pPr algn="ctr" fontAlgn="b"/>
                      <a:r>
                        <a:rPr lang="en-US" sz="900" b="0" i="0" u="none" strike="noStrike">
                          <a:solidFill>
                            <a:srgbClr val="000000"/>
                          </a:solidFill>
                          <a:effectLst/>
                          <a:latin typeface="Calibri"/>
                        </a:rPr>
                        <a:t>Finance model and market data</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ATB finance assumptions in R&amp;D case (</a:t>
                      </a:r>
                      <a:r>
                        <a:rPr lang="en-US" sz="900">
                          <a:hlinkClick r:id="rId2"/>
                        </a:rPr>
                        <a:t>atb.nrel.gov</a:t>
                      </a:r>
                      <a:r>
                        <a:rPr lang="en-US" sz="900" b="0" i="0" u="none" strike="noStrike">
                          <a:solidFill>
                            <a:srgbClr val="000000"/>
                          </a:solidFill>
                          <a:effectLst/>
                          <a:latin typeface="Calibri" panose="020F0502020204030204" pitchFamily="34" charset="0"/>
                        </a:rPr>
                        <a:t>)</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European conditions in 2018</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Fixed charge rate method with financing assumptions based on North American conditions in 2022</a:t>
                      </a:r>
                    </a:p>
                  </a:txBody>
                  <a:tcPr marL="9525" marR="9525" marT="9525" marB="0" anchor="ctr"/>
                </a:tc>
                <a:extLst>
                  <a:ext uri="{0D108BD9-81ED-4DB2-BD59-A6C34878D82A}">
                    <a16:rowId xmlns:a16="http://schemas.microsoft.com/office/drawing/2014/main" val="370597030"/>
                  </a:ext>
                </a:extLst>
              </a:tr>
              <a:tr h="267961">
                <a:tc>
                  <a:txBody>
                    <a:bodyPr/>
                    <a:lstStyle/>
                    <a:p>
                      <a:pPr algn="l" fontAlgn="b"/>
                      <a:r>
                        <a:rPr lang="en-US" sz="900" b="0" i="0" u="none" strike="noStrike">
                          <a:solidFill>
                            <a:srgbClr val="000000"/>
                          </a:solidFill>
                          <a:effectLst/>
                          <a:latin typeface="Calibri"/>
                        </a:rPr>
                        <a:t>Resource</a:t>
                      </a:r>
                    </a:p>
                  </a:txBody>
                  <a:tcPr marL="9525" marR="9525" marT="9525" marB="0" anchor="ctr"/>
                </a:tc>
                <a:tc>
                  <a:txBody>
                    <a:bodyPr/>
                    <a:lstStyle/>
                    <a:p>
                      <a:pPr algn="ctr" fontAlgn="b"/>
                      <a:r>
                        <a:rPr lang="en-US" sz="900" b="0" i="0" u="none" strike="noStrike">
                          <a:solidFill>
                            <a:srgbClr val="000000"/>
                          </a:solidFill>
                          <a:effectLst/>
                          <a:latin typeface="Calibri"/>
                        </a:rPr>
                        <a:t>7.25 m/s @ 50 m above the ground</a:t>
                      </a:r>
                    </a:p>
                  </a:txBody>
                  <a:tcPr marL="9525" marR="9525" marT="9525" marB="0" anchor="ctr"/>
                </a:tc>
                <a:tc>
                  <a:txBody>
                    <a:bodyPr/>
                    <a:lstStyle/>
                    <a:p>
                      <a:pPr algn="ctr" fontAlgn="ctr"/>
                      <a:r>
                        <a:rPr lang="en-US" sz="900" b="0" i="0" u="none" strike="noStrike">
                          <a:solidFill>
                            <a:srgbClr val="000000"/>
                          </a:solidFill>
                          <a:effectLst/>
                          <a:latin typeface="Calibri" panose="020F0502020204030204" pitchFamily="34" charset="0"/>
                        </a:rPr>
                        <a:t>7.25 m/s @ 50 m </a:t>
                      </a:r>
                      <a:r>
                        <a:rPr lang="en-US" sz="900" b="0" i="0" u="none" strike="noStrike">
                          <a:solidFill>
                            <a:srgbClr val="000000"/>
                          </a:solidFill>
                          <a:effectLst/>
                          <a:latin typeface="+mn-lt"/>
                        </a:rPr>
                        <a:t>above the ground</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8.43 m/s @ 50 m above the surface</a:t>
                      </a:r>
                    </a:p>
                  </a:txBody>
                  <a:tcPr marL="9525" marR="9525" marT="9525" marB="0" anchor="ctr"/>
                </a:tc>
                <a:extLst>
                  <a:ext uri="{0D108BD9-81ED-4DB2-BD59-A6C34878D82A}">
                    <a16:rowId xmlns:a16="http://schemas.microsoft.com/office/drawing/2014/main" val="4284308100"/>
                  </a:ext>
                </a:extLst>
              </a:tr>
              <a:tr h="0">
                <a:tc>
                  <a:txBody>
                    <a:bodyPr/>
                    <a:lstStyle/>
                    <a:p>
                      <a:pPr algn="l" fontAlgn="b"/>
                      <a:r>
                        <a:rPr lang="en-US" sz="900" b="0" i="0" u="none" strike="noStrike">
                          <a:solidFill>
                            <a:srgbClr val="000000"/>
                          </a:solidFill>
                          <a:effectLst/>
                          <a:latin typeface="Calibri"/>
                        </a:rPr>
                        <a:t>Performance</a:t>
                      </a:r>
                    </a:p>
                  </a:txBody>
                  <a:tcPr marL="9525" marR="9525" marT="9525" marB="0" anchor="ctr"/>
                </a:tc>
                <a:tc>
                  <a:txBody>
                    <a:bodyPr/>
                    <a:lstStyle/>
                    <a:p>
                      <a:pPr algn="ctr" fontAlgn="b"/>
                      <a:r>
                        <a:rPr lang="en-US" sz="900" b="0" i="0" u="none" strike="noStrike">
                          <a:solidFill>
                            <a:srgbClr val="000000"/>
                          </a:solidFill>
                          <a:effectLst/>
                          <a:latin typeface="Calibri"/>
                        </a:rPr>
                        <a:t>40% (16.7% total losses)</a:t>
                      </a:r>
                    </a:p>
                  </a:txBody>
                  <a:tcPr marL="9525" marR="9525" marT="9525" marB="0" anchor="ctr"/>
                </a:tc>
                <a:tc>
                  <a:txBody>
                    <a:bodyPr/>
                    <a:lstStyle/>
                    <a:p>
                      <a:pPr marL="0" algn="ctr" defTabSz="457200" rtl="0" eaLnBrk="1" fontAlgn="b" latinLnBrk="0" hangingPunct="1"/>
                      <a:r>
                        <a:rPr lang="en-US" sz="900" b="0" i="0" u="none" strike="noStrike" kern="1200">
                          <a:solidFill>
                            <a:srgbClr val="000000"/>
                          </a:solidFill>
                          <a:effectLst/>
                          <a:latin typeface="Calibri"/>
                          <a:ea typeface="+mn-ea"/>
                          <a:cs typeface="+mn-cs"/>
                        </a:rPr>
                        <a:t>46.8% (18.9% total losses)</a:t>
                      </a:r>
                    </a:p>
                  </a:txBody>
                  <a:tcPr marL="9525" marR="9525" marT="9525" marB="0" anchor="ctr"/>
                </a:tc>
                <a:tc>
                  <a:txBody>
                    <a:bodyPr/>
                    <a:lstStyle/>
                    <a:p>
                      <a:pPr algn="ctr" fontAlgn="b"/>
                      <a:r>
                        <a:rPr lang="en-US" sz="900" b="0" i="0" u="none" strike="noStrike">
                          <a:solidFill>
                            <a:srgbClr val="000000"/>
                          </a:solidFill>
                          <a:effectLst/>
                          <a:latin typeface="Calibri" panose="020F0502020204030204" pitchFamily="34" charset="0"/>
                        </a:rPr>
                        <a:t>48.6% (16.2% total losses)</a:t>
                      </a: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panose="020F0502020204030204" pitchFamily="34" charset="0"/>
                        </a:rPr>
                        <a:t>48.7% (16.0% total losses)</a:t>
                      </a:r>
                    </a:p>
                  </a:txBody>
                  <a:tcPr marL="9525" marR="9525" marT="9525" marB="0" anchor="ctr"/>
                </a:tc>
                <a:extLst>
                  <a:ext uri="{0D108BD9-81ED-4DB2-BD59-A6C34878D82A}">
                    <a16:rowId xmlns:a16="http://schemas.microsoft.com/office/drawing/2014/main" val="1427060257"/>
                  </a:ext>
                </a:extLst>
              </a:tr>
            </a:tbl>
          </a:graphicData>
        </a:graphic>
      </p:graphicFrame>
      <p:sp>
        <p:nvSpPr>
          <p:cNvPr id="6" name="TextBox 5">
            <a:extLst>
              <a:ext uri="{FF2B5EF4-FFF2-40B4-BE49-F238E27FC236}">
                <a16:creationId xmlns:a16="http://schemas.microsoft.com/office/drawing/2014/main" id="{923A622A-1DD9-21D9-4779-59364CD02605}"/>
              </a:ext>
            </a:extLst>
          </p:cNvPr>
          <p:cNvSpPr txBox="1"/>
          <p:nvPr/>
        </p:nvSpPr>
        <p:spPr>
          <a:xfrm>
            <a:off x="457199" y="884496"/>
            <a:ext cx="8229602" cy="1569660"/>
          </a:xfrm>
          <a:prstGeom prst="rect">
            <a:avLst/>
          </a:prstGeom>
          <a:noFill/>
        </p:spPr>
        <p:txBody>
          <a:bodyPr wrap="square">
            <a:spAutoFit/>
          </a:bodyPr>
          <a:lstStyle/>
          <a:p>
            <a:pPr marL="285750" indent="-285750">
              <a:buFont typeface="Arial" panose="020B0604020202020204" pitchFamily="34" charset="0"/>
              <a:buChar char="•"/>
            </a:pPr>
            <a:r>
              <a:rPr lang="en-US" sz="1200"/>
              <a:t>The new baseline plant characteristics are a refinement of the previous values and were established using updated bottom-up engineering cost and performance tools, expert wind industry feedback, and analysis from the Annual Technology Baseline.</a:t>
            </a:r>
          </a:p>
          <a:p>
            <a:pPr marL="285750" indent="-285750">
              <a:buFont typeface="Arial" panose="020B0604020202020204" pitchFamily="34" charset="0"/>
              <a:buChar char="•"/>
            </a:pPr>
            <a:r>
              <a:rPr lang="en-US" sz="1200"/>
              <a:t>The new GPRA end-point targets are based on cost reduction trajectories for land-based and fixed-bottom offshore wind projects that span FY 2023 to FY 2035, whereas the previous re-baseline analyses had a target year in FY 2030.</a:t>
            </a:r>
          </a:p>
          <a:p>
            <a:pPr marL="285750" indent="-285750">
              <a:buFont typeface="Arial" panose="020B0604020202020204" pitchFamily="34" charset="0"/>
              <a:buChar char="•"/>
            </a:pPr>
            <a:r>
              <a:rPr lang="en-US" sz="1200"/>
              <a:t>Future re-baseline efforts will be assessed periodically and will be implemented as needed.</a:t>
            </a:r>
          </a:p>
          <a:p>
            <a:pPr marL="285750" indent="-285750">
              <a:buFont typeface="Arial" panose="020B0604020202020204" pitchFamily="34" charset="0"/>
              <a:buChar char="•"/>
            </a:pPr>
            <a:r>
              <a:rPr lang="en-US" sz="1200" b="0" i="0" u="none" strike="noStrike">
                <a:solidFill>
                  <a:srgbClr val="212121"/>
                </a:solidFill>
                <a:effectLst/>
                <a:latin typeface="Calibri" panose="020F0502020204030204" pitchFamily="34" charset="0"/>
              </a:rPr>
              <a:t>The table summarizes the methods and assumptions of the prior GPRA targets and the updated methods and assumptions for the FY 2023 GPRA targets</a:t>
            </a:r>
            <a:r>
              <a:rPr lang="en-US" sz="1200"/>
              <a:t>.</a:t>
            </a:r>
          </a:p>
        </p:txBody>
      </p:sp>
    </p:spTree>
    <p:extLst>
      <p:ext uri="{BB962C8B-B14F-4D97-AF65-F5344CB8AC3E}">
        <p14:creationId xmlns:p14="http://schemas.microsoft.com/office/powerpoint/2010/main" val="3069933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2035 for Land-Based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0" y="4651655"/>
            <a:ext cx="9144000" cy="507831"/>
          </a:xfrm>
          <a:prstGeom prst="rect">
            <a:avLst/>
          </a:prstGeom>
          <a:noFill/>
        </p:spPr>
        <p:txBody>
          <a:bodyPr wrap="square">
            <a:spAutoFit/>
          </a:bodyPr>
          <a:lstStyle/>
          <a:p>
            <a:pPr marL="117475" indent="-117475">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The land-based wind </a:t>
            </a:r>
            <a:r>
              <a:rPr lang="en-US" sz="900" b="1"/>
              <a:t>GPRA baseline value starts at $39/MWh </a:t>
            </a:r>
            <a:r>
              <a:rPr lang="en-US" sz="900"/>
              <a:t>(in 2022 USD) set in FY 2023, using the 2022 reference project data.</a:t>
            </a:r>
          </a:p>
          <a:p>
            <a:pPr marL="117475" indent="-117475">
              <a:buFont typeface="Arial" panose="020B0604020202020204" pitchFamily="34" charset="0"/>
              <a:buChar char="•"/>
            </a:pPr>
            <a:r>
              <a:rPr lang="en-US" sz="900"/>
              <a:t>The land-based wind </a:t>
            </a:r>
            <a:r>
              <a:rPr lang="en-US" sz="900" b="1"/>
              <a:t>GPRA target is $27/MWh</a:t>
            </a:r>
            <a:r>
              <a:rPr lang="en-US" sz="900"/>
              <a:t> by FY 2035 (in 2022 USD) and is derived from the analysis conducted in the 2023 Annual Technology Baseline (ATB): </a:t>
            </a:r>
            <a:r>
              <a:rPr lang="en-US" sz="900">
                <a:hlinkClick r:id="rId3"/>
              </a:rPr>
              <a:t>atb.nrel.gov</a:t>
            </a:r>
            <a:r>
              <a:rPr lang="en-US" sz="900"/>
              <a:t>.</a:t>
            </a:r>
          </a:p>
        </p:txBody>
      </p:sp>
      <p:grpSp>
        <p:nvGrpSpPr>
          <p:cNvPr id="4" name="Group 3">
            <a:extLst>
              <a:ext uri="{FF2B5EF4-FFF2-40B4-BE49-F238E27FC236}">
                <a16:creationId xmlns:a16="http://schemas.microsoft.com/office/drawing/2014/main" id="{24E03298-D3D0-CB22-EC9C-82F333EF2631}"/>
              </a:ext>
            </a:extLst>
          </p:cNvPr>
          <p:cNvGrpSpPr/>
          <p:nvPr/>
        </p:nvGrpSpPr>
        <p:grpSpPr>
          <a:xfrm>
            <a:off x="652292" y="949722"/>
            <a:ext cx="7839415" cy="3863362"/>
            <a:chOff x="0" y="0"/>
            <a:chExt cx="11015655" cy="5058444"/>
          </a:xfrm>
        </p:grpSpPr>
        <p:graphicFrame>
          <p:nvGraphicFramePr>
            <p:cNvPr id="9" name="Chart 8">
              <a:extLst>
                <a:ext uri="{FF2B5EF4-FFF2-40B4-BE49-F238E27FC236}">
                  <a16:creationId xmlns:a16="http://schemas.microsoft.com/office/drawing/2014/main" id="{6FD01A30-1C3F-96A8-DF83-4EEBB97D7BD0}"/>
                </a:ext>
              </a:extLst>
            </p:cNvPr>
            <p:cNvGraphicFramePr>
              <a:graphicFrameLocks/>
            </p:cNvGraphicFramePr>
            <p:nvPr>
              <p:extLst>
                <p:ext uri="{D42A27DB-BD31-4B8C-83A1-F6EECF244321}">
                  <p14:modId xmlns:p14="http://schemas.microsoft.com/office/powerpoint/2010/main" val="616284720"/>
                </p:ext>
              </p:extLst>
            </p:nvPr>
          </p:nvGraphicFramePr>
          <p:xfrm>
            <a:off x="0" y="0"/>
            <a:ext cx="11015655" cy="5058444"/>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Group 9">
              <a:extLst>
                <a:ext uri="{FF2B5EF4-FFF2-40B4-BE49-F238E27FC236}">
                  <a16:creationId xmlns:a16="http://schemas.microsoft.com/office/drawing/2014/main" id="{06E8A783-0DB5-C0D8-A721-284BAB52E5FE}"/>
                </a:ext>
              </a:extLst>
            </p:cNvPr>
            <p:cNvGrpSpPr/>
            <p:nvPr/>
          </p:nvGrpSpPr>
          <p:grpSpPr>
            <a:xfrm>
              <a:off x="3285932" y="1653609"/>
              <a:ext cx="5196933" cy="2854688"/>
              <a:chOff x="3281841" y="1651839"/>
              <a:chExt cx="5708150" cy="2877121"/>
            </a:xfrm>
          </p:grpSpPr>
          <p:sp>
            <p:nvSpPr>
              <p:cNvPr id="11" name="TextBox 1">
                <a:extLst>
                  <a:ext uri="{FF2B5EF4-FFF2-40B4-BE49-F238E27FC236}">
                    <a16:creationId xmlns:a16="http://schemas.microsoft.com/office/drawing/2014/main" id="{3D96C98F-6293-6DFC-B1FB-A8A47077C9E9}"/>
                  </a:ext>
                </a:extLst>
              </p:cNvPr>
              <p:cNvSpPr txBox="1"/>
              <p:nvPr/>
            </p:nvSpPr>
            <p:spPr>
              <a:xfrm>
                <a:off x="3281841" y="1651839"/>
                <a:ext cx="1544378" cy="2265711"/>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32% </a:t>
                </a:r>
                <a:r>
                  <a:rPr kumimoji="0" lang="en-US" sz="1000" i="0" u="none" strike="noStrike" kern="0" cap="none" spc="0" normalizeH="0" baseline="0" noProof="0" err="1">
                    <a:ln>
                      <a:noFill/>
                    </a:ln>
                    <a:solidFill>
                      <a:sysClr val="windowText" lastClr="000000"/>
                    </a:solidFill>
                    <a:effectLst/>
                    <a:uLnTx/>
                    <a:uFillTx/>
                    <a:latin typeface="Calibri"/>
                  </a:rPr>
                  <a:t>CapEx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with less material use, and efficient manufacturing</a:t>
                </a:r>
              </a:p>
            </p:txBody>
          </p:sp>
          <p:sp>
            <p:nvSpPr>
              <p:cNvPr id="18" name="TextBox 1">
                <a:extLst>
                  <a:ext uri="{FF2B5EF4-FFF2-40B4-BE49-F238E27FC236}">
                    <a16:creationId xmlns:a16="http://schemas.microsoft.com/office/drawing/2014/main" id="{FCDD1F56-D318-BFCC-887E-680CD674D07D}"/>
                  </a:ext>
                </a:extLst>
              </p:cNvPr>
              <p:cNvSpPr txBox="1"/>
              <p:nvPr/>
            </p:nvSpPr>
            <p:spPr>
              <a:xfrm>
                <a:off x="5301602" y="1732133"/>
                <a:ext cx="1544377" cy="763002"/>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0% change in energy production </a:t>
                </a:r>
              </a:p>
            </p:txBody>
          </p:sp>
          <p:sp>
            <p:nvSpPr>
              <p:cNvPr id="19" name="TextBox 1">
                <a:extLst>
                  <a:ext uri="{FF2B5EF4-FFF2-40B4-BE49-F238E27FC236}">
                    <a16:creationId xmlns:a16="http://schemas.microsoft.com/office/drawing/2014/main" id="{004196CE-1ECA-A474-14BE-92F2D6ADD2B1}"/>
                  </a:ext>
                </a:extLst>
              </p:cNvPr>
              <p:cNvSpPr txBox="1"/>
              <p:nvPr/>
            </p:nvSpPr>
            <p:spPr>
              <a:xfrm>
                <a:off x="7445614" y="2003777"/>
                <a:ext cx="1544377" cy="2525183"/>
              </a:xfrm>
              <a:prstGeom prst="rect">
                <a:avLst/>
              </a:prstGeom>
              <a:solidFill>
                <a:schemeClr val="bg1"/>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ysClr val="windowText" lastClr="000000"/>
                    </a:solidFill>
                    <a:effectLst/>
                    <a:uLnTx/>
                    <a:uFillTx/>
                    <a:latin typeface="Calibri"/>
                  </a:rPr>
                  <a:t>Net 31% </a:t>
                </a:r>
                <a:r>
                  <a:rPr kumimoji="0" lang="en-US" sz="1000" i="0" u="none" strike="noStrike" kern="0" cap="none" spc="0" normalizeH="0" baseline="0" noProof="0" err="1">
                    <a:ln>
                      <a:noFill/>
                    </a:ln>
                    <a:solidFill>
                      <a:sysClr val="windowText" lastClr="000000"/>
                    </a:solidFill>
                    <a:effectLst/>
                    <a:uLnTx/>
                    <a:uFillTx/>
                    <a:latin typeface="Calibri"/>
                  </a:rPr>
                  <a:t>OpEx</a:t>
                </a:r>
                <a:r>
                  <a:rPr kumimoji="0" lang="en-US" sz="1000" i="0" u="none" strike="noStrike" kern="0" cap="none" spc="0" normalizeH="0" baseline="0" noProof="0">
                    <a:ln>
                      <a:noFill/>
                    </a:ln>
                    <a:solidFill>
                      <a:sysClr val="windowText" lastClr="000000"/>
                    </a:solidFill>
                    <a:effectLst/>
                    <a:uLnTx/>
                    <a:uFillTx/>
                    <a:latin typeface="Calibri"/>
                  </a:rPr>
                  <a:t> reduction through wind plant economies of scale, turbine scaling, and advanced operations and maintenance (O&amp;M) strategies</a:t>
                </a:r>
              </a:p>
            </p:txBody>
          </p:sp>
        </p:grpSp>
      </p:grpSp>
    </p:spTree>
    <p:extLst>
      <p:ext uri="{BB962C8B-B14F-4D97-AF65-F5344CB8AC3E}">
        <p14:creationId xmlns:p14="http://schemas.microsoft.com/office/powerpoint/2010/main" val="325284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250DFC-4FA6-72C3-2477-0D7C33E03267}"/>
              </a:ext>
            </a:extLst>
          </p:cNvPr>
          <p:cNvSpPr>
            <a:spLocks noGrp="1"/>
          </p:cNvSpPr>
          <p:nvPr>
            <p:ph type="title"/>
          </p:nvPr>
        </p:nvSpPr>
        <p:spPr/>
        <p:txBody>
          <a:bodyPr/>
          <a:lstStyle/>
          <a:p>
            <a:r>
              <a:rPr lang="en-US"/>
              <a:t>Acknowledgments</a:t>
            </a:r>
          </a:p>
        </p:txBody>
      </p:sp>
      <p:sp>
        <p:nvSpPr>
          <p:cNvPr id="6" name="TextBox 5">
            <a:extLst>
              <a:ext uri="{FF2B5EF4-FFF2-40B4-BE49-F238E27FC236}">
                <a16:creationId xmlns:a16="http://schemas.microsoft.com/office/drawing/2014/main" id="{7F6470A9-A9B5-EC46-FD6A-A89C1CDEF273}"/>
              </a:ext>
            </a:extLst>
          </p:cNvPr>
          <p:cNvSpPr txBox="1"/>
          <p:nvPr/>
        </p:nvSpPr>
        <p:spPr>
          <a:xfrm>
            <a:off x="457199" y="1025008"/>
            <a:ext cx="8344432" cy="2554545"/>
          </a:xfrm>
          <a:prstGeom prst="rect">
            <a:avLst/>
          </a:prstGeom>
          <a:noFill/>
        </p:spPr>
        <p:txBody>
          <a:bodyPr wrap="square">
            <a:spAutoFit/>
          </a:bodyPr>
          <a:lstStyle/>
          <a:p>
            <a:r>
              <a:rPr lang="en-US" sz="1600"/>
              <a:t>The authors would like to thank Patrick Gilman (U.S. Department of Energy Office of Energy Efficiency and Renewable Energy Wind Energy Technologies Office [WETO]) for supporting this research. Thanks also to Gage </a:t>
            </a:r>
            <a:r>
              <a:rPr lang="en-US" sz="1600" err="1"/>
              <a:t>Reber</a:t>
            </a:r>
            <a:r>
              <a:rPr lang="en-US" sz="1600"/>
              <a:t> (contractor to WETO) and Daniel </a:t>
            </a:r>
            <a:r>
              <a:rPr lang="en-US" sz="1600" err="1"/>
              <a:t>Beals</a:t>
            </a:r>
            <a:r>
              <a:rPr lang="en-US" sz="1600"/>
              <a:t> of Allegheny Science and Technology (contractor to WETO) for reviewing prior versions of this presentation. Thank you to Ryan Wiser and Mark </a:t>
            </a:r>
            <a:r>
              <a:rPr lang="en-US" sz="1600" err="1"/>
              <a:t>Bolinger</a:t>
            </a:r>
            <a:r>
              <a:rPr lang="en-US" sz="1600"/>
              <a:t> (Lawrence Berkeley National Laboratory) and Alice </a:t>
            </a:r>
            <a:r>
              <a:rPr lang="en-US" sz="1600" err="1"/>
              <a:t>Orrell</a:t>
            </a:r>
            <a:r>
              <a:rPr lang="en-US" sz="1600"/>
              <a:t> (Pacific Northwest National Laboratory) for their analysis of wind project market data that informed this analysis. Thanks also to Philipp </a:t>
            </a:r>
            <a:r>
              <a:rPr lang="en-US" sz="1600" err="1"/>
              <a:t>Beiter</a:t>
            </a:r>
            <a:r>
              <a:rPr lang="en-US" sz="1600"/>
              <a:t>, Eric Lantz, Rob Hammond, </a:t>
            </a:r>
            <a:r>
              <a:rPr lang="en-US" sz="1600" err="1"/>
              <a:t>Aubryn</a:t>
            </a:r>
            <a:r>
              <a:rPr lang="en-US" sz="1600"/>
              <a:t> Cooperman, Matt Shields, Owen Roberts, and Annika Eberle (National Renewable Energy Laboratory) for their technical guidance and Amy Brice</a:t>
            </a:r>
            <a:r>
              <a:rPr lang="en-US" sz="1600">
                <a:solidFill>
                  <a:srgbClr val="FF0000"/>
                </a:solidFill>
              </a:rPr>
              <a:t> </a:t>
            </a:r>
            <a:r>
              <a:rPr lang="en-US" sz="1600"/>
              <a:t>(National Renewable Energy Laboratory) for editing the presentation. Any remaining errors or omissions are the sole responsibility of the authors. </a:t>
            </a:r>
          </a:p>
        </p:txBody>
      </p:sp>
    </p:spTree>
    <p:extLst>
      <p:ext uri="{BB962C8B-B14F-4D97-AF65-F5344CB8AC3E}">
        <p14:creationId xmlns:p14="http://schemas.microsoft.com/office/powerpoint/2010/main" val="3648284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A6E-2EFB-0783-D41D-EACBC0872C00}"/>
              </a:ext>
            </a:extLst>
          </p:cNvPr>
          <p:cNvSpPr>
            <a:spLocks noGrp="1"/>
          </p:cNvSpPr>
          <p:nvPr>
            <p:ph type="title"/>
          </p:nvPr>
        </p:nvSpPr>
        <p:spPr>
          <a:xfrm>
            <a:off x="457199" y="0"/>
            <a:ext cx="8236857" cy="905256"/>
          </a:xfrm>
        </p:spPr>
        <p:txBody>
          <a:bodyPr/>
          <a:lstStyle/>
          <a:p>
            <a:r>
              <a:rPr lang="en-US" sz="2400"/>
              <a:t>Government Performance and Results Act Cost Reduction Pathway From 2023 to 2030 for Fixed-Bottom Offshore Wind</a:t>
            </a:r>
          </a:p>
        </p:txBody>
      </p:sp>
      <p:sp>
        <p:nvSpPr>
          <p:cNvPr id="8" name="TextBox 7">
            <a:extLst>
              <a:ext uri="{FF2B5EF4-FFF2-40B4-BE49-F238E27FC236}">
                <a16:creationId xmlns:a16="http://schemas.microsoft.com/office/drawing/2014/main" id="{B2626536-9F2B-2CC4-3179-CC7D549EDF89}"/>
              </a:ext>
            </a:extLst>
          </p:cNvPr>
          <p:cNvSpPr txBox="1"/>
          <p:nvPr/>
        </p:nvSpPr>
        <p:spPr>
          <a:xfrm>
            <a:off x="190265" y="4412611"/>
            <a:ext cx="8953735" cy="677108"/>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50"/>
              <a:t>The </a:t>
            </a:r>
            <a:r>
              <a:rPr lang="en-US" sz="1050" b="1"/>
              <a:t>GPRA baseline value starts at $95/MWh</a:t>
            </a:r>
            <a:r>
              <a:rPr lang="en-US" sz="1050"/>
              <a:t> (in 2022 USD) set in FY 2023 using 2022 reference project data.</a:t>
            </a:r>
          </a:p>
          <a:p>
            <a:pPr marL="112713" indent="-112713">
              <a:spcAft>
                <a:spcPts val="600"/>
              </a:spcAft>
              <a:buFont typeface="Arial" panose="020B0604020202020204" pitchFamily="34" charset="0"/>
              <a:buChar char="•"/>
            </a:pPr>
            <a:r>
              <a:rPr lang="en-US" sz="1050"/>
              <a:t>The </a:t>
            </a:r>
            <a:r>
              <a:rPr lang="en-US" sz="1050" b="1"/>
              <a:t>GPRA target is $61/MWh by FY 2035 (commercial operations date [COD] 2034)</a:t>
            </a:r>
            <a:r>
              <a:rPr lang="en-US" sz="1050"/>
              <a:t> (in 2022 USD) and is derived for a fixed-bottom wind plant at the reference site based on cost reductions informed by industry learning (Shields et al. 2022) and expert elicitation (Wiser et al. 2021).</a:t>
            </a:r>
          </a:p>
        </p:txBody>
      </p:sp>
      <p:graphicFrame>
        <p:nvGraphicFramePr>
          <p:cNvPr id="10" name="Chart 9">
            <a:extLst>
              <a:ext uri="{FF2B5EF4-FFF2-40B4-BE49-F238E27FC236}">
                <a16:creationId xmlns:a16="http://schemas.microsoft.com/office/drawing/2014/main" id="{518EB86D-3975-4C41-9B94-A9F31A85B11E}"/>
              </a:ext>
            </a:extLst>
          </p:cNvPr>
          <p:cNvGraphicFramePr>
            <a:graphicFrameLocks/>
          </p:cNvGraphicFramePr>
          <p:nvPr>
            <p:extLst>
              <p:ext uri="{D42A27DB-BD31-4B8C-83A1-F6EECF244321}">
                <p14:modId xmlns:p14="http://schemas.microsoft.com/office/powerpoint/2010/main" val="2341930843"/>
              </p:ext>
            </p:extLst>
          </p:nvPr>
        </p:nvGraphicFramePr>
        <p:xfrm>
          <a:off x="0" y="905256"/>
          <a:ext cx="9144000" cy="35766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2">
            <a:extLst>
              <a:ext uri="{FF2B5EF4-FFF2-40B4-BE49-F238E27FC236}">
                <a16:creationId xmlns:a16="http://schemas.microsoft.com/office/drawing/2014/main" id="{0BFDBD27-F4DC-4B97-8993-24AAA7912D9A}"/>
              </a:ext>
            </a:extLst>
          </p:cNvPr>
          <p:cNvSpPr txBox="1"/>
          <p:nvPr/>
        </p:nvSpPr>
        <p:spPr>
          <a:xfrm>
            <a:off x="2430237" y="2279377"/>
            <a:ext cx="1795888" cy="759112"/>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38%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12" name="TextBox 8">
            <a:extLst>
              <a:ext uri="{FF2B5EF4-FFF2-40B4-BE49-F238E27FC236}">
                <a16:creationId xmlns:a16="http://schemas.microsoft.com/office/drawing/2014/main" id="{E2023191-CC11-40B0-96C5-EC360919AFCB}"/>
              </a:ext>
            </a:extLst>
          </p:cNvPr>
          <p:cNvSpPr txBox="1"/>
          <p:nvPr/>
        </p:nvSpPr>
        <p:spPr>
          <a:xfrm>
            <a:off x="4168725" y="2347812"/>
            <a:ext cx="1623984" cy="11728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AEP through turbine scaling, enhanced control strategies, reduced wind plant losses, and higher availability because</a:t>
            </a:r>
            <a:r>
              <a:rPr lang="en-US" sz="1000" baseline="0"/>
              <a:t> of</a:t>
            </a:r>
            <a:r>
              <a:rPr lang="en-US" sz="1000"/>
              <a:t> improved vessel access</a:t>
            </a:r>
            <a:endParaRPr lang="de-DE" sz="1000"/>
          </a:p>
        </p:txBody>
      </p:sp>
      <p:sp>
        <p:nvSpPr>
          <p:cNvPr id="13" name="TextBox 9">
            <a:extLst>
              <a:ext uri="{FF2B5EF4-FFF2-40B4-BE49-F238E27FC236}">
                <a16:creationId xmlns:a16="http://schemas.microsoft.com/office/drawing/2014/main" id="{01221EBA-6B99-4622-9A3F-EBC3C78FEB1B}"/>
              </a:ext>
            </a:extLst>
          </p:cNvPr>
          <p:cNvSpPr txBox="1"/>
          <p:nvPr/>
        </p:nvSpPr>
        <p:spPr>
          <a:xfrm>
            <a:off x="5792708" y="2658933"/>
            <a:ext cx="1727308" cy="861774"/>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17%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1849749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3BE3AE6A-7CDA-413E-AED7-3BF367372F08}"/>
              </a:ext>
            </a:extLst>
          </p:cNvPr>
          <p:cNvGraphicFramePr>
            <a:graphicFrameLocks/>
          </p:cNvGraphicFramePr>
          <p:nvPr>
            <p:extLst>
              <p:ext uri="{D42A27DB-BD31-4B8C-83A1-F6EECF244321}">
                <p14:modId xmlns:p14="http://schemas.microsoft.com/office/powerpoint/2010/main" val="3337642557"/>
              </p:ext>
            </p:extLst>
          </p:nvPr>
        </p:nvGraphicFramePr>
        <p:xfrm>
          <a:off x="457199" y="801911"/>
          <a:ext cx="8236857" cy="350857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7F3378CF-7C87-B0F0-40FC-5069D7CA3513}"/>
              </a:ext>
            </a:extLst>
          </p:cNvPr>
          <p:cNvSpPr>
            <a:spLocks noGrp="1"/>
          </p:cNvSpPr>
          <p:nvPr>
            <p:ph type="title"/>
          </p:nvPr>
        </p:nvSpPr>
        <p:spPr>
          <a:xfrm>
            <a:off x="457199" y="0"/>
            <a:ext cx="8236857" cy="905256"/>
          </a:xfrm>
        </p:spPr>
        <p:txBody>
          <a:bodyPr/>
          <a:lstStyle/>
          <a:p>
            <a:r>
              <a:rPr lang="en-US" sz="2400"/>
              <a:t>Modeled Cost Reduction Pathway From 2023 to 2035 </a:t>
            </a:r>
            <a:br>
              <a:rPr lang="en-US" sz="2400"/>
            </a:br>
            <a:r>
              <a:rPr lang="en-US" sz="2400"/>
              <a:t>for Floating Offshore Wind Energy</a:t>
            </a:r>
          </a:p>
        </p:txBody>
      </p:sp>
      <p:sp>
        <p:nvSpPr>
          <p:cNvPr id="13" name="TextBox 12">
            <a:extLst>
              <a:ext uri="{FF2B5EF4-FFF2-40B4-BE49-F238E27FC236}">
                <a16:creationId xmlns:a16="http://schemas.microsoft.com/office/drawing/2014/main" id="{AF66D180-B894-1D91-8E5D-CF2C33D96BD8}"/>
              </a:ext>
            </a:extLst>
          </p:cNvPr>
          <p:cNvSpPr txBox="1"/>
          <p:nvPr/>
        </p:nvSpPr>
        <p:spPr>
          <a:xfrm>
            <a:off x="66951" y="4207142"/>
            <a:ext cx="8969099" cy="754053"/>
          </a:xfrm>
          <a:prstGeom prst="rect">
            <a:avLst/>
          </a:prstGeom>
          <a:noFill/>
        </p:spPr>
        <p:txBody>
          <a:bodyPr wrap="square" rtlCol="0">
            <a:spAutoFit/>
          </a:bodyPr>
          <a:lstStyle/>
          <a:p>
            <a:pPr marL="112713" indent="-112713">
              <a:spcAft>
                <a:spcPts val="600"/>
              </a:spcAft>
              <a:buFont typeface="Arial" panose="020B0604020202020204" pitchFamily="34" charset="0"/>
              <a:buChar char="•"/>
            </a:pPr>
            <a:r>
              <a:rPr lang="en-US" sz="1050" b="1"/>
              <a:t>DOE has no official GPRA reporting requirement for floating offshore wind energy costs. </a:t>
            </a:r>
          </a:p>
          <a:p>
            <a:pPr marL="112713" indent="-112713">
              <a:spcAft>
                <a:spcPts val="600"/>
              </a:spcAft>
              <a:buFont typeface="Arial" panose="020B0604020202020204" pitchFamily="34" charset="0"/>
              <a:buChar char="•"/>
            </a:pPr>
            <a:r>
              <a:rPr lang="en-US" sz="1050"/>
              <a:t>Projected floating offshore wind cost reductions are mapped to </a:t>
            </a:r>
            <a:r>
              <a:rPr lang="en-US" sz="1050" b="1"/>
              <a:t>$74/MWh in FY 2030 </a:t>
            </a:r>
            <a:r>
              <a:rPr lang="en-US" sz="1050"/>
              <a:t>using similar methodology as fixed-bottom offshore wind.</a:t>
            </a:r>
          </a:p>
          <a:p>
            <a:pPr marL="112713" indent="-112713">
              <a:spcAft>
                <a:spcPts val="600"/>
              </a:spcAft>
              <a:buFont typeface="Arial" panose="020B0604020202020204" pitchFamily="34" charset="0"/>
              <a:buChar char="•"/>
            </a:pPr>
            <a:r>
              <a:rPr lang="en-US" sz="1050"/>
              <a:t>DOE established a </a:t>
            </a:r>
            <a:r>
              <a:rPr lang="en-US" sz="1050">
                <a:hlinkClick r:id="rId3"/>
              </a:rPr>
              <a:t>Floating Offshore Wind Shot</a:t>
            </a:r>
            <a:r>
              <a:rPr lang="en-US" sz="1050"/>
              <a:t> goal of $45/MWh (2020 USD) by 2035 for a different reference site using a different set of assumptions.</a:t>
            </a:r>
          </a:p>
        </p:txBody>
      </p:sp>
      <p:sp>
        <p:nvSpPr>
          <p:cNvPr id="6" name="TextBox 9">
            <a:extLst>
              <a:ext uri="{FF2B5EF4-FFF2-40B4-BE49-F238E27FC236}">
                <a16:creationId xmlns:a16="http://schemas.microsoft.com/office/drawing/2014/main" id="{DD3A891A-C0E3-456B-9518-3F617931E220}"/>
              </a:ext>
            </a:extLst>
          </p:cNvPr>
          <p:cNvSpPr txBox="1"/>
          <p:nvPr/>
        </p:nvSpPr>
        <p:spPr>
          <a:xfrm>
            <a:off x="2739983" y="2383453"/>
            <a:ext cx="1482767" cy="1323439"/>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51% </a:t>
            </a:r>
            <a:r>
              <a:rPr lang="en-US" sz="1000" err="1"/>
              <a:t>CapEx</a:t>
            </a:r>
            <a:r>
              <a:rPr lang="en-US" sz="1000"/>
              <a:t> reduction through wind plant economies of scale, turbine scaling, and export/array cables with less material use and an optimized foundation design </a:t>
            </a:r>
            <a:endParaRPr lang="de-DE" sz="1000"/>
          </a:p>
        </p:txBody>
      </p:sp>
      <p:sp>
        <p:nvSpPr>
          <p:cNvPr id="7" name="TextBox 10">
            <a:extLst>
              <a:ext uri="{FF2B5EF4-FFF2-40B4-BE49-F238E27FC236}">
                <a16:creationId xmlns:a16="http://schemas.microsoft.com/office/drawing/2014/main" id="{EBFA58BB-B5FE-4586-BEB4-CD1C6B344158}"/>
              </a:ext>
            </a:extLst>
          </p:cNvPr>
          <p:cNvSpPr txBox="1"/>
          <p:nvPr/>
        </p:nvSpPr>
        <p:spPr>
          <a:xfrm>
            <a:off x="4141691" y="960333"/>
            <a:ext cx="1573309" cy="1172995"/>
          </a:xfrm>
          <a:prstGeom prst="rect">
            <a:avLst/>
          </a:prstGeom>
          <a:solidFill>
            <a:schemeClr val="bg1"/>
          </a:solidFill>
        </p:spPr>
        <p:txBody>
          <a:bodyPr wrap="square" rtlCol="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5% increase in energy production through turbine scaling, enhanced control strategies, reduced wind plant losses, and higher availability because of improved vessel access</a:t>
            </a:r>
            <a:endParaRPr lang="de-DE" sz="1000"/>
          </a:p>
        </p:txBody>
      </p:sp>
      <p:sp>
        <p:nvSpPr>
          <p:cNvPr id="8" name="TextBox 11">
            <a:extLst>
              <a:ext uri="{FF2B5EF4-FFF2-40B4-BE49-F238E27FC236}">
                <a16:creationId xmlns:a16="http://schemas.microsoft.com/office/drawing/2014/main" id="{5F38A3F9-BA75-4C7B-B13F-01F63EF3583A}"/>
              </a:ext>
            </a:extLst>
          </p:cNvPr>
          <p:cNvSpPr txBox="1"/>
          <p:nvPr/>
        </p:nvSpPr>
        <p:spPr>
          <a:xfrm>
            <a:off x="5617419" y="2633578"/>
            <a:ext cx="1573309" cy="1015663"/>
          </a:xfrm>
          <a:prstGeom prst="rect">
            <a:avLst/>
          </a:prstGeom>
          <a:solidFill>
            <a:schemeClr val="bg1"/>
          </a:solid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000"/>
              <a:t>Net 26% </a:t>
            </a:r>
            <a:r>
              <a:rPr lang="en-US" sz="1000" err="1"/>
              <a:t>OpEx</a:t>
            </a:r>
            <a:r>
              <a:rPr lang="en-US" sz="1000"/>
              <a:t> reduction from advanced O&amp;M strategies, improved vessel accessibility, and remote maintenance strategies</a:t>
            </a:r>
            <a:endParaRPr lang="de-DE" sz="1000"/>
          </a:p>
        </p:txBody>
      </p:sp>
    </p:spTree>
    <p:extLst>
      <p:ext uri="{BB962C8B-B14F-4D97-AF65-F5344CB8AC3E}">
        <p14:creationId xmlns:p14="http://schemas.microsoft.com/office/powerpoint/2010/main" val="766007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78AD-5401-AC3A-AED0-5384321686A2}"/>
              </a:ext>
            </a:extLst>
          </p:cNvPr>
          <p:cNvSpPr>
            <a:spLocks noGrp="1"/>
          </p:cNvSpPr>
          <p:nvPr>
            <p:ph type="title"/>
          </p:nvPr>
        </p:nvSpPr>
        <p:spPr>
          <a:xfrm>
            <a:off x="457199" y="0"/>
            <a:ext cx="8236857" cy="905256"/>
          </a:xfrm>
        </p:spPr>
        <p:txBody>
          <a:bodyPr/>
          <a:lstStyle/>
          <a:p>
            <a:r>
              <a:rPr lang="en-US" sz="2400"/>
              <a:t>Baseline and GPRA Cost Reduction Pathway From 2023 to 2035 for Land-Based Wind Energy</a:t>
            </a:r>
          </a:p>
        </p:txBody>
      </p:sp>
      <p:sp>
        <p:nvSpPr>
          <p:cNvPr id="7" name="TextBox 6">
            <a:extLst>
              <a:ext uri="{FF2B5EF4-FFF2-40B4-BE49-F238E27FC236}">
                <a16:creationId xmlns:a16="http://schemas.microsoft.com/office/drawing/2014/main" id="{A101852F-0E13-2840-680E-0D1C6045BF65}"/>
              </a:ext>
            </a:extLst>
          </p:cNvPr>
          <p:cNvSpPr txBox="1"/>
          <p:nvPr/>
        </p:nvSpPr>
        <p:spPr>
          <a:xfrm>
            <a:off x="0" y="4438156"/>
            <a:ext cx="9144000" cy="646331"/>
          </a:xfrm>
          <a:prstGeom prst="rect">
            <a:avLst/>
          </a:prstGeom>
          <a:noFill/>
        </p:spPr>
        <p:txBody>
          <a:bodyPr wrap="square">
            <a:spAutoFit/>
          </a:bodyPr>
          <a:lstStyle/>
          <a:p>
            <a:pPr marL="117475" indent="-117475">
              <a:buFont typeface="Arial" panose="020B0604020202020204" pitchFamily="34" charset="0"/>
              <a:buChar char="•"/>
            </a:pPr>
            <a:r>
              <a:rPr lang="en-US" sz="900"/>
              <a:t>Fiscal year estimates informed by projects with COD the prior year (FY = COD + 1). </a:t>
            </a:r>
          </a:p>
          <a:p>
            <a:pPr marL="115888" indent="-115888">
              <a:buFont typeface="Arial" panose="020B0604020202020204" pitchFamily="34" charset="0"/>
              <a:buChar char="•"/>
            </a:pPr>
            <a:r>
              <a:rPr lang="en-US" sz="900"/>
              <a:t>The FY 2023 baseline assumes a representative 3.3 MW–148 m (RD)–100 m (HH) wind turbine and the FY 2035 target assumes a 6 MW–170 m (RD)–115 m (HH) wind turbine.</a:t>
            </a:r>
          </a:p>
          <a:p>
            <a:pPr marL="117475" indent="-117475">
              <a:buFont typeface="Arial" panose="020B0604020202020204" pitchFamily="34" charset="0"/>
              <a:buChar char="•"/>
            </a:pPr>
            <a:r>
              <a:rPr lang="en-US" sz="900"/>
              <a:t>For comparison, the FY 2030 GPRA set in 2015 inflated from 2015 USD to 2022 USD assuming a 23.5% cumulative rate of inflation from the Bureau of Labor and Statistics (undated). </a:t>
            </a:r>
          </a:p>
          <a:p>
            <a:pPr marL="117475" indent="-117475">
              <a:buFont typeface="Arial" panose="020B0604020202020204" pitchFamily="34" charset="0"/>
              <a:buChar char="•"/>
            </a:pPr>
            <a:r>
              <a:rPr lang="en-US" sz="900"/>
              <a:t>The FY 2023 and FY 2035 LCOE estimates are informed by the analysis conducted in the 2023 Annual Technology Baseline: </a:t>
            </a:r>
            <a:r>
              <a:rPr lang="en-US" sz="900">
                <a:hlinkClick r:id="rId3"/>
              </a:rPr>
              <a:t>atb.nrel.gov</a:t>
            </a:r>
            <a:r>
              <a:rPr lang="en-US" sz="900"/>
              <a:t>. </a:t>
            </a:r>
          </a:p>
        </p:txBody>
      </p:sp>
      <p:grpSp>
        <p:nvGrpSpPr>
          <p:cNvPr id="3" name="Group 2">
            <a:extLst>
              <a:ext uri="{FF2B5EF4-FFF2-40B4-BE49-F238E27FC236}">
                <a16:creationId xmlns:a16="http://schemas.microsoft.com/office/drawing/2014/main" id="{CD575229-300E-63CD-D13D-D9835DEC302D}"/>
              </a:ext>
            </a:extLst>
          </p:cNvPr>
          <p:cNvGrpSpPr>
            <a:grpSpLocks noChangeAspect="1"/>
          </p:cNvGrpSpPr>
          <p:nvPr/>
        </p:nvGrpSpPr>
        <p:grpSpPr>
          <a:xfrm>
            <a:off x="529682" y="905256"/>
            <a:ext cx="7963611" cy="3878024"/>
            <a:chOff x="0" y="0"/>
            <a:chExt cx="6096192" cy="2968651"/>
          </a:xfrm>
        </p:grpSpPr>
        <p:graphicFrame>
          <p:nvGraphicFramePr>
            <p:cNvPr id="5" name="Chart 4">
              <a:extLst>
                <a:ext uri="{FF2B5EF4-FFF2-40B4-BE49-F238E27FC236}">
                  <a16:creationId xmlns:a16="http://schemas.microsoft.com/office/drawing/2014/main" id="{4B799C71-FE1F-4F39-0DCB-1850D5C73A21}"/>
                </a:ext>
              </a:extLst>
            </p:cNvPr>
            <p:cNvGraphicFramePr>
              <a:graphicFrameLocks noChangeAspect="1"/>
            </p:cNvGraphicFramePr>
            <p:nvPr>
              <p:extLst>
                <p:ext uri="{D42A27DB-BD31-4B8C-83A1-F6EECF244321}">
                  <p14:modId xmlns:p14="http://schemas.microsoft.com/office/powerpoint/2010/main" val="2129966920"/>
                </p:ext>
              </p:extLst>
            </p:nvPr>
          </p:nvGraphicFramePr>
          <p:xfrm>
            <a:off x="0" y="0"/>
            <a:ext cx="6096192" cy="296865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31">
              <a:extLst>
                <a:ext uri="{FF2B5EF4-FFF2-40B4-BE49-F238E27FC236}">
                  <a16:creationId xmlns:a16="http://schemas.microsoft.com/office/drawing/2014/main" id="{79BB495C-4283-756C-CCBD-A27B40E493AD}"/>
                </a:ext>
              </a:extLst>
            </p:cNvPr>
            <p:cNvSpPr txBox="1"/>
            <p:nvPr/>
          </p:nvSpPr>
          <p:spPr>
            <a:xfrm>
              <a:off x="2281490" y="922304"/>
              <a:ext cx="1195694" cy="353407"/>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2015 GPRA Target </a:t>
              </a:r>
            </a:p>
            <a:p>
              <a:r>
                <a:rPr lang="en-US" sz="1200"/>
                <a:t>(for comparison only) </a:t>
              </a:r>
            </a:p>
          </p:txBody>
        </p:sp>
      </p:grpSp>
      <p:sp>
        <p:nvSpPr>
          <p:cNvPr id="4" name="TextBox 31">
            <a:extLst>
              <a:ext uri="{FF2B5EF4-FFF2-40B4-BE49-F238E27FC236}">
                <a16:creationId xmlns:a16="http://schemas.microsoft.com/office/drawing/2014/main" id="{42A4F1F9-7B22-4270-07CC-C981237909B6}"/>
              </a:ext>
            </a:extLst>
          </p:cNvPr>
          <p:cNvSpPr txBox="1"/>
          <p:nvPr/>
        </p:nvSpPr>
        <p:spPr>
          <a:xfrm>
            <a:off x="1745160" y="1230671"/>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sp>
        <p:nvSpPr>
          <p:cNvPr id="10" name="TextBox 31">
            <a:extLst>
              <a:ext uri="{FF2B5EF4-FFF2-40B4-BE49-F238E27FC236}">
                <a16:creationId xmlns:a16="http://schemas.microsoft.com/office/drawing/2014/main" id="{B7944616-A5B6-FF71-7363-2A4D9B77B0E9}"/>
              </a:ext>
            </a:extLst>
          </p:cNvPr>
          <p:cNvSpPr txBox="1"/>
          <p:nvPr/>
        </p:nvSpPr>
        <p:spPr>
          <a:xfrm>
            <a:off x="7009561" y="1672012"/>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spTree>
    <p:extLst>
      <p:ext uri="{BB962C8B-B14F-4D97-AF65-F5344CB8AC3E}">
        <p14:creationId xmlns:p14="http://schemas.microsoft.com/office/powerpoint/2010/main" val="7749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6BF5-0CA3-417A-6C80-45FB2B7F14ED}"/>
              </a:ext>
            </a:extLst>
          </p:cNvPr>
          <p:cNvSpPr>
            <a:spLocks noGrp="1"/>
          </p:cNvSpPr>
          <p:nvPr>
            <p:ph type="title"/>
          </p:nvPr>
        </p:nvSpPr>
        <p:spPr/>
        <p:txBody>
          <a:bodyPr/>
          <a:lstStyle/>
          <a:p>
            <a:r>
              <a:rPr lang="en-US" sz="2400"/>
              <a:t>GPRA Cost Reduction Pathway From 2023 to 2035 for </a:t>
            </a:r>
            <a:br>
              <a:rPr lang="en-US" sz="2400"/>
            </a:br>
            <a:r>
              <a:rPr lang="en-US" sz="2400"/>
              <a:t>Fixed-Bottom Offshore Wind Energy </a:t>
            </a:r>
          </a:p>
        </p:txBody>
      </p:sp>
      <p:sp>
        <p:nvSpPr>
          <p:cNvPr id="5" name="TextBox 4">
            <a:extLst>
              <a:ext uri="{FF2B5EF4-FFF2-40B4-BE49-F238E27FC236}">
                <a16:creationId xmlns:a16="http://schemas.microsoft.com/office/drawing/2014/main" id="{61648BC7-AF61-24B8-2224-79452FAB623B}"/>
              </a:ext>
            </a:extLst>
          </p:cNvPr>
          <p:cNvSpPr txBox="1"/>
          <p:nvPr/>
        </p:nvSpPr>
        <p:spPr>
          <a:xfrm>
            <a:off x="112426" y="4262774"/>
            <a:ext cx="8870795" cy="861774"/>
          </a:xfrm>
          <a:prstGeom prst="rect">
            <a:avLst/>
          </a:prstGeom>
          <a:noFill/>
        </p:spPr>
        <p:txBody>
          <a:bodyPr wrap="square">
            <a:spAutoFit/>
          </a:bodyPr>
          <a:lstStyle/>
          <a:p>
            <a:pPr marL="112713" indent="-112713">
              <a:spcAft>
                <a:spcPts val="600"/>
              </a:spcAft>
              <a:buFont typeface="Arial" panose="020B0604020202020204" pitchFamily="34" charset="0"/>
              <a:buChar char="•"/>
            </a:pPr>
            <a:r>
              <a:rPr lang="en-US" sz="1000"/>
              <a:t>The FY 2023 (COD 2022) LCOE is $95/MWh with an FY 2035 (COD 2034) GPRA target of $61/MWh.</a:t>
            </a:r>
          </a:p>
          <a:p>
            <a:pPr marL="112713" indent="-112713">
              <a:spcAft>
                <a:spcPts val="600"/>
              </a:spcAft>
              <a:buFont typeface="Arial" panose="020B0604020202020204" pitchFamily="34" charset="0"/>
              <a:buChar char="•"/>
            </a:pPr>
            <a:r>
              <a:rPr lang="en-US" sz="1000"/>
              <a:t>The FY 2030 target is informed by industry learning (Shields et al. 2022) and expert elicitation (Wiser et al. 2021).</a:t>
            </a:r>
          </a:p>
          <a:p>
            <a:pPr marL="112713" indent="-112713">
              <a:spcAft>
                <a:spcPts val="600"/>
              </a:spcAft>
              <a:buFont typeface="Arial" panose="020B0604020202020204" pitchFamily="34" charset="0"/>
              <a:buChar char="•"/>
            </a:pPr>
            <a:r>
              <a:rPr lang="en-US" sz="1000"/>
              <a:t>For comparison, the FY 2030 GPRA set in 2019 and inflated from 2018 USD to 2022 USD using the Consumer Price Index from the Bureau of Labor and Statistics (undated). </a:t>
            </a:r>
          </a:p>
        </p:txBody>
      </p:sp>
      <p:graphicFrame>
        <p:nvGraphicFramePr>
          <p:cNvPr id="6" name="Chart 5">
            <a:extLst>
              <a:ext uri="{FF2B5EF4-FFF2-40B4-BE49-F238E27FC236}">
                <a16:creationId xmlns:a16="http://schemas.microsoft.com/office/drawing/2014/main" id="{D3CEBC9E-0296-4AA4-9390-8CBBAD478B6A}"/>
              </a:ext>
            </a:extLst>
          </p:cNvPr>
          <p:cNvGraphicFramePr>
            <a:graphicFrameLocks noChangeAspect="1"/>
          </p:cNvGraphicFramePr>
          <p:nvPr>
            <p:extLst>
              <p:ext uri="{D42A27DB-BD31-4B8C-83A1-F6EECF244321}">
                <p14:modId xmlns:p14="http://schemas.microsoft.com/office/powerpoint/2010/main" val="2746537161"/>
              </p:ext>
            </p:extLst>
          </p:nvPr>
        </p:nvGraphicFramePr>
        <p:xfrm>
          <a:off x="457200" y="910461"/>
          <a:ext cx="8236856" cy="3612112"/>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31">
            <a:extLst>
              <a:ext uri="{FF2B5EF4-FFF2-40B4-BE49-F238E27FC236}">
                <a16:creationId xmlns:a16="http://schemas.microsoft.com/office/drawing/2014/main" id="{6060B647-C471-69E7-C7AF-D1BFF7CC9BF1}"/>
              </a:ext>
            </a:extLst>
          </p:cNvPr>
          <p:cNvSpPr txBox="1"/>
          <p:nvPr/>
        </p:nvSpPr>
        <p:spPr>
          <a:xfrm>
            <a:off x="7174136" y="1409619"/>
            <a:ext cx="1809085"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New FY 2035 GPRA Target</a:t>
            </a:r>
          </a:p>
        </p:txBody>
      </p:sp>
      <p:sp>
        <p:nvSpPr>
          <p:cNvPr id="4" name="TextBox 31">
            <a:extLst>
              <a:ext uri="{FF2B5EF4-FFF2-40B4-BE49-F238E27FC236}">
                <a16:creationId xmlns:a16="http://schemas.microsoft.com/office/drawing/2014/main" id="{D190074F-CBAC-D9D7-1FDE-8033D90048A6}"/>
              </a:ext>
            </a:extLst>
          </p:cNvPr>
          <p:cNvSpPr txBox="1"/>
          <p:nvPr/>
        </p:nvSpPr>
        <p:spPr>
          <a:xfrm>
            <a:off x="3613418" y="2253192"/>
            <a:ext cx="1561966" cy="4616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2019 GPRA Target </a:t>
            </a:r>
          </a:p>
          <a:p>
            <a:r>
              <a:rPr lang="en-US" sz="1200"/>
              <a:t>(for comparison only) </a:t>
            </a:r>
          </a:p>
        </p:txBody>
      </p:sp>
      <p:sp>
        <p:nvSpPr>
          <p:cNvPr id="7" name="TextBox 31">
            <a:extLst>
              <a:ext uri="{FF2B5EF4-FFF2-40B4-BE49-F238E27FC236}">
                <a16:creationId xmlns:a16="http://schemas.microsoft.com/office/drawing/2014/main" id="{8B3A9B16-AFBC-3CBE-09A7-4E0A19AF702F}"/>
              </a:ext>
            </a:extLst>
          </p:cNvPr>
          <p:cNvSpPr txBox="1"/>
          <p:nvPr/>
        </p:nvSpPr>
        <p:spPr>
          <a:xfrm>
            <a:off x="1657696" y="946898"/>
            <a:ext cx="2198166" cy="276999"/>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200"/>
              <a:t>Updated FY 2023 GPRA Baseline</a:t>
            </a:r>
          </a:p>
        </p:txBody>
      </p:sp>
    </p:spTree>
    <p:extLst>
      <p:ext uri="{BB962C8B-B14F-4D97-AF65-F5344CB8AC3E}">
        <p14:creationId xmlns:p14="http://schemas.microsoft.com/office/powerpoint/2010/main" val="422670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5" y="1252017"/>
            <a:ext cx="4457836" cy="1358834"/>
          </a:xfrm>
        </p:spPr>
        <p:txBody>
          <a:bodyPr/>
          <a:lstStyle/>
          <a:p>
            <a:r>
              <a:rPr lang="en-US"/>
              <a:t>3. Land-Based Wind Energy</a:t>
            </a:r>
          </a:p>
        </p:txBody>
      </p:sp>
    </p:spTree>
    <p:extLst>
      <p:ext uri="{BB962C8B-B14F-4D97-AF65-F5344CB8AC3E}">
        <p14:creationId xmlns:p14="http://schemas.microsoft.com/office/powerpoint/2010/main" val="252343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sz="2400"/>
              <a:t>Land-Based Wind Turbine Average Nameplate Capacity, Hub Height, Rotor Diameter, and Assumed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1135332343"/>
              </p:ext>
            </p:extLst>
          </p:nvPr>
        </p:nvGraphicFramePr>
        <p:xfrm>
          <a:off x="6756769" y="1701770"/>
          <a:ext cx="2082099" cy="227398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1372958772"/>
                    </a:ext>
                  </a:extLst>
                </a:gridCol>
                <a:gridCol w="801939">
                  <a:extLst>
                    <a:ext uri="{9D8B030D-6E8A-4147-A177-3AD203B41FA5}">
                      <a16:colId xmlns:a16="http://schemas.microsoft.com/office/drawing/2014/main" val="3444599554"/>
                    </a:ext>
                  </a:extLst>
                </a:gridCol>
              </a:tblGrid>
              <a:tr h="385085">
                <a:tc>
                  <a:txBody>
                    <a:bodyPr/>
                    <a:lstStyle/>
                    <a:p>
                      <a:r>
                        <a:rPr lang="en-US" sz="1050"/>
                        <a:t>Parameter</a:t>
                      </a:r>
                    </a:p>
                  </a:txBody>
                  <a:tcPr/>
                </a:tc>
                <a:tc>
                  <a:txBody>
                    <a:bodyPr/>
                    <a:lstStyle/>
                    <a:p>
                      <a:r>
                        <a:rPr lang="en-US" sz="1050"/>
                        <a:t>Value</a:t>
                      </a:r>
                    </a:p>
                  </a:txBody>
                  <a:tcPr/>
                </a:tc>
                <a:extLst>
                  <a:ext uri="{0D108BD9-81ED-4DB2-BD59-A6C34878D82A}">
                    <a16:rowId xmlns:a16="http://schemas.microsoft.com/office/drawing/2014/main" val="715380362"/>
                  </a:ext>
                </a:extLst>
              </a:tr>
              <a:tr h="377779">
                <a:tc>
                  <a:txBody>
                    <a:bodyPr/>
                    <a:lstStyle/>
                    <a:p>
                      <a:r>
                        <a:rPr lang="en-US" sz="1050"/>
                        <a:t>Wind turbine rating </a:t>
                      </a:r>
                    </a:p>
                  </a:txBody>
                  <a:tcPr/>
                </a:tc>
                <a:tc>
                  <a:txBody>
                    <a:bodyPr/>
                    <a:lstStyle/>
                    <a:p>
                      <a:pPr algn="l"/>
                      <a:r>
                        <a:rPr lang="en-US" sz="1050"/>
                        <a:t>3.3 MW</a:t>
                      </a:r>
                    </a:p>
                  </a:txBody>
                  <a:tcPr/>
                </a:tc>
                <a:extLst>
                  <a:ext uri="{0D108BD9-81ED-4DB2-BD59-A6C34878D82A}">
                    <a16:rowId xmlns:a16="http://schemas.microsoft.com/office/drawing/2014/main" val="2276476729"/>
                  </a:ext>
                </a:extLst>
              </a:tr>
              <a:tr h="377779">
                <a:tc>
                  <a:txBody>
                    <a:bodyPr/>
                    <a:lstStyle/>
                    <a:p>
                      <a:r>
                        <a:rPr lang="en-US" sz="1050"/>
                        <a:t>Rotor diameter</a:t>
                      </a:r>
                    </a:p>
                  </a:txBody>
                  <a:tcPr/>
                </a:tc>
                <a:tc>
                  <a:txBody>
                    <a:bodyPr/>
                    <a:lstStyle/>
                    <a:p>
                      <a:pPr algn="l"/>
                      <a:r>
                        <a:rPr lang="en-US" sz="1050"/>
                        <a:t>148 m</a:t>
                      </a:r>
                    </a:p>
                  </a:txBody>
                  <a:tcPr/>
                </a:tc>
                <a:extLst>
                  <a:ext uri="{0D108BD9-81ED-4DB2-BD59-A6C34878D82A}">
                    <a16:rowId xmlns:a16="http://schemas.microsoft.com/office/drawing/2014/main" val="3131823089"/>
                  </a:ext>
                </a:extLst>
              </a:tr>
              <a:tr h="377779">
                <a:tc>
                  <a:txBody>
                    <a:bodyPr/>
                    <a:lstStyle/>
                    <a:p>
                      <a:r>
                        <a:rPr lang="en-US" sz="1050"/>
                        <a:t>Hub height</a:t>
                      </a:r>
                    </a:p>
                  </a:txBody>
                  <a:tcPr/>
                </a:tc>
                <a:tc>
                  <a:txBody>
                    <a:bodyPr/>
                    <a:lstStyle/>
                    <a:p>
                      <a:pPr algn="l"/>
                      <a:r>
                        <a:rPr lang="en-US" sz="1050"/>
                        <a:t>100 m</a:t>
                      </a:r>
                    </a:p>
                  </a:txBody>
                  <a:tcPr/>
                </a:tc>
                <a:extLst>
                  <a:ext uri="{0D108BD9-81ED-4DB2-BD59-A6C34878D82A}">
                    <a16:rowId xmlns:a16="http://schemas.microsoft.com/office/drawing/2014/main" val="3079065592"/>
                  </a:ext>
                </a:extLst>
              </a:tr>
              <a:tr h="377779">
                <a:tc>
                  <a:txBody>
                    <a:bodyPr/>
                    <a:lstStyle/>
                    <a:p>
                      <a:r>
                        <a:rPr lang="en-US" sz="1050"/>
                        <a:t>Wind plant capacity</a:t>
                      </a:r>
                    </a:p>
                  </a:txBody>
                  <a:tcPr/>
                </a:tc>
                <a:tc>
                  <a:txBody>
                    <a:bodyPr/>
                    <a:lstStyle/>
                    <a:p>
                      <a:pPr algn="l"/>
                      <a:r>
                        <a:rPr lang="en-US" sz="1050"/>
                        <a:t>200 MW</a:t>
                      </a:r>
                    </a:p>
                  </a:txBody>
                  <a:tcPr/>
                </a:tc>
                <a:extLst>
                  <a:ext uri="{0D108BD9-81ED-4DB2-BD59-A6C34878D82A}">
                    <a16:rowId xmlns:a16="http://schemas.microsoft.com/office/drawing/2014/main" val="3420027813"/>
                  </a:ext>
                </a:extLst>
              </a:tr>
              <a:tr h="377779">
                <a:tc>
                  <a:txBody>
                    <a:bodyPr/>
                    <a:lstStyle/>
                    <a:p>
                      <a:r>
                        <a:rPr lang="en-US" sz="1050"/>
                        <a:t>Number of turbines</a:t>
                      </a:r>
                    </a:p>
                  </a:txBody>
                  <a:tcPr/>
                </a:tc>
                <a:tc>
                  <a:txBody>
                    <a:bodyPr/>
                    <a:lstStyle/>
                    <a:p>
                      <a:pPr algn="l"/>
                      <a:r>
                        <a:rPr lang="en-US" sz="1050"/>
                        <a:t>61</a:t>
                      </a:r>
                    </a:p>
                  </a:txBody>
                  <a:tcPr/>
                </a:tc>
                <a:extLst>
                  <a:ext uri="{0D108BD9-81ED-4DB2-BD59-A6C34878D82A}">
                    <a16:rowId xmlns:a16="http://schemas.microsoft.com/office/drawing/2014/main" val="2306742773"/>
                  </a:ext>
                </a:extLst>
              </a:tr>
            </a:tbl>
          </a:graphicData>
        </a:graphic>
      </p:graphicFrame>
      <p:sp>
        <p:nvSpPr>
          <p:cNvPr id="7" name="TextBox 6">
            <a:extLst>
              <a:ext uri="{FF2B5EF4-FFF2-40B4-BE49-F238E27FC236}">
                <a16:creationId xmlns:a16="http://schemas.microsoft.com/office/drawing/2014/main" id="{861BE675-C049-4841-5E85-AA5F6DDB4CC5}"/>
              </a:ext>
            </a:extLst>
          </p:cNvPr>
          <p:cNvSpPr txBox="1"/>
          <p:nvPr/>
        </p:nvSpPr>
        <p:spPr>
          <a:xfrm>
            <a:off x="164508" y="4853266"/>
            <a:ext cx="6357773" cy="246221"/>
          </a:xfrm>
          <a:prstGeom prst="rect">
            <a:avLst/>
          </a:prstGeom>
          <a:noFill/>
        </p:spPr>
        <p:txBody>
          <a:bodyPr wrap="square" rtlCol="0">
            <a:spAutoFit/>
          </a:bodyPr>
          <a:lstStyle/>
          <a:p>
            <a:pPr algn="ctr"/>
            <a:r>
              <a:rPr lang="en-US" sz="1000"/>
              <a:t>Chart source: Wiser and </a:t>
            </a:r>
            <a:r>
              <a:rPr lang="en-US" sz="1000" err="1"/>
              <a:t>Bolinger</a:t>
            </a:r>
            <a:r>
              <a:rPr lang="en-US" sz="1000"/>
              <a:t> (2023) </a:t>
            </a:r>
          </a:p>
        </p:txBody>
      </p:sp>
      <p:sp>
        <p:nvSpPr>
          <p:cNvPr id="5" name="TextBox 4">
            <a:extLst>
              <a:ext uri="{FF2B5EF4-FFF2-40B4-BE49-F238E27FC236}">
                <a16:creationId xmlns:a16="http://schemas.microsoft.com/office/drawing/2014/main" id="{2D45CD0F-F684-C987-D3EB-7E4FBE38011B}"/>
              </a:ext>
            </a:extLst>
          </p:cNvPr>
          <p:cNvSpPr txBox="1"/>
          <p:nvPr/>
        </p:nvSpPr>
        <p:spPr>
          <a:xfrm>
            <a:off x="6708279" y="4233010"/>
            <a:ext cx="2377440" cy="646331"/>
          </a:xfrm>
          <a:prstGeom prst="rect">
            <a:avLst/>
          </a:prstGeom>
          <a:noFill/>
        </p:spPr>
        <p:txBody>
          <a:bodyPr wrap="square" rtlCol="0">
            <a:spAutoFit/>
          </a:bodyPr>
          <a:lstStyle/>
          <a:p>
            <a:r>
              <a:rPr lang="en-US" sz="1200"/>
              <a:t>Power curve data available on </a:t>
            </a:r>
            <a:r>
              <a:rPr lang="en-US" sz="1200">
                <a:hlinkClick r:id="rId2"/>
              </a:rPr>
              <a:t>https://github.com/NREL/turbine-models</a:t>
            </a:r>
            <a:r>
              <a:rPr lang="en-US" sz="1200"/>
              <a:t>. </a:t>
            </a:r>
          </a:p>
        </p:txBody>
      </p:sp>
      <p:sp>
        <p:nvSpPr>
          <p:cNvPr id="4" name="TextBox 3">
            <a:extLst>
              <a:ext uri="{FF2B5EF4-FFF2-40B4-BE49-F238E27FC236}">
                <a16:creationId xmlns:a16="http://schemas.microsoft.com/office/drawing/2014/main" id="{63BEA386-CB18-E4A4-23E2-AA4AB4A0482F}"/>
              </a:ext>
            </a:extLst>
          </p:cNvPr>
          <p:cNvSpPr txBox="1"/>
          <p:nvPr/>
        </p:nvSpPr>
        <p:spPr>
          <a:xfrm>
            <a:off x="6756769" y="981291"/>
            <a:ext cx="2082099" cy="646331"/>
          </a:xfrm>
          <a:prstGeom prst="rect">
            <a:avLst/>
          </a:prstGeom>
          <a:noFill/>
        </p:spPr>
        <p:txBody>
          <a:bodyPr wrap="square" rtlCol="0">
            <a:spAutoFit/>
          </a:bodyPr>
          <a:lstStyle/>
          <a:p>
            <a:r>
              <a:rPr lang="en-US" sz="1200"/>
              <a:t>Assumed wind turbine characteristics in 2022 </a:t>
            </a:r>
            <a:r>
              <a:rPr lang="en-US" sz="1200">
                <a:hlinkClick r:id="rId3"/>
              </a:rPr>
              <a:t>atb.nrel.gov</a:t>
            </a:r>
            <a:endParaRPr lang="en-US" sz="1200"/>
          </a:p>
        </p:txBody>
      </p:sp>
      <p:pic>
        <p:nvPicPr>
          <p:cNvPr id="8" name="Picture 7" descr="A graph of a number of people&#10;&#10;Description automatically generated with medium confidence">
            <a:extLst>
              <a:ext uri="{FF2B5EF4-FFF2-40B4-BE49-F238E27FC236}">
                <a16:creationId xmlns:a16="http://schemas.microsoft.com/office/drawing/2014/main" id="{20EB599A-05E2-3714-41DF-82C0E1A2F62D}"/>
              </a:ext>
            </a:extLst>
          </p:cNvPr>
          <p:cNvPicPr>
            <a:picLocks noChangeAspect="1"/>
          </p:cNvPicPr>
          <p:nvPr/>
        </p:nvPicPr>
        <p:blipFill>
          <a:blip r:embed="rId4"/>
          <a:stretch>
            <a:fillRect/>
          </a:stretch>
        </p:blipFill>
        <p:spPr>
          <a:xfrm>
            <a:off x="167528" y="1239096"/>
            <a:ext cx="6357771" cy="3199328"/>
          </a:xfrm>
          <a:prstGeom prst="rect">
            <a:avLst/>
          </a:prstGeom>
        </p:spPr>
      </p:pic>
      <p:sp>
        <p:nvSpPr>
          <p:cNvPr id="10" name="TextBox 9">
            <a:extLst>
              <a:ext uri="{FF2B5EF4-FFF2-40B4-BE49-F238E27FC236}">
                <a16:creationId xmlns:a16="http://schemas.microsoft.com/office/drawing/2014/main" id="{49487E75-6229-035B-5C6E-4B2C1D10E814}"/>
              </a:ext>
            </a:extLst>
          </p:cNvPr>
          <p:cNvSpPr txBox="1"/>
          <p:nvPr/>
        </p:nvSpPr>
        <p:spPr>
          <a:xfrm>
            <a:off x="2435722" y="4351061"/>
            <a:ext cx="2024272" cy="276999"/>
          </a:xfrm>
          <a:prstGeom prst="rect">
            <a:avLst/>
          </a:prstGeom>
          <a:noFill/>
        </p:spPr>
        <p:txBody>
          <a:bodyPr wrap="none" rtlCol="0">
            <a:spAutoFit/>
          </a:bodyPr>
          <a:lstStyle/>
          <a:p>
            <a:r>
              <a:rPr lang="en-US" sz="1200" b="1"/>
              <a:t>Commercial Operations Date</a:t>
            </a:r>
          </a:p>
        </p:txBody>
      </p:sp>
      <p:sp>
        <p:nvSpPr>
          <p:cNvPr id="11" name="TextBox 10">
            <a:extLst>
              <a:ext uri="{FF2B5EF4-FFF2-40B4-BE49-F238E27FC236}">
                <a16:creationId xmlns:a16="http://schemas.microsoft.com/office/drawing/2014/main" id="{2743FBEC-6A4A-237A-928B-80F1C2D1DFAD}"/>
              </a:ext>
            </a:extLst>
          </p:cNvPr>
          <p:cNvSpPr txBox="1"/>
          <p:nvPr/>
        </p:nvSpPr>
        <p:spPr>
          <a:xfrm>
            <a:off x="164508" y="4648468"/>
            <a:ext cx="6357773" cy="276999"/>
          </a:xfrm>
          <a:prstGeom prst="rect">
            <a:avLst/>
          </a:prstGeom>
          <a:noFill/>
        </p:spPr>
        <p:txBody>
          <a:bodyPr wrap="square" rtlCol="0">
            <a:spAutoFit/>
          </a:bodyPr>
          <a:lstStyle/>
          <a:p>
            <a:pPr algn="ctr"/>
            <a:r>
              <a:rPr lang="en-US" sz="1200"/>
              <a:t>Average turbine nameplate capacity, hub height, and rotor diameter for land-based wind projects </a:t>
            </a:r>
          </a:p>
        </p:txBody>
      </p:sp>
    </p:spTree>
    <p:extLst>
      <p:ext uri="{BB962C8B-B14F-4D97-AF65-F5344CB8AC3E}">
        <p14:creationId xmlns:p14="http://schemas.microsoft.com/office/powerpoint/2010/main" val="3046503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Reference Land-Based Wind Site Characteristics and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909784649"/>
              </p:ext>
            </p:extLst>
          </p:nvPr>
        </p:nvGraphicFramePr>
        <p:xfrm>
          <a:off x="5862777" y="1069004"/>
          <a:ext cx="2950133" cy="31546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89984560"/>
                    </a:ext>
                  </a:extLst>
                </a:gridCol>
                <a:gridCol w="1121333">
                  <a:extLst>
                    <a:ext uri="{9D8B030D-6E8A-4147-A177-3AD203B41FA5}">
                      <a16:colId xmlns:a16="http://schemas.microsoft.com/office/drawing/2014/main" val="1272567528"/>
                    </a:ext>
                  </a:extLst>
                </a:gridCol>
              </a:tblGrid>
              <a:tr h="199199">
                <a:tc>
                  <a:txBody>
                    <a:bodyPr/>
                    <a:lstStyle/>
                    <a:p>
                      <a:r>
                        <a:rPr lang="en-US" sz="1050"/>
                        <a:t>Parameter</a:t>
                      </a:r>
                    </a:p>
                  </a:txBody>
                  <a:tcPr marL="182880"/>
                </a:tc>
                <a:tc>
                  <a:txBody>
                    <a:bodyPr/>
                    <a:lstStyle/>
                    <a:p>
                      <a:pPr algn="l"/>
                      <a:r>
                        <a:rPr lang="en-US" sz="1050"/>
                        <a:t>Value</a:t>
                      </a:r>
                    </a:p>
                  </a:txBody>
                  <a:tcPr/>
                </a:tc>
                <a:extLst>
                  <a:ext uri="{0D108BD9-81ED-4DB2-BD59-A6C34878D82A}">
                    <a16:rowId xmlns:a16="http://schemas.microsoft.com/office/drawing/2014/main" val="1654076036"/>
                  </a:ext>
                </a:extLst>
              </a:tr>
              <a:tr h="199199">
                <a:tc>
                  <a:txBody>
                    <a:bodyPr/>
                    <a:lstStyle/>
                    <a:p>
                      <a:r>
                        <a:rPr lang="en-US" sz="1050"/>
                        <a:t>Annual average wind speed at 50 m above surface level </a:t>
                      </a:r>
                    </a:p>
                  </a:txBody>
                  <a:tcPr marL="182880"/>
                </a:tc>
                <a:tc>
                  <a:txBody>
                    <a:bodyPr/>
                    <a:lstStyle/>
                    <a:p>
                      <a:pPr algn="l"/>
                      <a:r>
                        <a:rPr lang="en-US" sz="1050"/>
                        <a:t>7.25 m/s</a:t>
                      </a:r>
                    </a:p>
                  </a:txBody>
                  <a:tcPr/>
                </a:tc>
                <a:extLst>
                  <a:ext uri="{0D108BD9-81ED-4DB2-BD59-A6C34878D82A}">
                    <a16:rowId xmlns:a16="http://schemas.microsoft.com/office/drawing/2014/main" val="2177459248"/>
                  </a:ext>
                </a:extLst>
              </a:tr>
              <a:tr h="199199">
                <a:tc>
                  <a:txBody>
                    <a:bodyPr/>
                    <a:lstStyle/>
                    <a:p>
                      <a:r>
                        <a:rPr lang="en-US" sz="1050"/>
                        <a:t>Annual average wind speed at hub height</a:t>
                      </a:r>
                    </a:p>
                  </a:txBody>
                  <a:tcPr marL="182880"/>
                </a:tc>
                <a:tc>
                  <a:txBody>
                    <a:bodyPr/>
                    <a:lstStyle/>
                    <a:p>
                      <a:pPr algn="l"/>
                      <a:r>
                        <a:rPr lang="en-US" sz="1050"/>
                        <a:t>8 m/s</a:t>
                      </a:r>
                    </a:p>
                  </a:txBody>
                  <a:tcPr/>
                </a:tc>
                <a:extLst>
                  <a:ext uri="{0D108BD9-81ED-4DB2-BD59-A6C34878D82A}">
                    <a16:rowId xmlns:a16="http://schemas.microsoft.com/office/drawing/2014/main" val="400101535"/>
                  </a:ext>
                </a:extLst>
              </a:tr>
              <a:tr h="199199">
                <a:tc>
                  <a:txBody>
                    <a:bodyPr/>
                    <a:lstStyle/>
                    <a:p>
                      <a:r>
                        <a:rPr lang="en-US" sz="1050"/>
                        <a:t>Weibull k </a:t>
                      </a:r>
                    </a:p>
                  </a:txBody>
                  <a:tcPr marL="182880"/>
                </a:tc>
                <a:tc>
                  <a:txBody>
                    <a:bodyPr/>
                    <a:lstStyle/>
                    <a:p>
                      <a:pPr algn="l"/>
                      <a:r>
                        <a:rPr lang="en-US" sz="1050"/>
                        <a:t>2.0 (factor)</a:t>
                      </a:r>
                    </a:p>
                  </a:txBody>
                  <a:tcPr/>
                </a:tc>
                <a:extLst>
                  <a:ext uri="{0D108BD9-81ED-4DB2-BD59-A6C34878D82A}">
                    <a16:rowId xmlns:a16="http://schemas.microsoft.com/office/drawing/2014/main" val="1188518572"/>
                  </a:ext>
                </a:extLst>
              </a:tr>
              <a:tr h="199199">
                <a:tc>
                  <a:txBody>
                    <a:bodyPr/>
                    <a:lstStyle/>
                    <a:p>
                      <a:r>
                        <a:rPr lang="en-US" sz="1050"/>
                        <a:t>Shear exponent </a:t>
                      </a:r>
                    </a:p>
                  </a:txBody>
                  <a:tcPr marL="182880"/>
                </a:tc>
                <a:tc>
                  <a:txBody>
                    <a:bodyPr/>
                    <a:lstStyle/>
                    <a:p>
                      <a:pPr algn="l"/>
                      <a:r>
                        <a:rPr lang="en-US" sz="1050"/>
                        <a:t>0.14</a:t>
                      </a:r>
                    </a:p>
                  </a:txBody>
                  <a:tcPr/>
                </a:tc>
                <a:extLst>
                  <a:ext uri="{0D108BD9-81ED-4DB2-BD59-A6C34878D82A}">
                    <a16:rowId xmlns:a16="http://schemas.microsoft.com/office/drawing/2014/main" val="2842133913"/>
                  </a:ext>
                </a:extLst>
              </a:tr>
              <a:tr h="199199">
                <a:tc>
                  <a:txBody>
                    <a:bodyPr/>
                    <a:lstStyle/>
                    <a:p>
                      <a:r>
                        <a:rPr lang="en-US" sz="1050"/>
                        <a:t>Gross energy capture</a:t>
                      </a:r>
                    </a:p>
                  </a:txBody>
                  <a:tcPr marL="182880"/>
                </a:tc>
                <a:tc>
                  <a:txBody>
                    <a:bodyPr/>
                    <a:lstStyle/>
                    <a:p>
                      <a:pPr algn="l"/>
                      <a:r>
                        <a:rPr lang="en-US" sz="1050"/>
                        <a:t>5,055 MWh/MW/yr</a:t>
                      </a:r>
                    </a:p>
                  </a:txBody>
                  <a:tcPr/>
                </a:tc>
                <a:extLst>
                  <a:ext uri="{0D108BD9-81ED-4DB2-BD59-A6C34878D82A}">
                    <a16:rowId xmlns:a16="http://schemas.microsoft.com/office/drawing/2014/main" val="2385226778"/>
                  </a:ext>
                </a:extLst>
              </a:tr>
              <a:tr h="199199">
                <a:tc>
                  <a:txBody>
                    <a:bodyPr/>
                    <a:lstStyle/>
                    <a:p>
                      <a:r>
                        <a:rPr lang="en-US" sz="1050"/>
                        <a:t>Gross capacity factor</a:t>
                      </a:r>
                    </a:p>
                  </a:txBody>
                  <a:tcPr marL="182880"/>
                </a:tc>
                <a:tc>
                  <a:txBody>
                    <a:bodyPr/>
                    <a:lstStyle/>
                    <a:p>
                      <a:pPr algn="l"/>
                      <a:r>
                        <a:rPr lang="en-US" sz="1050"/>
                        <a:t>57.7%</a:t>
                      </a:r>
                    </a:p>
                  </a:txBody>
                  <a:tcPr/>
                </a:tc>
                <a:extLst>
                  <a:ext uri="{0D108BD9-81ED-4DB2-BD59-A6C34878D82A}">
                    <a16:rowId xmlns:a16="http://schemas.microsoft.com/office/drawing/2014/main" val="1912305709"/>
                  </a:ext>
                </a:extLst>
              </a:tr>
              <a:tr h="199199">
                <a:tc>
                  <a:txBody>
                    <a:bodyPr/>
                    <a:lstStyle/>
                    <a:p>
                      <a:r>
                        <a:rPr lang="en-US" sz="1050"/>
                        <a:t>Total losses</a:t>
                      </a:r>
                    </a:p>
                  </a:txBody>
                  <a:tcPr marL="182880"/>
                </a:tc>
                <a:tc>
                  <a:txBody>
                    <a:bodyPr/>
                    <a:lstStyle/>
                    <a:p>
                      <a:pPr algn="l"/>
                      <a:r>
                        <a:rPr lang="en-US" sz="1050"/>
                        <a:t>18.9%</a:t>
                      </a:r>
                    </a:p>
                  </a:txBody>
                  <a:tcPr/>
                </a:tc>
                <a:extLst>
                  <a:ext uri="{0D108BD9-81ED-4DB2-BD59-A6C34878D82A}">
                    <a16:rowId xmlns:a16="http://schemas.microsoft.com/office/drawing/2014/main" val="1335574175"/>
                  </a:ext>
                </a:extLst>
              </a:tr>
              <a:tr h="199199">
                <a:tc>
                  <a:txBody>
                    <a:bodyPr/>
                    <a:lstStyle/>
                    <a:p>
                      <a:r>
                        <a:rPr lang="en-US" sz="1050"/>
                        <a:t>Net energy capture</a:t>
                      </a:r>
                    </a:p>
                  </a:txBody>
                  <a:tcPr marL="182880"/>
                </a:tc>
                <a:tc>
                  <a:txBody>
                    <a:bodyPr/>
                    <a:lstStyle/>
                    <a:p>
                      <a:pPr algn="l"/>
                      <a:r>
                        <a:rPr lang="en-US" sz="1050"/>
                        <a:t>4,100 MWh/MW/yr</a:t>
                      </a:r>
                    </a:p>
                  </a:txBody>
                  <a:tcPr/>
                </a:tc>
                <a:extLst>
                  <a:ext uri="{0D108BD9-81ED-4DB2-BD59-A6C34878D82A}">
                    <a16:rowId xmlns:a16="http://schemas.microsoft.com/office/drawing/2014/main" val="2411613394"/>
                  </a:ext>
                </a:extLst>
              </a:tr>
              <a:tr h="199199">
                <a:tc>
                  <a:txBody>
                    <a:bodyPr/>
                    <a:lstStyle/>
                    <a:p>
                      <a:r>
                        <a:rPr lang="en-US" sz="1050"/>
                        <a:t>Net capacity factor</a:t>
                      </a:r>
                    </a:p>
                  </a:txBody>
                  <a:tcPr marL="182880"/>
                </a:tc>
                <a:tc>
                  <a:txBody>
                    <a:bodyPr/>
                    <a:lstStyle/>
                    <a:p>
                      <a:pPr algn="l"/>
                      <a:r>
                        <a:rPr lang="en-US" sz="1050"/>
                        <a:t>46.8%</a:t>
                      </a:r>
                    </a:p>
                  </a:txBody>
                  <a:tcPr/>
                </a:tc>
                <a:extLst>
                  <a:ext uri="{0D108BD9-81ED-4DB2-BD59-A6C34878D82A}">
                    <a16:rowId xmlns:a16="http://schemas.microsoft.com/office/drawing/2014/main" val="2454247834"/>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0" y="949688"/>
            <a:ext cx="5844487" cy="3781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18290" y="4554702"/>
            <a:ext cx="6045231" cy="430887"/>
          </a:xfrm>
          <a:prstGeom prst="rect">
            <a:avLst/>
          </a:prstGeom>
          <a:noFill/>
        </p:spPr>
        <p:txBody>
          <a:bodyPr wrap="square" rtlCol="0">
            <a:spAutoFit/>
          </a:bodyPr>
          <a:lstStyle/>
          <a:p>
            <a:pPr algn="ctr"/>
            <a:r>
              <a:rPr lang="en-US" sz="1200" b="0" i="0">
                <a:solidFill>
                  <a:srgbClr val="222222"/>
                </a:solidFill>
                <a:effectLst/>
              </a:rPr>
              <a:t>Wind resource of the United States, annual average wind speed at 100 m above surface level </a:t>
            </a:r>
          </a:p>
          <a:p>
            <a:pPr algn="ctr"/>
            <a:r>
              <a:rPr lang="en-US" sz="1000" b="0" i="0">
                <a:solidFill>
                  <a:srgbClr val="222222"/>
                </a:solidFill>
                <a:effectLst/>
              </a:rPr>
              <a:t>Source: NREL (2017)  </a:t>
            </a:r>
            <a:endParaRPr lang="en-US" sz="1000"/>
          </a:p>
        </p:txBody>
      </p:sp>
    </p:spTree>
    <p:extLst>
      <p:ext uri="{BB962C8B-B14F-4D97-AF65-F5344CB8AC3E}">
        <p14:creationId xmlns:p14="http://schemas.microsoft.com/office/powerpoint/2010/main" val="89756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Land-Based Wind Project </a:t>
            </a:r>
            <a:br>
              <a:rPr lang="en-US"/>
            </a:br>
            <a:r>
              <a:rPr lang="en-US"/>
              <a:t>Component Cost Breakdown</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3397724511"/>
              </p:ext>
            </p:extLst>
          </p:nvPr>
        </p:nvGraphicFramePr>
        <p:xfrm>
          <a:off x="5644450" y="1017434"/>
          <a:ext cx="3049606" cy="38404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305665776"/>
                    </a:ext>
                  </a:extLst>
                </a:gridCol>
                <a:gridCol w="855046">
                  <a:extLst>
                    <a:ext uri="{9D8B030D-6E8A-4147-A177-3AD203B41FA5}">
                      <a16:colId xmlns:a16="http://schemas.microsoft.com/office/drawing/2014/main" val="2552153957"/>
                    </a:ext>
                  </a:extLst>
                </a:gridCol>
              </a:tblGrid>
              <a:tr h="182880">
                <a:tc>
                  <a:txBody>
                    <a:bodyPr/>
                    <a:lstStyle/>
                    <a:p>
                      <a:r>
                        <a:rPr lang="en-US" sz="800"/>
                        <a:t>Parameter</a:t>
                      </a:r>
                    </a:p>
                  </a:txBody>
                  <a:tcPr/>
                </a:tc>
                <a:tc>
                  <a:txBody>
                    <a:bodyPr/>
                    <a:lstStyle/>
                    <a:p>
                      <a:pPr algn="l"/>
                      <a:r>
                        <a:rPr lang="en-US" sz="800"/>
                        <a:t>Value ($/kW)</a:t>
                      </a:r>
                    </a:p>
                  </a:txBody>
                  <a:tcPr/>
                </a:tc>
                <a:extLst>
                  <a:ext uri="{0D108BD9-81ED-4DB2-BD59-A6C34878D82A}">
                    <a16:rowId xmlns:a16="http://schemas.microsoft.com/office/drawing/2014/main" val="1010804780"/>
                  </a:ext>
                </a:extLst>
              </a:tr>
              <a:tr h="182880">
                <a:tc>
                  <a:txBody>
                    <a:bodyPr/>
                    <a:lstStyle/>
                    <a:p>
                      <a:r>
                        <a:rPr lang="en-US" sz="800" b="1"/>
                        <a:t>Wind Turbine </a:t>
                      </a:r>
                      <a:r>
                        <a:rPr lang="en-US" sz="800" b="1" err="1"/>
                        <a:t>CapEx</a:t>
                      </a:r>
                      <a:endParaRPr lang="en-US" sz="800" b="1"/>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a:t>969</a:t>
                      </a:r>
                    </a:p>
                  </a:txBody>
                  <a:tcPr/>
                </a:tc>
                <a:extLst>
                  <a:ext uri="{0D108BD9-81ED-4DB2-BD59-A6C34878D82A}">
                    <a16:rowId xmlns:a16="http://schemas.microsoft.com/office/drawing/2014/main" val="2359552654"/>
                  </a:ext>
                </a:extLst>
              </a:tr>
              <a:tr h="182880">
                <a:tc>
                  <a:txBody>
                    <a:bodyPr/>
                    <a:lstStyle/>
                    <a:p>
                      <a:pPr marL="233363" lvl="1" indent="0">
                        <a:tabLst/>
                      </a:pPr>
                      <a:r>
                        <a:rPr lang="en-US" sz="800"/>
                        <a:t>Rotor</a:t>
                      </a:r>
                    </a:p>
                  </a:txBody>
                  <a:tcPr/>
                </a:tc>
                <a:tc>
                  <a:txBody>
                    <a:bodyPr/>
                    <a:lstStyle/>
                    <a:p>
                      <a:pPr algn="l"/>
                      <a:r>
                        <a:rPr lang="en-US" sz="800"/>
                        <a:t>300</a:t>
                      </a:r>
                    </a:p>
                  </a:txBody>
                  <a:tcPr/>
                </a:tc>
                <a:extLst>
                  <a:ext uri="{0D108BD9-81ED-4DB2-BD59-A6C34878D82A}">
                    <a16:rowId xmlns:a16="http://schemas.microsoft.com/office/drawing/2014/main" val="1250471573"/>
                  </a:ext>
                </a:extLst>
              </a:tr>
              <a:tr h="182880">
                <a:tc>
                  <a:txBody>
                    <a:bodyPr/>
                    <a:lstStyle/>
                    <a:p>
                      <a:pPr marL="233363" lvl="1" indent="0">
                        <a:tabLst/>
                      </a:pPr>
                      <a:r>
                        <a:rPr lang="en-US" sz="800"/>
                        <a:t>Nacelle</a:t>
                      </a:r>
                    </a:p>
                  </a:txBody>
                  <a:tcPr/>
                </a:tc>
                <a:tc>
                  <a:txBody>
                    <a:bodyPr/>
                    <a:lstStyle/>
                    <a:p>
                      <a:pPr algn="l"/>
                      <a:r>
                        <a:rPr lang="en-US" sz="800"/>
                        <a:t>424</a:t>
                      </a:r>
                    </a:p>
                  </a:txBody>
                  <a:tcPr/>
                </a:tc>
                <a:extLst>
                  <a:ext uri="{0D108BD9-81ED-4DB2-BD59-A6C34878D82A}">
                    <a16:rowId xmlns:a16="http://schemas.microsoft.com/office/drawing/2014/main" val="994328820"/>
                  </a:ext>
                </a:extLst>
              </a:tr>
              <a:tr h="182880">
                <a:tc>
                  <a:txBody>
                    <a:bodyPr/>
                    <a:lstStyle/>
                    <a:p>
                      <a:pPr marL="233363" lvl="1" indent="0">
                        <a:tabLst/>
                      </a:pPr>
                      <a:r>
                        <a:rPr lang="en-US" sz="800"/>
                        <a:t>Tower</a:t>
                      </a:r>
                    </a:p>
                  </a:txBody>
                  <a:tcPr/>
                </a:tc>
                <a:tc>
                  <a:txBody>
                    <a:bodyPr/>
                    <a:lstStyle/>
                    <a:p>
                      <a:pPr algn="l"/>
                      <a:r>
                        <a:rPr lang="en-US" sz="800"/>
                        <a:t>245</a:t>
                      </a:r>
                    </a:p>
                  </a:txBody>
                  <a:tcPr/>
                </a:tc>
                <a:extLst>
                  <a:ext uri="{0D108BD9-81ED-4DB2-BD59-A6C34878D82A}">
                    <a16:rowId xmlns:a16="http://schemas.microsoft.com/office/drawing/2014/main" val="2927171948"/>
                  </a:ext>
                </a:extLst>
              </a:tr>
              <a:tr h="182880">
                <a:tc>
                  <a:txBody>
                    <a:bodyPr/>
                    <a:lstStyle/>
                    <a:p>
                      <a:r>
                        <a:rPr lang="en-US" sz="800" b="1"/>
                        <a:t>BOS </a:t>
                      </a:r>
                      <a:r>
                        <a:rPr lang="en-US" sz="800" b="1" err="1"/>
                        <a:t>CapEx</a:t>
                      </a:r>
                      <a:endParaRPr lang="en-US" sz="800" b="1"/>
                    </a:p>
                  </a:txBody>
                  <a:tcPr/>
                </a:tc>
                <a:tc>
                  <a:txBody>
                    <a:bodyPr/>
                    <a:lstStyle/>
                    <a:p>
                      <a:pPr algn="l"/>
                      <a:r>
                        <a:rPr lang="en-US" sz="800" b="1"/>
                        <a:t>517</a:t>
                      </a:r>
                    </a:p>
                  </a:txBody>
                  <a:tcPr/>
                </a:tc>
                <a:extLst>
                  <a:ext uri="{0D108BD9-81ED-4DB2-BD59-A6C34878D82A}">
                    <a16:rowId xmlns:a16="http://schemas.microsoft.com/office/drawing/2014/main" val="393900330"/>
                  </a:ext>
                </a:extLst>
              </a:tr>
              <a:tr h="182880">
                <a:tc>
                  <a:txBody>
                    <a:bodyPr/>
                    <a:lstStyle/>
                    <a:p>
                      <a:pPr marL="233363" indent="0">
                        <a:tabLst/>
                      </a:pPr>
                      <a:r>
                        <a:rPr lang="en-US" sz="800"/>
                        <a:t>Engineering and development</a:t>
                      </a:r>
                    </a:p>
                  </a:txBody>
                  <a:tcPr/>
                </a:tc>
                <a:tc>
                  <a:txBody>
                    <a:bodyPr/>
                    <a:lstStyle/>
                    <a:p>
                      <a:pPr algn="l"/>
                      <a:r>
                        <a:rPr lang="en-US" sz="800"/>
                        <a:t>32</a:t>
                      </a:r>
                    </a:p>
                  </a:txBody>
                  <a:tcPr/>
                </a:tc>
                <a:extLst>
                  <a:ext uri="{0D108BD9-81ED-4DB2-BD59-A6C34878D82A}">
                    <a16:rowId xmlns:a16="http://schemas.microsoft.com/office/drawing/2014/main" val="1702357020"/>
                  </a:ext>
                </a:extLst>
              </a:tr>
              <a:tr h="182880">
                <a:tc>
                  <a:txBody>
                    <a:bodyPr/>
                    <a:lstStyle/>
                    <a:p>
                      <a:pPr marL="233363" indent="0">
                        <a:tabLst/>
                      </a:pPr>
                      <a:r>
                        <a:rPr lang="en-US" sz="800"/>
                        <a:t>Project management </a:t>
                      </a:r>
                    </a:p>
                  </a:txBody>
                  <a:tcPr/>
                </a:tc>
                <a:tc>
                  <a:txBody>
                    <a:bodyPr/>
                    <a:lstStyle/>
                    <a:p>
                      <a:pPr algn="l"/>
                      <a:r>
                        <a:rPr lang="en-US" sz="800"/>
                        <a:t>12</a:t>
                      </a:r>
                    </a:p>
                  </a:txBody>
                  <a:tcPr/>
                </a:tc>
                <a:extLst>
                  <a:ext uri="{0D108BD9-81ED-4DB2-BD59-A6C34878D82A}">
                    <a16:rowId xmlns:a16="http://schemas.microsoft.com/office/drawing/2014/main" val="3158762658"/>
                  </a:ext>
                </a:extLst>
              </a:tr>
              <a:tr h="182880">
                <a:tc>
                  <a:txBody>
                    <a:bodyPr/>
                    <a:lstStyle/>
                    <a:p>
                      <a:pPr marL="233363" indent="0">
                        <a:tabLst/>
                      </a:pPr>
                      <a:r>
                        <a:rPr lang="en-US" sz="800"/>
                        <a:t>Foundation </a:t>
                      </a:r>
                    </a:p>
                  </a:txBody>
                  <a:tcPr/>
                </a:tc>
                <a:tc>
                  <a:txBody>
                    <a:bodyPr/>
                    <a:lstStyle/>
                    <a:p>
                      <a:pPr algn="l"/>
                      <a:r>
                        <a:rPr lang="en-US" sz="800"/>
                        <a:t>106</a:t>
                      </a:r>
                    </a:p>
                  </a:txBody>
                  <a:tcPr/>
                </a:tc>
                <a:extLst>
                  <a:ext uri="{0D108BD9-81ED-4DB2-BD59-A6C34878D82A}">
                    <a16:rowId xmlns:a16="http://schemas.microsoft.com/office/drawing/2014/main" val="1018934743"/>
                  </a:ext>
                </a:extLst>
              </a:tr>
              <a:tr h="182880">
                <a:tc>
                  <a:txBody>
                    <a:bodyPr/>
                    <a:lstStyle/>
                    <a:p>
                      <a:pPr marL="233363" indent="0">
                        <a:tabLst/>
                      </a:pPr>
                      <a:r>
                        <a:rPr lang="en-US" sz="800"/>
                        <a:t>Site access, staging, and facilities </a:t>
                      </a:r>
                    </a:p>
                  </a:txBody>
                  <a:tcPr/>
                </a:tc>
                <a:tc>
                  <a:txBody>
                    <a:bodyPr/>
                    <a:lstStyle/>
                    <a:p>
                      <a:pPr algn="l"/>
                      <a:r>
                        <a:rPr lang="en-US" sz="800"/>
                        <a:t>42</a:t>
                      </a:r>
                    </a:p>
                  </a:txBody>
                  <a:tcPr/>
                </a:tc>
                <a:extLst>
                  <a:ext uri="{0D108BD9-81ED-4DB2-BD59-A6C34878D82A}">
                    <a16:rowId xmlns:a16="http://schemas.microsoft.com/office/drawing/2014/main" val="3894498998"/>
                  </a:ext>
                </a:extLst>
              </a:tr>
              <a:tr h="182880">
                <a:tc>
                  <a:txBody>
                    <a:bodyPr/>
                    <a:lstStyle/>
                    <a:p>
                      <a:pPr marL="233363" indent="0">
                        <a:tabLst/>
                      </a:pPr>
                      <a:r>
                        <a:rPr lang="en-US" sz="800"/>
                        <a:t>Assembly and installation </a:t>
                      </a:r>
                    </a:p>
                  </a:txBody>
                  <a:tcPr/>
                </a:tc>
                <a:tc>
                  <a:txBody>
                    <a:bodyPr/>
                    <a:lstStyle/>
                    <a:p>
                      <a:pPr algn="l"/>
                      <a:r>
                        <a:rPr lang="en-US" sz="800"/>
                        <a:t>89</a:t>
                      </a:r>
                    </a:p>
                  </a:txBody>
                  <a:tcPr/>
                </a:tc>
                <a:extLst>
                  <a:ext uri="{0D108BD9-81ED-4DB2-BD59-A6C34878D82A}">
                    <a16:rowId xmlns:a16="http://schemas.microsoft.com/office/drawing/2014/main" val="3135838149"/>
                  </a:ext>
                </a:extLst>
              </a:tr>
              <a:tr h="182880">
                <a:tc>
                  <a:txBody>
                    <a:bodyPr/>
                    <a:lstStyle/>
                    <a:p>
                      <a:pPr marL="233363" indent="0">
                        <a:tabLst/>
                      </a:pPr>
                      <a:r>
                        <a:rPr lang="en-US" sz="800"/>
                        <a:t>Electrical infrastructure</a:t>
                      </a:r>
                    </a:p>
                  </a:txBody>
                  <a:tcPr/>
                </a:tc>
                <a:tc>
                  <a:txBody>
                    <a:bodyPr/>
                    <a:lstStyle/>
                    <a:p>
                      <a:pPr algn="l"/>
                      <a:r>
                        <a:rPr lang="en-US" sz="800"/>
                        <a:t>64</a:t>
                      </a:r>
                    </a:p>
                  </a:txBody>
                  <a:tcPr/>
                </a:tc>
                <a:extLst>
                  <a:ext uri="{0D108BD9-81ED-4DB2-BD59-A6C34878D82A}">
                    <a16:rowId xmlns:a16="http://schemas.microsoft.com/office/drawing/2014/main" val="3325007862"/>
                  </a:ext>
                </a:extLst>
              </a:tr>
              <a:tr h="182880">
                <a:tc>
                  <a:txBody>
                    <a:bodyPr/>
                    <a:lstStyle/>
                    <a:p>
                      <a:pPr marL="233363" indent="0">
                        <a:tabLst/>
                      </a:pPr>
                      <a:r>
                        <a:rPr lang="en-US" sz="800"/>
                        <a:t>Wind turbine transport</a:t>
                      </a:r>
                    </a:p>
                  </a:txBody>
                  <a:tcPr/>
                </a:tc>
                <a:tc>
                  <a:txBody>
                    <a:bodyPr/>
                    <a:lstStyle/>
                    <a:p>
                      <a:pPr algn="l"/>
                      <a:r>
                        <a:rPr lang="en-US" sz="800"/>
                        <a:t>172</a:t>
                      </a:r>
                    </a:p>
                  </a:txBody>
                  <a:tcPr/>
                </a:tc>
                <a:extLst>
                  <a:ext uri="{0D108BD9-81ED-4DB2-BD59-A6C34878D82A}">
                    <a16:rowId xmlns:a16="http://schemas.microsoft.com/office/drawing/2014/main" val="997283025"/>
                  </a:ext>
                </a:extLst>
              </a:tr>
              <a:tr h="182880">
                <a:tc>
                  <a:txBody>
                    <a:bodyPr/>
                    <a:lstStyle/>
                    <a:p>
                      <a:pPr marL="6350" indent="0">
                        <a:tabLst/>
                      </a:pPr>
                      <a:r>
                        <a:rPr lang="en-US" sz="800" b="1"/>
                        <a:t>Soft Cost</a:t>
                      </a:r>
                    </a:p>
                  </a:txBody>
                  <a:tcPr/>
                </a:tc>
                <a:tc>
                  <a:txBody>
                    <a:bodyPr/>
                    <a:lstStyle/>
                    <a:p>
                      <a:pPr algn="l"/>
                      <a:r>
                        <a:rPr lang="en-US" sz="800" b="1"/>
                        <a:t>264</a:t>
                      </a:r>
                    </a:p>
                  </a:txBody>
                  <a:tcPr/>
                </a:tc>
                <a:extLst>
                  <a:ext uri="{0D108BD9-81ED-4DB2-BD59-A6C34878D82A}">
                    <a16:rowId xmlns:a16="http://schemas.microsoft.com/office/drawing/2014/main" val="1858372048"/>
                  </a:ext>
                </a:extLst>
              </a:tr>
              <a:tr h="182880">
                <a:tc>
                  <a:txBody>
                    <a:bodyPr/>
                    <a:lstStyle/>
                    <a:p>
                      <a:pPr marL="233363" indent="0">
                        <a:tabLst/>
                      </a:pPr>
                      <a:r>
                        <a:rPr lang="en-US" sz="800" b="0"/>
                        <a:t>Construction finance</a:t>
                      </a:r>
                    </a:p>
                  </a:txBody>
                  <a:tcPr/>
                </a:tc>
                <a:tc>
                  <a:txBody>
                    <a:bodyPr/>
                    <a:lstStyle/>
                    <a:p>
                      <a:pPr algn="l"/>
                      <a:r>
                        <a:rPr lang="en-US" sz="800" b="0"/>
                        <a:t>102</a:t>
                      </a:r>
                    </a:p>
                  </a:txBody>
                  <a:tcPr/>
                </a:tc>
                <a:extLst>
                  <a:ext uri="{0D108BD9-81ED-4DB2-BD59-A6C34878D82A}">
                    <a16:rowId xmlns:a16="http://schemas.microsoft.com/office/drawing/2014/main" val="4105728753"/>
                  </a:ext>
                </a:extLst>
              </a:tr>
              <a:tr h="182880">
                <a:tc>
                  <a:txBody>
                    <a:bodyPr/>
                    <a:lstStyle/>
                    <a:p>
                      <a:pPr marL="233363" indent="0">
                        <a:tabLst/>
                      </a:pPr>
                      <a:r>
                        <a:rPr lang="en-US" sz="800" b="0"/>
                        <a:t>Contingency*</a:t>
                      </a:r>
                    </a:p>
                  </a:txBody>
                  <a:tcPr/>
                </a:tc>
                <a:tc>
                  <a:txBody>
                    <a:bodyPr/>
                    <a:lstStyle/>
                    <a:p>
                      <a:pPr algn="l"/>
                      <a:r>
                        <a:rPr lang="en-US" sz="800" b="0"/>
                        <a:t>48</a:t>
                      </a:r>
                    </a:p>
                  </a:txBody>
                  <a:tcPr/>
                </a:tc>
                <a:extLst>
                  <a:ext uri="{0D108BD9-81ED-4DB2-BD59-A6C34878D82A}">
                    <a16:rowId xmlns:a16="http://schemas.microsoft.com/office/drawing/2014/main" val="3628496780"/>
                  </a:ext>
                </a:extLst>
              </a:tr>
              <a:tr h="182880">
                <a:tc>
                  <a:txBody>
                    <a:bodyPr/>
                    <a:lstStyle/>
                    <a:p>
                      <a:pPr marL="233363" indent="0">
                        <a:tabLst/>
                      </a:pPr>
                      <a:r>
                        <a:rPr lang="en-US" sz="800" b="0"/>
                        <a:t>Wind turbine warranty </a:t>
                      </a:r>
                    </a:p>
                  </a:txBody>
                  <a:tcPr/>
                </a:tc>
                <a:tc>
                  <a:txBody>
                    <a:bodyPr/>
                    <a:lstStyle/>
                    <a:p>
                      <a:pPr algn="l"/>
                      <a:r>
                        <a:rPr lang="en-US" sz="800" b="0"/>
                        <a:t>115</a:t>
                      </a:r>
                    </a:p>
                  </a:txBody>
                  <a:tcPr/>
                </a:tc>
                <a:extLst>
                  <a:ext uri="{0D108BD9-81ED-4DB2-BD59-A6C34878D82A}">
                    <a16:rowId xmlns:a16="http://schemas.microsoft.com/office/drawing/2014/main" val="2503849"/>
                  </a:ext>
                </a:extLst>
              </a:tr>
              <a:tr h="182880">
                <a:tc>
                  <a:txBody>
                    <a:bodyPr/>
                    <a:lstStyle/>
                    <a:p>
                      <a:pPr marL="6350" indent="0">
                        <a:tabLst/>
                      </a:pPr>
                      <a:r>
                        <a:rPr lang="en-US" sz="800" b="1"/>
                        <a:t>Total </a:t>
                      </a:r>
                      <a:r>
                        <a:rPr lang="en-US" sz="800" b="1" err="1"/>
                        <a:t>CapEx</a:t>
                      </a:r>
                      <a:r>
                        <a:rPr lang="en-US" sz="800" b="1"/>
                        <a:t> </a:t>
                      </a:r>
                    </a:p>
                  </a:txBody>
                  <a:tcPr/>
                </a:tc>
                <a:tc>
                  <a:txBody>
                    <a:bodyPr/>
                    <a:lstStyle/>
                    <a:p>
                      <a:pPr algn="l"/>
                      <a:r>
                        <a:rPr lang="en-US" sz="800" b="1"/>
                        <a:t>1,750</a:t>
                      </a:r>
                    </a:p>
                  </a:txBody>
                  <a:tcPr/>
                </a:tc>
                <a:extLst>
                  <a:ext uri="{0D108BD9-81ED-4DB2-BD59-A6C34878D82A}">
                    <a16:rowId xmlns:a16="http://schemas.microsoft.com/office/drawing/2014/main" val="3844062209"/>
                  </a:ext>
                </a:extLst>
              </a:tr>
            </a:tbl>
          </a:graphicData>
        </a:graphic>
      </p:graphicFrame>
      <p:sp>
        <p:nvSpPr>
          <p:cNvPr id="21" name="TextBox 20">
            <a:extLst>
              <a:ext uri="{FF2B5EF4-FFF2-40B4-BE49-F238E27FC236}">
                <a16:creationId xmlns:a16="http://schemas.microsoft.com/office/drawing/2014/main" id="{FFE78D40-7355-7BCE-0319-92317C003AE1}"/>
              </a:ext>
            </a:extLst>
          </p:cNvPr>
          <p:cNvSpPr txBox="1"/>
          <p:nvPr/>
        </p:nvSpPr>
        <p:spPr>
          <a:xfrm>
            <a:off x="0" y="4226972"/>
            <a:ext cx="5769867" cy="815608"/>
          </a:xfrm>
          <a:prstGeom prst="rect">
            <a:avLst/>
          </a:prstGeom>
          <a:noFill/>
        </p:spPr>
        <p:txBody>
          <a:bodyPr wrap="square" rtlCol="0">
            <a:spAutoFit/>
          </a:bodyPr>
          <a:lstStyle/>
          <a:p>
            <a:pPr marL="117475" indent="-117475">
              <a:buFont typeface="Arial" panose="020B0604020202020204" pitchFamily="34" charset="0"/>
              <a:buChar char="•"/>
            </a:pPr>
            <a:r>
              <a:rPr lang="en-US" sz="800"/>
              <a:t>Turbine component cost estimates are derived from recent updates to NREL’s Cost and Scaling Model </a:t>
            </a:r>
            <a:r>
              <a:rPr lang="en-US" sz="800">
                <a:hlinkClick r:id="rId3"/>
              </a:rPr>
              <a:t>https://github.com/WISDEM/WISDEM</a:t>
            </a:r>
            <a:r>
              <a:rPr lang="en-US" sz="800"/>
              <a:t>. </a:t>
            </a:r>
          </a:p>
          <a:p>
            <a:pPr marL="117475" indent="-117475">
              <a:buFont typeface="Arial" panose="020B0604020202020204" pitchFamily="34" charset="0"/>
              <a:buChar char="•"/>
            </a:pPr>
            <a:r>
              <a:rPr lang="en-US" sz="800"/>
              <a:t>BOS component cost estimates are obtained from the Land-based Balance of System Systems Engineering (</a:t>
            </a:r>
            <a:r>
              <a:rPr lang="en-US" sz="800" err="1"/>
              <a:t>LandBOSSE</a:t>
            </a:r>
            <a:r>
              <a:rPr lang="en-US" sz="800"/>
              <a:t>) model (Eberle et al. 2019). </a:t>
            </a:r>
          </a:p>
          <a:p>
            <a:pPr marL="117475" indent="-117475">
              <a:buFont typeface="Arial" panose="020B0604020202020204" pitchFamily="34" charset="0"/>
              <a:buChar char="•"/>
            </a:pPr>
            <a:r>
              <a:rPr lang="en-US" sz="800"/>
              <a:t>Construction financing assumptions are from the 2023 Annual Technology Baseline </a:t>
            </a:r>
            <a:r>
              <a:rPr lang="en-US" sz="800">
                <a:hlinkClick r:id="rId4"/>
              </a:rPr>
              <a:t>atb.nrel.gov</a:t>
            </a:r>
            <a:r>
              <a:rPr lang="en-US" sz="800"/>
              <a:t>. </a:t>
            </a:r>
          </a:p>
          <a:p>
            <a:endParaRPr lang="en-US" sz="700"/>
          </a:p>
        </p:txBody>
      </p:sp>
      <p:sp>
        <p:nvSpPr>
          <p:cNvPr id="8" name="TextBox 7">
            <a:extLst>
              <a:ext uri="{FF2B5EF4-FFF2-40B4-BE49-F238E27FC236}">
                <a16:creationId xmlns:a16="http://schemas.microsoft.com/office/drawing/2014/main" id="{73AE9288-9A47-C373-A3A4-F31CB441F229}"/>
              </a:ext>
            </a:extLst>
          </p:cNvPr>
          <p:cNvSpPr txBox="1"/>
          <p:nvPr/>
        </p:nvSpPr>
        <p:spPr>
          <a:xfrm>
            <a:off x="5637194" y="4857914"/>
            <a:ext cx="3311934" cy="415498"/>
          </a:xfrm>
          <a:prstGeom prst="rect">
            <a:avLst/>
          </a:prstGeom>
          <a:noFill/>
        </p:spPr>
        <p:txBody>
          <a:bodyPr wrap="square" rtlCol="0">
            <a:spAutoFit/>
          </a:bodyPr>
          <a:lstStyle/>
          <a:p>
            <a:r>
              <a:rPr lang="en-US" sz="700"/>
              <a:t>All costs reported in 2022 USD</a:t>
            </a:r>
          </a:p>
          <a:p>
            <a:r>
              <a:rPr lang="en-US" sz="600"/>
              <a:t>*</a:t>
            </a:r>
            <a:r>
              <a:rPr lang="en-US" sz="700"/>
              <a:t> Cost category also includes insurance, permitting, bonding, and markup estimates </a:t>
            </a:r>
            <a:endParaRPr lang="en-US" sz="600"/>
          </a:p>
          <a:p>
            <a:r>
              <a:rPr lang="en-US" sz="700"/>
              <a:t> </a:t>
            </a:r>
          </a:p>
        </p:txBody>
      </p:sp>
      <p:grpSp>
        <p:nvGrpSpPr>
          <p:cNvPr id="34" name="Group 33">
            <a:extLst>
              <a:ext uri="{FF2B5EF4-FFF2-40B4-BE49-F238E27FC236}">
                <a16:creationId xmlns:a16="http://schemas.microsoft.com/office/drawing/2014/main" id="{00000000-0008-0000-2500-000008000000}"/>
              </a:ext>
            </a:extLst>
          </p:cNvPr>
          <p:cNvGrpSpPr>
            <a:grpSpLocks noChangeAspect="1"/>
          </p:cNvGrpSpPr>
          <p:nvPr/>
        </p:nvGrpSpPr>
        <p:grpSpPr>
          <a:xfrm>
            <a:off x="-72572" y="1017434"/>
            <a:ext cx="5709766" cy="3118347"/>
            <a:chOff x="0" y="0"/>
            <a:chExt cx="5046223" cy="2736175"/>
          </a:xfrm>
        </p:grpSpPr>
        <p:graphicFrame>
          <p:nvGraphicFramePr>
            <p:cNvPr id="35" name="Chart 34">
              <a:extLst>
                <a:ext uri="{FF2B5EF4-FFF2-40B4-BE49-F238E27FC236}">
                  <a16:creationId xmlns:a16="http://schemas.microsoft.com/office/drawing/2014/main" id="{00000000-0008-0000-2500-000003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6" name="Chart 35">
              <a:extLst>
                <a:ext uri="{FF2B5EF4-FFF2-40B4-BE49-F238E27FC236}">
                  <a16:creationId xmlns:a16="http://schemas.microsoft.com/office/drawing/2014/main" id="{00000000-0008-0000-25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7" name="Chart 36">
              <a:extLst>
                <a:ext uri="{FF2B5EF4-FFF2-40B4-BE49-F238E27FC236}">
                  <a16:creationId xmlns:a16="http://schemas.microsoft.com/office/drawing/2014/main" id="{00000000-0008-0000-2500-000007000000}"/>
                </a:ext>
              </a:extLst>
            </p:cNvPr>
            <p:cNvGraphicFramePr>
              <a:graphicFrameLocks noChangeAspect="1"/>
            </p:cNvGraphicFramePr>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38" name="Table 37"/>
          <p:cNvGraphicFramePr>
            <a:graphicFrameLocks noGrp="1"/>
          </p:cNvGraphicFramePr>
          <p:nvPr/>
        </p:nvGraphicFramePr>
        <p:xfrm>
          <a:off x="914400" y="914400"/>
          <a:ext cx="2743200" cy="41148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a:pPr>
                      <a:r>
                        <a:t>Parameter</a:t>
                      </a:r>
                    </a:p>
                  </a:txBody>
                  <a:tcPr>
                    <a:solidFill>
                      <a:srgbClr val="D9D9D9"/>
                    </a:solidFill>
                  </a:tcPr>
                </a:tc>
                <a:tc>
                  <a:txBody>
                    <a:bodyPr/>
                    <a:lstStyle/>
                    <a:p>
                      <a:pPr algn="ctr">
                        <a:defRPr b="1"/>
                      </a:pPr>
                      <a:r>
                        <a:t>Value ($2022/kW)</a:t>
                      </a:r>
                    </a:p>
                  </a:txBody>
                  <a:tcPr>
                    <a:solidFill>
                      <a:srgbClr val="D9D9D9"/>
                    </a:solidFill>
                  </a:tcPr>
                </a:tc>
              </a:tr>
              <a:tr h="228600">
                <a:tc>
                  <a:txBody>
                    <a:bodyPr/>
                    <a:lstStyle/>
                    <a:p>
                      <a:pPr algn="ctr"/>
                      <a:r>
                        <a:t>Total Turbine</a:t>
                      </a:r>
                    </a:p>
                  </a:txBody>
                  <a:tcPr/>
                </a:tc>
                <a:tc>
                  <a:txBody>
                    <a:bodyPr/>
                    <a:lstStyle/>
                    <a:p>
                      <a:pPr algn="ctr"/>
                      <a:r>
                        <a:t>969</a:t>
                      </a:r>
                    </a:p>
                  </a:txBody>
                  <a:tcPr/>
                </a:tc>
              </a:tr>
              <a:tr h="228600">
                <a:tc>
                  <a:txBody>
                    <a:bodyPr/>
                    <a:lstStyle/>
                    <a:p>
                      <a:pPr algn="ctr"/>
                      <a:r>
                        <a:t>Tower</a:t>
                      </a:r>
                    </a:p>
                  </a:txBody>
                  <a:tcPr/>
                </a:tc>
                <a:tc>
                  <a:txBody>
                    <a:bodyPr/>
                    <a:lstStyle/>
                    <a:p>
                      <a:pPr algn="ctr"/>
                      <a:r>
                        <a:t>245</a:t>
                      </a:r>
                    </a:p>
                  </a:txBody>
                  <a:tcPr/>
                </a:tc>
              </a:tr>
              <a:tr h="228600">
                <a:tc>
                  <a:txBody>
                    <a:bodyPr/>
                    <a:lstStyle/>
                    <a:p>
                      <a:pPr algn="ctr"/>
                      <a:r>
                        <a:t>Nacelle</a:t>
                      </a:r>
                    </a:p>
                  </a:txBody>
                  <a:tcPr/>
                </a:tc>
                <a:tc>
                  <a:txBody>
                    <a:bodyPr/>
                    <a:lstStyle/>
                    <a:p>
                      <a:pPr algn="ctr"/>
                      <a:r>
                        <a:t>424</a:t>
                      </a:r>
                    </a:p>
                  </a:txBody>
                  <a:tcPr/>
                </a:tc>
              </a:tr>
              <a:tr h="228600">
                <a:tc>
                  <a:txBody>
                    <a:bodyPr/>
                    <a:lstStyle/>
                    <a:p>
                      <a:pPr algn="ctr"/>
                      <a:r>
                        <a:t>Rotor</a:t>
                      </a:r>
                    </a:p>
                  </a:txBody>
                  <a:tcPr/>
                </a:tc>
                <a:tc>
                  <a:txBody>
                    <a:bodyPr/>
                    <a:lstStyle/>
                    <a:p>
                      <a:pPr algn="ctr"/>
                      <a:r>
                        <a:t>300</a:t>
                      </a:r>
                    </a:p>
                  </a:txBody>
                  <a:tcPr/>
                </a:tc>
              </a:tr>
              <a:tr h="228600">
                <a:tc>
                  <a:txBody>
                    <a:bodyPr/>
                    <a:lstStyle/>
                    <a:p>
                      <a:pPr algn="ctr"/>
                      <a:r>
                        <a:t>Total Balance of System</a:t>
                      </a:r>
                    </a:p>
                  </a:txBody>
                  <a:tcPr/>
                </a:tc>
                <a:tc>
                  <a:txBody>
                    <a:bodyPr/>
                    <a:lstStyle/>
                    <a:p>
                      <a:pPr algn="ctr"/>
                      <a:r>
                        <a:t>517</a:t>
                      </a:r>
                    </a:p>
                  </a:txBody>
                  <a:tcPr/>
                </a:tc>
              </a:tr>
              <a:tr h="228600">
                <a:tc>
                  <a:txBody>
                    <a:bodyPr/>
                    <a:lstStyle/>
                    <a:p>
                      <a:pPr algn="ctr"/>
                      <a:r>
                        <a:t>Wind Turbine Transport</a:t>
                      </a:r>
                    </a:p>
                  </a:txBody>
                  <a:tcPr/>
                </a:tc>
                <a:tc>
                  <a:txBody>
                    <a:bodyPr/>
                    <a:lstStyle/>
                    <a:p>
                      <a:pPr algn="ctr"/>
                      <a:r>
                        <a:t>172</a:t>
                      </a:r>
                    </a:p>
                  </a:txBody>
                  <a:tcPr/>
                </a:tc>
              </a:tr>
              <a:tr h="228600">
                <a:tc>
                  <a:txBody>
                    <a:bodyPr/>
                    <a:lstStyle/>
                    <a:p>
                      <a:pPr algn="ctr"/>
                      <a:r>
                        <a:t>Electrical Infrastructure</a:t>
                      </a:r>
                    </a:p>
                  </a:txBody>
                  <a:tcPr/>
                </a:tc>
                <a:tc>
                  <a:txBody>
                    <a:bodyPr/>
                    <a:lstStyle/>
                    <a:p>
                      <a:pPr algn="ctr"/>
                      <a:r>
                        <a:t>64</a:t>
                      </a:r>
                    </a:p>
                  </a:txBody>
                  <a:tcPr/>
                </a:tc>
              </a:tr>
              <a:tr h="228600">
                <a:tc>
                  <a:txBody>
                    <a:bodyPr/>
                    <a:lstStyle/>
                    <a:p>
                      <a:pPr algn="ctr"/>
                      <a:r>
                        <a:t>Assembly and Installation</a:t>
                      </a:r>
                    </a:p>
                  </a:txBody>
                  <a:tcPr/>
                </a:tc>
                <a:tc>
                  <a:txBody>
                    <a:bodyPr/>
                    <a:lstStyle/>
                    <a:p>
                      <a:pPr algn="ctr"/>
                      <a:r>
                        <a:t>89</a:t>
                      </a:r>
                    </a:p>
                  </a:txBody>
                  <a:tcPr/>
                </a:tc>
              </a:tr>
              <a:tr h="228600">
                <a:tc>
                  <a:txBody>
                    <a:bodyPr/>
                    <a:lstStyle/>
                    <a:p>
                      <a:pPr algn="ctr"/>
                      <a:r>
                        <a:t>Site Access and Staging</a:t>
                      </a:r>
                    </a:p>
                  </a:txBody>
                  <a:tcPr/>
                </a:tc>
                <a:tc>
                  <a:txBody>
                    <a:bodyPr/>
                    <a:lstStyle/>
                    <a:p>
                      <a:pPr algn="ctr"/>
                      <a:r>
                        <a:t>42</a:t>
                      </a:r>
                    </a:p>
                  </a:txBody>
                  <a:tcPr/>
                </a:tc>
              </a:tr>
              <a:tr h="228600">
                <a:tc>
                  <a:txBody>
                    <a:bodyPr/>
                    <a:lstStyle/>
                    <a:p>
                      <a:pPr algn="ctr"/>
                      <a:r>
                        <a:t>Foundation</a:t>
                      </a:r>
                    </a:p>
                  </a:txBody>
                  <a:tcPr/>
                </a:tc>
                <a:tc>
                  <a:txBody>
                    <a:bodyPr/>
                    <a:lstStyle/>
                    <a:p>
                      <a:pPr algn="ctr"/>
                      <a:r>
                        <a:t>106</a:t>
                      </a:r>
                    </a:p>
                  </a:txBody>
                  <a:tcPr/>
                </a:tc>
              </a:tr>
              <a:tr h="228600">
                <a:tc>
                  <a:txBody>
                    <a:bodyPr/>
                    <a:lstStyle/>
                    <a:p>
                      <a:pPr algn="ctr"/>
                      <a:r>
                        <a:t>Project Management</a:t>
                      </a:r>
                    </a:p>
                  </a:txBody>
                  <a:tcPr/>
                </a:tc>
                <a:tc>
                  <a:txBody>
                    <a:bodyPr/>
                    <a:lstStyle/>
                    <a:p>
                      <a:pPr algn="ctr"/>
                      <a:r>
                        <a:t>12</a:t>
                      </a:r>
                    </a:p>
                  </a:txBody>
                  <a:tcPr/>
                </a:tc>
              </a:tr>
              <a:tr h="228600">
                <a:tc>
                  <a:txBody>
                    <a:bodyPr/>
                    <a:lstStyle/>
                    <a:p>
                      <a:pPr algn="ctr"/>
                      <a:r>
                        <a:t>Eng. and Development</a:t>
                      </a:r>
                    </a:p>
                  </a:txBody>
                  <a:tcPr/>
                </a:tc>
                <a:tc>
                  <a:txBody>
                    <a:bodyPr/>
                    <a:lstStyle/>
                    <a:p>
                      <a:pPr algn="ctr"/>
                      <a:r>
                        <a:t>32</a:t>
                      </a:r>
                    </a:p>
                  </a:txBody>
                  <a:tcPr/>
                </a:tc>
              </a:tr>
              <a:tr h="228600">
                <a:tc>
                  <a:txBody>
                    <a:bodyPr/>
                    <a:lstStyle/>
                    <a:p>
                      <a:pPr algn="ctr"/>
                      <a:r>
                        <a:t>Total Soft Costs</a:t>
                      </a:r>
                    </a:p>
                  </a:txBody>
                  <a:tcPr/>
                </a:tc>
                <a:tc>
                  <a:txBody>
                    <a:bodyPr/>
                    <a:lstStyle/>
                    <a:p>
                      <a:pPr algn="ctr"/>
                      <a:r>
                        <a:t>265</a:t>
                      </a:r>
                    </a:p>
                  </a:txBody>
                  <a:tcPr/>
                </a:tc>
              </a:tr>
              <a:tr h="228600">
                <a:tc>
                  <a:txBody>
                    <a:bodyPr/>
                    <a:lstStyle/>
                    <a:p>
                      <a:pPr algn="ctr"/>
                      <a:r>
                        <a:t>Wind Turbine Warranty</a:t>
                      </a:r>
                    </a:p>
                  </a:txBody>
                  <a:tcPr/>
                </a:tc>
                <a:tc>
                  <a:txBody>
                    <a:bodyPr/>
                    <a:lstStyle/>
                    <a:p>
                      <a:pPr algn="ctr"/>
                      <a:r>
                        <a:t>115</a:t>
                      </a:r>
                    </a:p>
                  </a:txBody>
                  <a:tcPr/>
                </a:tc>
              </a:tr>
              <a:tr h="228600">
                <a:tc>
                  <a:txBody>
                    <a:bodyPr/>
                    <a:lstStyle/>
                    <a:p>
                      <a:pPr algn="ctr"/>
                      <a:r>
                        <a:t>Contingency</a:t>
                      </a:r>
                    </a:p>
                  </a:txBody>
                  <a:tcPr/>
                </a:tc>
                <a:tc>
                  <a:txBody>
                    <a:bodyPr/>
                    <a:lstStyle/>
                    <a:p>
                      <a:pPr algn="ctr"/>
                      <a:r>
                        <a:t>48</a:t>
                      </a:r>
                    </a:p>
                  </a:txBody>
                  <a:tcPr/>
                </a:tc>
              </a:tr>
              <a:tr h="228600">
                <a:tc>
                  <a:txBody>
                    <a:bodyPr/>
                    <a:lstStyle/>
                    <a:p>
                      <a:pPr algn="ctr"/>
                      <a:r>
                        <a:t>Construction Finance</a:t>
                      </a:r>
                    </a:p>
                  </a:txBody>
                  <a:tcPr/>
                </a:tc>
                <a:tc>
                  <a:txBody>
                    <a:bodyPr/>
                    <a:lstStyle/>
                    <a:p>
                      <a:pPr algn="ctr"/>
                      <a:r>
                        <a:t>102</a:t>
                      </a:r>
                    </a:p>
                  </a:txBody>
                  <a:tcPr/>
                </a:tc>
              </a:tr>
              <a:tr h="228600">
                <a:tc>
                  <a:txBody>
                    <a:bodyPr/>
                    <a:lstStyle/>
                    <a:p>
                      <a:pPr algn="ctr"/>
                      <a:r>
                        <a:t>Total CapEx</a:t>
                      </a:r>
                    </a:p>
                  </a:txBody>
                  <a:tcPr/>
                </a:tc>
                <a:tc>
                  <a:txBody>
                    <a:bodyPr/>
                    <a:lstStyle/>
                    <a:p>
                      <a:pPr algn="ctr"/>
                      <a:r>
                        <a:t>1,751</a:t>
                      </a:r>
                    </a:p>
                  </a:txBody>
                  <a:tcPr/>
                </a:tc>
              </a:tr>
            </a:tbl>
          </a:graphicData>
        </a:graphic>
      </p:graphicFrame>
      <p:pic>
        <p:nvPicPr>
          <p:cNvPr id="39" name="Picture 38" descr="LBW_capex_donut.png"/>
          <p:cNvPicPr>
            <a:picLocks noChangeAspect="1"/>
          </p:cNvPicPr>
          <p:nvPr/>
        </p:nvPicPr>
        <p:blipFill>
          <a:blip r:embed="rId8"/>
          <a:stretch>
            <a:fillRect/>
          </a:stretch>
        </p:blipFill>
        <p:spPr>
          <a:xfrm>
            <a:off x="914400" y="914400"/>
            <a:ext cx="10058420" cy="7315214"/>
          </a:xfrm>
          <a:prstGeom prst="rect">
            <a:avLst/>
          </a:prstGeom>
        </p:spPr>
      </p:pic>
    </p:spTree>
    <p:extLst>
      <p:ext uri="{BB962C8B-B14F-4D97-AF65-F5344CB8AC3E}">
        <p14:creationId xmlns:p14="http://schemas.microsoft.com/office/powerpoint/2010/main" val="260670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ea typeface="Calibri"/>
                <a:cs typeface="Calibri"/>
              </a:rPr>
              <a:t>Relative Value of Manufactured Product Components for the Land-Based Wind Project</a:t>
            </a:r>
          </a:p>
        </p:txBody>
      </p:sp>
      <p:graphicFrame>
        <p:nvGraphicFramePr>
          <p:cNvPr id="4" name="Table 3">
            <a:extLst>
              <a:ext uri="{FF2B5EF4-FFF2-40B4-BE49-F238E27FC236}">
                <a16:creationId xmlns:a16="http://schemas.microsoft.com/office/drawing/2014/main" id="{19717454-350B-8E49-5E18-3C6178B2A980}"/>
              </a:ext>
            </a:extLst>
          </p:cNvPr>
          <p:cNvGraphicFramePr>
            <a:graphicFrameLocks noGrp="1"/>
          </p:cNvGraphicFramePr>
          <p:nvPr>
            <p:extLst>
              <p:ext uri="{D42A27DB-BD31-4B8C-83A1-F6EECF244321}">
                <p14:modId xmlns:p14="http://schemas.microsoft.com/office/powerpoint/2010/main" val="2535807348"/>
              </p:ext>
            </p:extLst>
          </p:nvPr>
        </p:nvGraphicFramePr>
        <p:xfrm>
          <a:off x="469446" y="951744"/>
          <a:ext cx="8223917" cy="2042160"/>
        </p:xfrm>
        <a:graphic>
          <a:graphicData uri="http://schemas.openxmlformats.org/drawingml/2006/table">
            <a:tbl>
              <a:tblPr firstRow="1" bandRow="1">
                <a:tableStyleId>{5C22544A-7EE6-4342-B048-85BDC9FD1C3A}</a:tableStyleId>
              </a:tblPr>
              <a:tblGrid>
                <a:gridCol w="2350814">
                  <a:extLst>
                    <a:ext uri="{9D8B030D-6E8A-4147-A177-3AD203B41FA5}">
                      <a16:colId xmlns:a16="http://schemas.microsoft.com/office/drawing/2014/main" val="305665776"/>
                    </a:ext>
                  </a:extLst>
                </a:gridCol>
                <a:gridCol w="3452636">
                  <a:extLst>
                    <a:ext uri="{9D8B030D-6E8A-4147-A177-3AD203B41FA5}">
                      <a16:colId xmlns:a16="http://schemas.microsoft.com/office/drawing/2014/main" val="2552153957"/>
                    </a:ext>
                  </a:extLst>
                </a:gridCol>
                <a:gridCol w="2420467">
                  <a:extLst>
                    <a:ext uri="{9D8B030D-6E8A-4147-A177-3AD203B41FA5}">
                      <a16:colId xmlns:a16="http://schemas.microsoft.com/office/drawing/2014/main" val="2578409711"/>
                    </a:ext>
                  </a:extLst>
                </a:gridCol>
              </a:tblGrid>
              <a:tr h="182880">
                <a:tc>
                  <a:txBody>
                    <a:bodyPr/>
                    <a:lstStyle/>
                    <a:p>
                      <a:r>
                        <a:rPr lang="en-US" sz="800">
                          <a:solidFill>
                            <a:schemeClr val="bg1"/>
                          </a:solidFill>
                          <a:latin typeface="+mn-lt"/>
                        </a:rPr>
                        <a:t>Cost of Wind Energy Review Cost </a:t>
                      </a:r>
                      <a:r>
                        <a:rPr lang="en-US" sz="800">
                          <a:latin typeface="+mn-lt"/>
                        </a:rPr>
                        <a:t>Parameter</a:t>
                      </a:r>
                    </a:p>
                  </a:txBody>
                  <a:tcPr/>
                </a:tc>
                <a:tc>
                  <a:txBody>
                    <a:bodyPr/>
                    <a:lstStyle/>
                    <a:p>
                      <a:pPr lvl="0" algn="l">
                        <a:buNone/>
                      </a:pPr>
                      <a:r>
                        <a:rPr lang="en-US" sz="800">
                          <a:latin typeface="+mn-lt"/>
                        </a:rPr>
                        <a:t>Manufactured Product Component</a:t>
                      </a:r>
                      <a:br>
                        <a:rPr lang="en-US" sz="800">
                          <a:latin typeface="+mn-lt"/>
                        </a:rPr>
                      </a:br>
                      <a:r>
                        <a:rPr lang="en-US" sz="800">
                          <a:latin typeface="+mn-lt"/>
                        </a:rPr>
                        <a:t>(U.S. Department of the Treasury 2023)</a:t>
                      </a:r>
                    </a:p>
                  </a:txBody>
                  <a:tcPr/>
                </a:tc>
                <a:tc>
                  <a:txBody>
                    <a:bodyPr/>
                    <a:lstStyle/>
                    <a:p>
                      <a:pPr lvl="0" algn="l">
                        <a:buNone/>
                      </a:pPr>
                      <a:r>
                        <a:rPr lang="en-US" sz="800" b="1" i="0" u="none" strike="noStrike" noProof="0">
                          <a:solidFill>
                            <a:srgbClr val="FFFFFF"/>
                          </a:solidFill>
                          <a:latin typeface="+mn-lt"/>
                        </a:rPr>
                        <a:t>Contribution to Total Manufactured Product Value for an Industry-Standard Wind Turbine (%) </a:t>
                      </a:r>
                      <a:endParaRPr lang="en-US" sz="800">
                        <a:latin typeface="+mn-lt"/>
                      </a:endParaRPr>
                    </a:p>
                  </a:txBody>
                  <a:tcPr/>
                </a:tc>
                <a:extLst>
                  <a:ext uri="{0D108BD9-81ED-4DB2-BD59-A6C34878D82A}">
                    <a16:rowId xmlns:a16="http://schemas.microsoft.com/office/drawing/2014/main" val="1010804780"/>
                  </a:ext>
                </a:extLst>
              </a:tr>
              <a:tr h="182880">
                <a:tc gridSpan="3">
                  <a:txBody>
                    <a:bodyPr/>
                    <a:lstStyle/>
                    <a:p>
                      <a:r>
                        <a:rPr lang="en-US" sz="800" b="1">
                          <a:latin typeface="+mn-lt"/>
                        </a:rPr>
                        <a:t>Wind Turbine CapEx</a:t>
                      </a:r>
                    </a:p>
                  </a:txBody>
                  <a:tcPr/>
                </a:tc>
                <a:tc hMerge="1">
                  <a:txBody>
                    <a:bodyPr/>
                    <a:lstStyle/>
                    <a:p>
                      <a:pPr defTabSz="457200">
                        <a:tabLst/>
                        <a:defRPr/>
                      </a:pPr>
                      <a:endParaRPr lang="en-US"/>
                    </a:p>
                  </a:txBody>
                  <a:tcPr/>
                </a:tc>
                <a:tc hMerge="1">
                  <a:txBody>
                    <a:bodyPr/>
                    <a:lstStyle/>
                    <a:p>
                      <a:pPr defTabSz="457200">
                        <a:tabLst/>
                        <a:defRPr/>
                      </a:pPr>
                      <a:endParaRPr lang="en-US"/>
                    </a:p>
                  </a:txBody>
                  <a:tcPr/>
                </a:tc>
                <a:extLst>
                  <a:ext uri="{0D108BD9-81ED-4DB2-BD59-A6C34878D82A}">
                    <a16:rowId xmlns:a16="http://schemas.microsoft.com/office/drawing/2014/main" val="2359552654"/>
                  </a:ext>
                </a:extLst>
              </a:tr>
              <a:tr h="182880">
                <a:tc rowSpan="2">
                  <a:txBody>
                    <a:bodyPr/>
                    <a:lstStyle/>
                    <a:p>
                      <a:pPr marL="233045" lvl="1" indent="0">
                        <a:tabLst/>
                      </a:pPr>
                      <a:r>
                        <a:rPr lang="en-US" sz="800">
                          <a:latin typeface="+mn-lt"/>
                        </a:rPr>
                        <a:t>Rotor</a:t>
                      </a:r>
                    </a:p>
                  </a:txBody>
                  <a:tcPr anchor="ctr"/>
                </a:tc>
                <a:tc>
                  <a:txBody>
                    <a:bodyPr/>
                    <a:lstStyle/>
                    <a:p>
                      <a:pPr lvl="0" algn="l">
                        <a:buNone/>
                      </a:pPr>
                      <a:r>
                        <a:rPr lang="en-US" sz="800">
                          <a:latin typeface="+mn-lt"/>
                        </a:rPr>
                        <a:t>Blades</a:t>
                      </a:r>
                    </a:p>
                  </a:txBody>
                  <a:tcPr/>
                </a:tc>
                <a:tc>
                  <a:txBody>
                    <a:bodyPr/>
                    <a:lstStyle/>
                    <a:p>
                      <a:pPr marL="0" lvl="0" indent="0" algn="l">
                        <a:lnSpc>
                          <a:spcPct val="100000"/>
                        </a:lnSpc>
                        <a:buNone/>
                      </a:pPr>
                      <a:r>
                        <a:rPr lang="en-US" sz="800" b="0" i="0" u="none" strike="noStrike" baseline="0" noProof="0">
                          <a:solidFill>
                            <a:srgbClr val="333333"/>
                          </a:solidFill>
                          <a:latin typeface="+mn-lt"/>
                        </a:rPr>
                        <a:t>31.2   (+3.5% / -4.5%)</a:t>
                      </a:r>
                    </a:p>
                  </a:txBody>
                  <a:tcPr/>
                </a:tc>
                <a:extLst>
                  <a:ext uri="{0D108BD9-81ED-4DB2-BD59-A6C34878D82A}">
                    <a16:rowId xmlns:a16="http://schemas.microsoft.com/office/drawing/2014/main" val="1250471573"/>
                  </a:ext>
                </a:extLst>
              </a:tr>
              <a:tr h="182880">
                <a:tc vMerge="1">
                  <a:txBody>
                    <a:bodyPr/>
                    <a:lstStyle/>
                    <a:p>
                      <a:pPr>
                        <a:tabLst/>
                      </a:pPr>
                      <a:endParaRPr lang="en-US"/>
                    </a:p>
                  </a:txBody>
                  <a:tcPr/>
                </a:tc>
                <a:tc>
                  <a:txBody>
                    <a:bodyPr/>
                    <a:lstStyle/>
                    <a:p>
                      <a:pPr lvl="0" algn="l">
                        <a:buNone/>
                      </a:pPr>
                      <a:r>
                        <a:rPr lang="en-US" sz="800">
                          <a:latin typeface="+mn-lt"/>
                        </a:rPr>
                        <a:t>Rotor hub</a:t>
                      </a:r>
                    </a:p>
                  </a:txBody>
                  <a:tcPr/>
                </a:tc>
                <a:tc>
                  <a:txBody>
                    <a:bodyPr/>
                    <a:lstStyle/>
                    <a:p>
                      <a:pPr lvl="0" algn="l">
                        <a:buNone/>
                      </a:pPr>
                      <a:r>
                        <a:rPr lang="en-US" sz="800" b="0" i="0" u="none" strike="noStrike" baseline="0" noProof="0">
                          <a:solidFill>
                            <a:srgbClr val="333333"/>
                          </a:solidFill>
                          <a:latin typeface="+mn-lt"/>
                        </a:rPr>
                        <a:t>9.9   (+2.1% / -0.5%)</a:t>
                      </a:r>
                      <a:endParaRPr lang="en-US" sz="800">
                        <a:latin typeface="+mn-lt"/>
                      </a:endParaRPr>
                    </a:p>
                  </a:txBody>
                  <a:tcPr/>
                </a:tc>
                <a:extLst>
                  <a:ext uri="{0D108BD9-81ED-4DB2-BD59-A6C34878D82A}">
                    <a16:rowId xmlns:a16="http://schemas.microsoft.com/office/drawing/2014/main" val="1038665909"/>
                  </a:ext>
                </a:extLst>
              </a:tr>
              <a:tr h="182880">
                <a:tc rowSpan="2">
                  <a:txBody>
                    <a:bodyPr/>
                    <a:lstStyle/>
                    <a:p>
                      <a:pPr marL="233045" lvl="1" indent="0">
                        <a:tabLst/>
                      </a:pPr>
                      <a:r>
                        <a:rPr lang="en-US" sz="800">
                          <a:latin typeface="+mn-lt"/>
                        </a:rPr>
                        <a:t>Nacelle</a:t>
                      </a:r>
                    </a:p>
                  </a:txBody>
                  <a:tcPr anchor="ctr"/>
                </a:tc>
                <a:tc>
                  <a:txBody>
                    <a:bodyPr/>
                    <a:lstStyle/>
                    <a:p>
                      <a:pPr algn="l"/>
                      <a:r>
                        <a:rPr lang="en-US" sz="800">
                          <a:latin typeface="+mn-lt"/>
                        </a:rPr>
                        <a:t>Nacelle (excluding power converter)</a:t>
                      </a:r>
                    </a:p>
                  </a:txBody>
                  <a:tcPr/>
                </a:tc>
                <a:tc>
                  <a:txBody>
                    <a:bodyPr/>
                    <a:lstStyle/>
                    <a:p>
                      <a:pPr lvl="0" algn="l">
                        <a:buNone/>
                      </a:pPr>
                      <a:r>
                        <a:rPr lang="en-US" sz="800" b="0" i="0" u="none" strike="noStrike" baseline="0" noProof="0">
                          <a:solidFill>
                            <a:srgbClr val="333333"/>
                          </a:solidFill>
                          <a:latin typeface="+mn-lt"/>
                        </a:rPr>
                        <a:t>47.5  (+4.5% / -2.5%)</a:t>
                      </a:r>
                      <a:endParaRPr lang="en-US" sz="800">
                        <a:latin typeface="+mn-lt"/>
                      </a:endParaRPr>
                    </a:p>
                  </a:txBody>
                  <a:tcPr/>
                </a:tc>
                <a:extLst>
                  <a:ext uri="{0D108BD9-81ED-4DB2-BD59-A6C34878D82A}">
                    <a16:rowId xmlns:a16="http://schemas.microsoft.com/office/drawing/2014/main" val="994328820"/>
                  </a:ext>
                </a:extLst>
              </a:tr>
              <a:tr h="182880">
                <a:tc vMerge="1">
                  <a:txBody>
                    <a:bodyPr/>
                    <a:lstStyle/>
                    <a:p>
                      <a:pPr>
                        <a:tabLst/>
                      </a:pPr>
                      <a:endParaRPr lang="en-US"/>
                    </a:p>
                  </a:txBody>
                  <a:tcPr/>
                </a:tc>
                <a:tc>
                  <a:txBody>
                    <a:bodyPr/>
                    <a:lstStyle/>
                    <a:p>
                      <a:pPr lvl="0" algn="l">
                        <a:buNone/>
                      </a:pPr>
                      <a:r>
                        <a:rPr lang="en-US" sz="800">
                          <a:latin typeface="+mn-lt"/>
                        </a:rPr>
                        <a:t>Power converter</a:t>
                      </a:r>
                    </a:p>
                  </a:txBody>
                  <a:tcPr/>
                </a:tc>
                <a:tc>
                  <a:txBody>
                    <a:bodyPr/>
                    <a:lstStyle/>
                    <a:p>
                      <a:pPr lvl="0" algn="l">
                        <a:buNone/>
                      </a:pPr>
                      <a:r>
                        <a:rPr lang="en-US" sz="800" b="0" i="0" u="none" strike="noStrike" baseline="0" noProof="0">
                          <a:solidFill>
                            <a:srgbClr val="333333"/>
                          </a:solidFill>
                          <a:latin typeface="+mn-lt"/>
                        </a:rPr>
                        <a:t>8.9   (+1.1% / -2.1%)</a:t>
                      </a:r>
                      <a:endParaRPr lang="en-US" sz="800">
                        <a:latin typeface="+mn-lt"/>
                      </a:endParaRPr>
                    </a:p>
                  </a:txBody>
                  <a:tcPr/>
                </a:tc>
                <a:extLst>
                  <a:ext uri="{0D108BD9-81ED-4DB2-BD59-A6C34878D82A}">
                    <a16:rowId xmlns:a16="http://schemas.microsoft.com/office/drawing/2014/main" val="858621038"/>
                  </a:ext>
                </a:extLst>
              </a:tr>
              <a:tr h="182880">
                <a:tc>
                  <a:txBody>
                    <a:bodyPr/>
                    <a:lstStyle/>
                    <a:p>
                      <a:pPr marL="233045" lvl="1" indent="0">
                        <a:tabLst/>
                      </a:pPr>
                      <a:r>
                        <a:rPr lang="en-US" sz="800">
                          <a:latin typeface="+mn-lt"/>
                        </a:rPr>
                        <a:t>Tower</a:t>
                      </a:r>
                    </a:p>
                  </a:txBody>
                  <a:tcPr anchor="ctr"/>
                </a:tc>
                <a:tc>
                  <a:txBody>
                    <a:bodyPr/>
                    <a:lstStyle/>
                    <a:p>
                      <a:pPr algn="l"/>
                      <a:r>
                        <a:rPr lang="en-US" sz="800">
                          <a:latin typeface="+mn-lt"/>
                        </a:rPr>
                        <a:t>Wind tower flanges</a:t>
                      </a:r>
                    </a:p>
                  </a:txBody>
                  <a:tcPr/>
                </a:tc>
                <a:tc>
                  <a:txBody>
                    <a:bodyPr/>
                    <a:lstStyle/>
                    <a:p>
                      <a:pPr lvl="0" algn="l">
                        <a:buNone/>
                      </a:pPr>
                      <a:r>
                        <a:rPr lang="en-US" sz="800" b="0" i="0" u="none" strike="noStrike" baseline="0" noProof="0">
                          <a:solidFill>
                            <a:srgbClr val="333333"/>
                          </a:solidFill>
                          <a:latin typeface="+mn-lt"/>
                        </a:rPr>
                        <a:t>1.6   (+0.6% / -0.5%)</a:t>
                      </a:r>
                      <a:endParaRPr lang="en-US" sz="800">
                        <a:latin typeface="+mn-lt"/>
                      </a:endParaRPr>
                    </a:p>
                  </a:txBody>
                  <a:tcPr/>
                </a:tc>
                <a:extLst>
                  <a:ext uri="{0D108BD9-81ED-4DB2-BD59-A6C34878D82A}">
                    <a16:rowId xmlns:a16="http://schemas.microsoft.com/office/drawing/2014/main" val="2927171948"/>
                  </a:ext>
                </a:extLst>
              </a:tr>
              <a:tr h="182880">
                <a:tc gridSpan="3">
                  <a:txBody>
                    <a:bodyPr/>
                    <a:lstStyle/>
                    <a:p>
                      <a:r>
                        <a:rPr lang="en-US" sz="800" b="1">
                          <a:latin typeface="+mn-lt"/>
                        </a:rPr>
                        <a:t>BOS CapEx</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900330"/>
                  </a:ext>
                </a:extLst>
              </a:tr>
              <a:tr h="182880">
                <a:tc>
                  <a:txBody>
                    <a:bodyPr/>
                    <a:lstStyle/>
                    <a:p>
                      <a:pPr marL="233045" indent="0"/>
                      <a:r>
                        <a:rPr lang="en-US" sz="800">
                          <a:latin typeface="+mn-lt"/>
                        </a:rPr>
                        <a:t>Turbine </a:t>
                      </a:r>
                      <a:r>
                        <a:rPr lang="en-US" sz="800">
                          <a:solidFill>
                            <a:schemeClr val="tx1"/>
                          </a:solidFill>
                          <a:latin typeface="+mn-lt"/>
                        </a:rPr>
                        <a:t>incorporation </a:t>
                      </a:r>
                      <a:r>
                        <a:rPr lang="en-US" sz="800">
                          <a:latin typeface="+mn-lt"/>
                        </a:rPr>
                        <a:t>and installation </a:t>
                      </a:r>
                    </a:p>
                  </a:txBody>
                  <a:tcPr anchor="ctr"/>
                </a:tc>
                <a:tc>
                  <a:txBody>
                    <a:bodyPr/>
                    <a:lstStyle/>
                    <a:p>
                      <a:pPr algn="l"/>
                      <a:r>
                        <a:rPr lang="en-US" sz="800">
                          <a:solidFill>
                            <a:schemeClr val="tx1"/>
                          </a:solidFill>
                          <a:latin typeface="+mn-lt"/>
                        </a:rPr>
                        <a:t>Final onsite manufacturing and installation of wind turbine (excluding tower)*</a:t>
                      </a:r>
                    </a:p>
                  </a:txBody>
                  <a:tcPr/>
                </a:tc>
                <a:tc>
                  <a:txBody>
                    <a:bodyPr/>
                    <a:lstStyle/>
                    <a:p>
                      <a:pPr lvl="0" algn="l">
                        <a:buNone/>
                      </a:pPr>
                      <a:r>
                        <a:rPr lang="en-US" sz="800" b="0" i="0" u="none" strike="noStrike" baseline="0" noProof="0">
                          <a:solidFill>
                            <a:srgbClr val="333333"/>
                          </a:solidFill>
                          <a:latin typeface="+mn-lt"/>
                        </a:rPr>
                        <a:t>0.9  (+0.9%)</a:t>
                      </a:r>
                      <a:endParaRPr lang="en-US" sz="1800">
                        <a:latin typeface="+mn-lt"/>
                      </a:endParaRPr>
                    </a:p>
                  </a:txBody>
                  <a:tcPr/>
                </a:tc>
                <a:extLst>
                  <a:ext uri="{0D108BD9-81ED-4DB2-BD59-A6C34878D82A}">
                    <a16:rowId xmlns:a16="http://schemas.microsoft.com/office/drawing/2014/main" val="3135838149"/>
                  </a:ext>
                </a:extLst>
              </a:tr>
            </a:tbl>
          </a:graphicData>
        </a:graphic>
      </p:graphicFrame>
      <p:sp>
        <p:nvSpPr>
          <p:cNvPr id="5" name="TextBox 4">
            <a:extLst>
              <a:ext uri="{FF2B5EF4-FFF2-40B4-BE49-F238E27FC236}">
                <a16:creationId xmlns:a16="http://schemas.microsoft.com/office/drawing/2014/main" id="{828C1F9C-8049-D0FB-D832-0A9298A6F001}"/>
              </a:ext>
            </a:extLst>
          </p:cNvPr>
          <p:cNvSpPr txBox="1"/>
          <p:nvPr/>
        </p:nvSpPr>
        <p:spPr>
          <a:xfrm>
            <a:off x="226553" y="3064165"/>
            <a:ext cx="8873834" cy="212365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100">
                <a:solidFill>
                  <a:srgbClr val="3F3F3F"/>
                </a:solidFill>
                <a:ea typeface="Calibri"/>
                <a:cs typeface="Calibri"/>
              </a:rPr>
              <a:t>In May 2023, the U.S. Department of the Treasury (2023b) </a:t>
            </a:r>
            <a:r>
              <a:rPr lang="en-US" sz="1100">
                <a:ea typeface="Calibri"/>
                <a:cs typeface="Calibri"/>
              </a:rPr>
              <a:t>released guidance that indicates for a project to qualify for the domestic content bonus under the Inflation Reduction Act, </a:t>
            </a:r>
            <a:r>
              <a:rPr lang="en-US" sz="1100">
                <a:ea typeface="+mn-lt"/>
                <a:cs typeface="+mn-lt"/>
              </a:rPr>
              <a:t>“all manufacturing processes with respect to any steel or iron items that are Applicable Project Components take place in the United States</a:t>
            </a:r>
            <a:r>
              <a:rPr lang="en-US" sz="1100">
                <a:ea typeface="+mn-lt"/>
                <a:cs typeface="Calibri"/>
              </a:rPr>
              <a:t>,”</a:t>
            </a:r>
            <a:r>
              <a:rPr lang="en-US" sz="1100">
                <a:ea typeface="Calibri"/>
                <a:cs typeface="Calibri"/>
              </a:rPr>
              <a:t> </a:t>
            </a:r>
            <a:r>
              <a:rPr lang="en-US" sz="1100">
                <a:solidFill>
                  <a:srgbClr val="3F3F3F"/>
                </a:solidFill>
                <a:ea typeface="Calibri"/>
                <a:cs typeface="Calibri"/>
              </a:rPr>
              <a:t>and a minimum percentage of the costs of manufactured products and component</a:t>
            </a:r>
            <a:r>
              <a:rPr lang="en-US" sz="1100">
                <a:ea typeface="Calibri"/>
                <a:cs typeface="Calibri"/>
              </a:rPr>
              <a:t>s “</a:t>
            </a:r>
            <a:r>
              <a:rPr lang="en-US" sz="1100">
                <a:ea typeface="+mn-lt"/>
                <a:cs typeface="+mn-lt"/>
              </a:rPr>
              <a:t>are attributable to manufactured products (including components) which are mined, produced, or manufactured in the United States</a:t>
            </a:r>
            <a:r>
              <a:rPr lang="en-US" sz="1100">
                <a:ea typeface="+mn-lt"/>
                <a:cs typeface="Calibri"/>
              </a:rPr>
              <a:t>.”</a:t>
            </a:r>
            <a:endParaRPr lang="en-US" sz="1100">
              <a:ea typeface="Calibri"/>
              <a:cs typeface="Calibri"/>
            </a:endParaRPr>
          </a:p>
          <a:p>
            <a:pPr marL="171450" indent="-171450">
              <a:buFont typeface="Arial" panose="020B0604020202020204" pitchFamily="34" charset="0"/>
              <a:buChar char="•"/>
            </a:pPr>
            <a:r>
              <a:rPr lang="en-US" sz="1100">
                <a:solidFill>
                  <a:srgbClr val="3F3F3F"/>
                </a:solidFill>
                <a:ea typeface="Calibri"/>
                <a:cs typeface="Calibri"/>
              </a:rPr>
              <a:t>This table breaks down relevant land-based wind project components to show the applicable manufactured product components identified by the U.S. Department of the Treasury (2023a) and provides their relative contribution to the total manufactured product cost.</a:t>
            </a:r>
          </a:p>
          <a:p>
            <a:pPr marL="171450" indent="-171450">
              <a:buFont typeface="Arial" panose="020B0604020202020204" pitchFamily="34" charset="0"/>
              <a:buChar char="•"/>
            </a:pPr>
            <a:r>
              <a:rPr lang="en-US" sz="1100"/>
              <a:t>Manufactured product component cost estimates were developed for a range of wind turbine ratings using empirical data and NREL’s Cost and Scaling Model (</a:t>
            </a:r>
            <a:r>
              <a:rPr lang="en-US" sz="1100">
                <a:hlinkClick r:id="rId3"/>
              </a:rPr>
              <a:t>https://github.com/WISDEM/WISDEM</a:t>
            </a:r>
            <a:r>
              <a:rPr lang="en-US" sz="1100"/>
              <a:t>). As a result, the relative contributions are not specific to the 3.3-MW wind turbine used in this report but are broadly applicable to industry-standard wind turbines. Additional information describing the methodology for developing the manufactured product component data is presented in the Appendix. </a:t>
            </a:r>
            <a:endParaRPr lang="en-US" sz="1100">
              <a:ea typeface="Calibri"/>
              <a:cs typeface="Calibri"/>
            </a:endParaRPr>
          </a:p>
          <a:p>
            <a:pPr marL="285750" indent="-285750">
              <a:buFont typeface="Arial" panose="020B0604020202020204" pitchFamily="34" charset="0"/>
              <a:buChar char="•"/>
            </a:pPr>
            <a:endParaRPr lang="en-US" sz="1100">
              <a:ea typeface="Calibri"/>
              <a:cs typeface="Calibri"/>
            </a:endParaRPr>
          </a:p>
          <a:p>
            <a:endParaRPr lang="en-US" sz="1100">
              <a:highlight>
                <a:srgbClr val="FF0000"/>
              </a:highlight>
              <a:ea typeface="Calibri"/>
              <a:cs typeface="Calibri"/>
            </a:endParaRPr>
          </a:p>
        </p:txBody>
      </p:sp>
      <p:sp>
        <p:nvSpPr>
          <p:cNvPr id="6" name="TextBox 5">
            <a:extLst>
              <a:ext uri="{FF2B5EF4-FFF2-40B4-BE49-F238E27FC236}">
                <a16:creationId xmlns:a16="http://schemas.microsoft.com/office/drawing/2014/main" id="{AAB51BD7-481D-07D6-940A-969CDE83CB97}"/>
              </a:ext>
            </a:extLst>
          </p:cNvPr>
          <p:cNvSpPr txBox="1"/>
          <p:nvPr/>
        </p:nvSpPr>
        <p:spPr>
          <a:xfrm>
            <a:off x="226553" y="4785834"/>
            <a:ext cx="82132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ea typeface="Calibri"/>
                <a:cs typeface="Calibri"/>
              </a:rPr>
              <a:t>* The U.S. Department of the Treasury (2023a) guidance allows direct material and direct labor costs to produce a U.S. manufactured product (here, the wind turbine, excluding the tower) within the total manufactured product cost if all the manufactured product components (e.g., the blades, rotor hub, nacelle, power converter, and tower flanges) are produced in the United States.  </a:t>
            </a:r>
          </a:p>
        </p:txBody>
      </p:sp>
    </p:spTree>
    <p:extLst>
      <p:ext uri="{BB962C8B-B14F-4D97-AF65-F5344CB8AC3E}">
        <p14:creationId xmlns:p14="http://schemas.microsoft.com/office/powerpoint/2010/main" val="160448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Land-Based Wind Plant Operational Expenditures Estimate and Historical Data</a:t>
            </a:r>
          </a:p>
        </p:txBody>
      </p:sp>
      <p:sp>
        <p:nvSpPr>
          <p:cNvPr id="6" name="TextBox 5">
            <a:extLst>
              <a:ext uri="{FF2B5EF4-FFF2-40B4-BE49-F238E27FC236}">
                <a16:creationId xmlns:a16="http://schemas.microsoft.com/office/drawing/2014/main" id="{BEF291C4-61DC-F8DE-1C8F-CCD394A7D9A6}"/>
              </a:ext>
            </a:extLst>
          </p:cNvPr>
          <p:cNvSpPr txBox="1"/>
          <p:nvPr/>
        </p:nvSpPr>
        <p:spPr>
          <a:xfrm>
            <a:off x="287524" y="4607157"/>
            <a:ext cx="8236857" cy="261610"/>
          </a:xfrm>
          <a:prstGeom prst="rect">
            <a:avLst/>
          </a:prstGeom>
          <a:noFill/>
        </p:spPr>
        <p:txBody>
          <a:bodyPr wrap="square" rtlCol="0">
            <a:spAutoFit/>
          </a:bodyPr>
          <a:lstStyle/>
          <a:p>
            <a:r>
              <a:rPr lang="en-US" sz="1050" b="0" i="0">
                <a:solidFill>
                  <a:srgbClr val="2E2E2E"/>
                </a:solidFill>
                <a:effectLst/>
              </a:rPr>
              <a:t>Note: O&amp;M data </a:t>
            </a:r>
            <a:r>
              <a:rPr lang="en-US" sz="1050">
                <a:solidFill>
                  <a:srgbClr val="2E2E2E"/>
                </a:solidFill>
              </a:rPr>
              <a:t>reported in the chart do not include all operating costs. </a:t>
            </a:r>
          </a:p>
        </p:txBody>
      </p:sp>
      <p:pic>
        <p:nvPicPr>
          <p:cNvPr id="4" name="Picture 3" descr="A graph with numbers and dots&#10;&#10;Description automatically generated">
            <a:extLst>
              <a:ext uri="{FF2B5EF4-FFF2-40B4-BE49-F238E27FC236}">
                <a16:creationId xmlns:a16="http://schemas.microsoft.com/office/drawing/2014/main" id="{D556AF11-82A2-6638-ACC8-4A0FB9625640}"/>
              </a:ext>
            </a:extLst>
          </p:cNvPr>
          <p:cNvPicPr>
            <a:picLocks noChangeAspect="1"/>
          </p:cNvPicPr>
          <p:nvPr/>
        </p:nvPicPr>
        <p:blipFill>
          <a:blip r:embed="rId2"/>
          <a:stretch>
            <a:fillRect/>
          </a:stretch>
        </p:blipFill>
        <p:spPr>
          <a:xfrm>
            <a:off x="457199" y="1374946"/>
            <a:ext cx="5645817" cy="2672898"/>
          </a:xfrm>
          <a:prstGeom prst="rect">
            <a:avLst/>
          </a:prstGeom>
        </p:spPr>
      </p:pic>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4082111910"/>
              </p:ext>
            </p:extLst>
          </p:nvPr>
        </p:nvGraphicFramePr>
        <p:xfrm>
          <a:off x="6186282" y="2092016"/>
          <a:ext cx="2169499" cy="548640"/>
        </p:xfrm>
        <a:graphic>
          <a:graphicData uri="http://schemas.openxmlformats.org/drawingml/2006/table">
            <a:tbl>
              <a:tblPr firstRow="1" bandRow="1">
                <a:tableStyleId>{5C22544A-7EE6-4342-B048-85BDC9FD1C3A}</a:tableStyleId>
              </a:tblPr>
              <a:tblGrid>
                <a:gridCol w="1188720">
                  <a:extLst>
                    <a:ext uri="{9D8B030D-6E8A-4147-A177-3AD203B41FA5}">
                      <a16:colId xmlns:a16="http://schemas.microsoft.com/office/drawing/2014/main" val="1372958772"/>
                    </a:ext>
                  </a:extLst>
                </a:gridCol>
                <a:gridCol w="980779">
                  <a:extLst>
                    <a:ext uri="{9D8B030D-6E8A-4147-A177-3AD203B41FA5}">
                      <a16:colId xmlns:a16="http://schemas.microsoft.com/office/drawing/2014/main" val="3444599554"/>
                    </a:ext>
                  </a:extLst>
                </a:gridCol>
              </a:tblGrid>
              <a:tr h="182880">
                <a:tc>
                  <a:txBody>
                    <a:bodyPr/>
                    <a:lstStyle/>
                    <a:p>
                      <a:r>
                        <a:rPr lang="en-US" sz="1200"/>
                        <a:t>Parameter</a:t>
                      </a:r>
                    </a:p>
                  </a:txBody>
                  <a:tcPr/>
                </a:tc>
                <a:tc>
                  <a:txBody>
                    <a:bodyPr/>
                    <a:lstStyle/>
                    <a:p>
                      <a:r>
                        <a:rPr lang="en-US" sz="1200"/>
                        <a:t>Value</a:t>
                      </a:r>
                    </a:p>
                  </a:txBody>
                  <a:tcPr/>
                </a:tc>
                <a:extLst>
                  <a:ext uri="{0D108BD9-81ED-4DB2-BD59-A6C34878D82A}">
                    <a16:rowId xmlns:a16="http://schemas.microsoft.com/office/drawing/2014/main" val="715380362"/>
                  </a:ext>
                </a:extLst>
              </a:tr>
              <a:tr h="182880">
                <a:tc>
                  <a:txBody>
                    <a:bodyPr/>
                    <a:lstStyle/>
                    <a:p>
                      <a:r>
                        <a:rPr lang="en-US" sz="1200"/>
                        <a:t>Estimated OpEx</a:t>
                      </a:r>
                    </a:p>
                  </a:txBody>
                  <a:tcPr/>
                </a:tc>
                <a:tc>
                  <a:txBody>
                    <a:bodyPr/>
                    <a:lstStyle/>
                    <a:p>
                      <a:pPr algn="ctr"/>
                      <a:r>
                        <a:rPr lang="en-US" sz="1200"/>
                        <a:t>$41/kW-yr </a:t>
                      </a:r>
                    </a:p>
                  </a:txBody>
                  <a:tcPr/>
                </a:tc>
                <a:extLst>
                  <a:ext uri="{0D108BD9-81ED-4DB2-BD59-A6C34878D82A}">
                    <a16:rowId xmlns:a16="http://schemas.microsoft.com/office/drawing/2014/main" val="2276476729"/>
                  </a:ext>
                </a:extLst>
              </a:tr>
            </a:tbl>
          </a:graphicData>
        </a:graphic>
      </p:graphicFrame>
      <p:sp>
        <p:nvSpPr>
          <p:cNvPr id="5" name="TextBox 4">
            <a:extLst>
              <a:ext uri="{FF2B5EF4-FFF2-40B4-BE49-F238E27FC236}">
                <a16:creationId xmlns:a16="http://schemas.microsoft.com/office/drawing/2014/main" id="{8CF04043-5A4D-0B9B-661D-E13E58DB9987}"/>
              </a:ext>
            </a:extLst>
          </p:cNvPr>
          <p:cNvSpPr txBox="1"/>
          <p:nvPr/>
        </p:nvSpPr>
        <p:spPr>
          <a:xfrm>
            <a:off x="6103016" y="2711395"/>
            <a:ext cx="3040984" cy="646331"/>
          </a:xfrm>
          <a:prstGeom prst="rect">
            <a:avLst/>
          </a:prstGeom>
          <a:noFill/>
        </p:spPr>
        <p:txBody>
          <a:bodyPr wrap="square" rtlCol="0">
            <a:spAutoFit/>
          </a:bodyPr>
          <a:lstStyle/>
          <a:p>
            <a:r>
              <a:rPr lang="en-US" sz="1200"/>
              <a:t>All-in project </a:t>
            </a:r>
            <a:r>
              <a:rPr lang="en-US" sz="1200" err="1"/>
              <a:t>OpEx</a:t>
            </a:r>
            <a:r>
              <a:rPr lang="en-US" sz="1200"/>
              <a:t> estimates informed by updated analysis conducted in the 2023 Annual Technology Baseline (</a:t>
            </a:r>
            <a:r>
              <a:rPr lang="en-US" sz="1200">
                <a:hlinkClick r:id="rId3"/>
              </a:rPr>
              <a:t>atb.nrel.gov</a:t>
            </a:r>
            <a:r>
              <a:rPr lang="en-US" sz="1200"/>
              <a:t>).</a:t>
            </a:r>
            <a:r>
              <a:rPr lang="en-US" sz="1200">
                <a:solidFill>
                  <a:srgbClr val="222222"/>
                </a:solidFill>
                <a:latin typeface="Roboto" panose="02000000000000000000" pitchFamily="2" charset="0"/>
              </a:rPr>
              <a:t> </a:t>
            </a:r>
            <a:endParaRPr lang="en-US" sz="1200"/>
          </a:p>
        </p:txBody>
      </p:sp>
      <p:sp>
        <p:nvSpPr>
          <p:cNvPr id="9" name="TextBox 8">
            <a:extLst>
              <a:ext uri="{FF2B5EF4-FFF2-40B4-BE49-F238E27FC236}">
                <a16:creationId xmlns:a16="http://schemas.microsoft.com/office/drawing/2014/main" id="{9E993F09-6BC7-A984-706D-81E4DE7CEA57}"/>
              </a:ext>
            </a:extLst>
          </p:cNvPr>
          <p:cNvSpPr txBox="1"/>
          <p:nvPr/>
        </p:nvSpPr>
        <p:spPr>
          <a:xfrm>
            <a:off x="287524" y="4047844"/>
            <a:ext cx="5985165" cy="438582"/>
          </a:xfrm>
          <a:prstGeom prst="rect">
            <a:avLst/>
          </a:prstGeom>
          <a:noFill/>
        </p:spPr>
        <p:txBody>
          <a:bodyPr wrap="square" rtlCol="0">
            <a:spAutoFit/>
          </a:bodyPr>
          <a:lstStyle/>
          <a:p>
            <a:pPr algn="ctr"/>
            <a:r>
              <a:rPr lang="en-US" sz="1200"/>
              <a:t>Average O&amp;M costs for available data years from 2000 to 2022, by commercial operation date</a:t>
            </a:r>
          </a:p>
          <a:p>
            <a:pPr algn="ctr"/>
            <a:r>
              <a:rPr lang="en-US" sz="1050" b="0" i="0">
                <a:solidFill>
                  <a:srgbClr val="2E2E2E"/>
                </a:solidFill>
                <a:effectLst/>
              </a:rPr>
              <a:t>Chart source: Wiser and </a:t>
            </a:r>
            <a:r>
              <a:rPr lang="en-US" sz="1050" b="0" i="0" err="1">
                <a:solidFill>
                  <a:srgbClr val="2E2E2E"/>
                </a:solidFill>
                <a:effectLst/>
              </a:rPr>
              <a:t>Bolinger</a:t>
            </a:r>
            <a:r>
              <a:rPr lang="en-US" sz="1050" b="0" i="0">
                <a:solidFill>
                  <a:srgbClr val="2E2E2E"/>
                </a:solidFill>
                <a:effectLst/>
              </a:rPr>
              <a:t> (2023) </a:t>
            </a:r>
          </a:p>
        </p:txBody>
      </p:sp>
    </p:spTree>
    <p:extLst>
      <p:ext uri="{BB962C8B-B14F-4D97-AF65-F5344CB8AC3E}">
        <p14:creationId xmlns:p14="http://schemas.microsoft.com/office/powerpoint/2010/main" val="176131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EAEE-9676-B0E5-88A5-E0FF800BFFE7}"/>
              </a:ext>
            </a:extLst>
          </p:cNvPr>
          <p:cNvSpPr>
            <a:spLocks noGrp="1"/>
          </p:cNvSpPr>
          <p:nvPr>
            <p:ph type="title"/>
          </p:nvPr>
        </p:nvSpPr>
        <p:spPr/>
        <p:txBody>
          <a:bodyPr/>
          <a:lstStyle/>
          <a:p>
            <a:r>
              <a:rPr lang="en-US"/>
              <a:t>List of Acronyms </a:t>
            </a:r>
          </a:p>
        </p:txBody>
      </p:sp>
      <p:sp>
        <p:nvSpPr>
          <p:cNvPr id="3" name="TextBox 2">
            <a:extLst>
              <a:ext uri="{FF2B5EF4-FFF2-40B4-BE49-F238E27FC236}">
                <a16:creationId xmlns:a16="http://schemas.microsoft.com/office/drawing/2014/main" id="{3AE0886A-DCC9-0A7F-2043-54E7DE251644}"/>
              </a:ext>
            </a:extLst>
          </p:cNvPr>
          <p:cNvSpPr txBox="1"/>
          <p:nvPr/>
        </p:nvSpPr>
        <p:spPr>
          <a:xfrm>
            <a:off x="457199" y="1008530"/>
            <a:ext cx="4506362" cy="4154984"/>
          </a:xfrm>
          <a:prstGeom prst="rect">
            <a:avLst/>
          </a:prstGeom>
          <a:noFill/>
        </p:spPr>
        <p:txBody>
          <a:bodyPr wrap="none" rtlCol="0">
            <a:spAutoFit/>
          </a:bodyPr>
          <a:lstStyle/>
          <a:p>
            <a:r>
              <a:rPr lang="en-US" sz="1100"/>
              <a:t>AEP			annual energy production</a:t>
            </a:r>
          </a:p>
          <a:p>
            <a:r>
              <a:rPr lang="en-US" sz="1100"/>
              <a:t>ATB			Annual Technology Baseline</a:t>
            </a:r>
          </a:p>
          <a:p>
            <a:r>
              <a:rPr lang="en-US" sz="1100"/>
              <a:t>BOS			balance of system</a:t>
            </a:r>
          </a:p>
          <a:p>
            <a:r>
              <a:rPr lang="en-US" sz="1100" err="1"/>
              <a:t>CapEx</a:t>
            </a:r>
            <a:r>
              <a:rPr lang="en-US" sz="1100"/>
              <a:t>			capital expenditures</a:t>
            </a:r>
          </a:p>
          <a:p>
            <a:r>
              <a:rPr lang="en-US" sz="1100"/>
              <a:t>COD			commercial operations date</a:t>
            </a:r>
          </a:p>
          <a:p>
            <a:r>
              <a:rPr lang="en-US" sz="1100"/>
              <a:t>CRF			capital recovery factor</a:t>
            </a:r>
          </a:p>
          <a:p>
            <a:r>
              <a:rPr lang="en-US" sz="1100"/>
              <a:t>CSM			Cost and Scaling Model</a:t>
            </a:r>
          </a:p>
          <a:p>
            <a:r>
              <a:rPr lang="en-US" sz="1100"/>
              <a:t>DOE			U.S. Department of Energy</a:t>
            </a:r>
          </a:p>
          <a:p>
            <a:r>
              <a:rPr lang="en-US" sz="1100"/>
              <a:t>DW			distributed wind </a:t>
            </a:r>
          </a:p>
          <a:p>
            <a:r>
              <a:rPr lang="en-US" sz="1100"/>
              <a:t>FCR			fixed charge rate</a:t>
            </a:r>
          </a:p>
          <a:p>
            <a:r>
              <a:rPr lang="en-US" sz="1100"/>
              <a:t>FY			fiscal year </a:t>
            </a:r>
          </a:p>
          <a:p>
            <a:r>
              <a:rPr lang="en-US" sz="1100"/>
              <a:t>GPRA			Government Performance and Results Act</a:t>
            </a:r>
          </a:p>
          <a:p>
            <a:r>
              <a:rPr lang="en-US" sz="1100"/>
              <a:t>GW			gigawatt</a:t>
            </a:r>
          </a:p>
          <a:p>
            <a:r>
              <a:rPr lang="en-US" sz="1100"/>
              <a:t>HH			hub height</a:t>
            </a:r>
          </a:p>
          <a:p>
            <a:r>
              <a:rPr lang="en-US" sz="1100"/>
              <a:t>IEC			International Electrotechnical Commission</a:t>
            </a:r>
          </a:p>
          <a:p>
            <a:r>
              <a:rPr lang="en-US" sz="1100"/>
              <a:t>kW			kilowatt</a:t>
            </a:r>
          </a:p>
          <a:p>
            <a:r>
              <a:rPr lang="en-US" sz="1100" err="1"/>
              <a:t>LandBOSSE</a:t>
            </a:r>
            <a:r>
              <a:rPr lang="en-US" sz="1100"/>
              <a:t>		Land-based Balance of System Systems Engineering</a:t>
            </a:r>
          </a:p>
          <a:p>
            <a:r>
              <a:rPr lang="en-US" sz="1100"/>
              <a:t>LCOE			levelized cost of energy </a:t>
            </a:r>
          </a:p>
          <a:p>
            <a:r>
              <a:rPr lang="en-US" sz="1100"/>
              <a:t>m			meter</a:t>
            </a:r>
          </a:p>
          <a:p>
            <a:r>
              <a:rPr lang="en-US" sz="1100"/>
              <a:t>m/s			meters per second</a:t>
            </a:r>
          </a:p>
          <a:p>
            <a:r>
              <a:rPr lang="en-US" sz="1100"/>
              <a:t>MACRS			Modified Accelerated Cost Recovery System</a:t>
            </a:r>
          </a:p>
          <a:p>
            <a:r>
              <a:rPr lang="en-US" sz="1100"/>
              <a:t>MW			megawatt</a:t>
            </a:r>
          </a:p>
          <a:p>
            <a:r>
              <a:rPr lang="en-US" sz="1100"/>
              <a:t>MWh			megawatt-hour</a:t>
            </a:r>
          </a:p>
          <a:p>
            <a:endParaRPr lang="en-US" sz="1100"/>
          </a:p>
        </p:txBody>
      </p:sp>
      <p:sp>
        <p:nvSpPr>
          <p:cNvPr id="4" name="TextBox 3">
            <a:extLst>
              <a:ext uri="{FF2B5EF4-FFF2-40B4-BE49-F238E27FC236}">
                <a16:creationId xmlns:a16="http://schemas.microsoft.com/office/drawing/2014/main" id="{781DA2CC-106B-0B38-1882-C25068A18996}"/>
              </a:ext>
            </a:extLst>
          </p:cNvPr>
          <p:cNvSpPr txBox="1"/>
          <p:nvPr/>
        </p:nvSpPr>
        <p:spPr>
          <a:xfrm>
            <a:off x="4963561" y="1008530"/>
            <a:ext cx="3804247" cy="2292935"/>
          </a:xfrm>
          <a:prstGeom prst="rect">
            <a:avLst/>
          </a:prstGeom>
          <a:noFill/>
        </p:spPr>
        <p:txBody>
          <a:bodyPr wrap="none" rtlCol="0">
            <a:spAutoFit/>
          </a:bodyPr>
          <a:lstStyle/>
          <a:p>
            <a:r>
              <a:rPr lang="en-US" sz="1100"/>
              <a:t>NCF			net capacity factor</a:t>
            </a:r>
          </a:p>
          <a:p>
            <a:r>
              <a:rPr lang="en-US" sz="1100"/>
              <a:t>NP			name plate</a:t>
            </a:r>
          </a:p>
          <a:p>
            <a:r>
              <a:rPr lang="en-US" sz="1100"/>
              <a:t>NREL			National Renewable Energy Laboratory</a:t>
            </a:r>
          </a:p>
          <a:p>
            <a:r>
              <a:rPr lang="en-US" sz="1100"/>
              <a:t>O&amp;M			operations and maintenance</a:t>
            </a:r>
          </a:p>
          <a:p>
            <a:r>
              <a:rPr lang="en-US" sz="1100" err="1"/>
              <a:t>OpEx</a:t>
            </a:r>
            <a:r>
              <a:rPr lang="en-US" sz="1100"/>
              <a:t>			operational expenditures</a:t>
            </a:r>
          </a:p>
          <a:p>
            <a:r>
              <a:rPr lang="en-US" sz="1100"/>
              <a:t>ORCA			Offshore Wind Regional Cost Analyzer</a:t>
            </a:r>
          </a:p>
          <a:p>
            <a:r>
              <a:rPr lang="en-US" sz="1100"/>
              <a:t>PTC			production tax credit</a:t>
            </a:r>
          </a:p>
          <a:p>
            <a:r>
              <a:rPr lang="en-US" sz="1100"/>
              <a:t>RD			rotor diameter</a:t>
            </a:r>
          </a:p>
          <a:p>
            <a:r>
              <a:rPr lang="en-US" sz="1100"/>
              <a:t>USD			U.S. dollars</a:t>
            </a:r>
          </a:p>
          <a:p>
            <a:r>
              <a:rPr lang="en-US" sz="1100"/>
              <a:t>WACC			weighted average cost of capital</a:t>
            </a:r>
          </a:p>
          <a:p>
            <a:r>
              <a:rPr lang="en-US" sz="1100"/>
              <a:t>WETO			Wind Energy Technologies Office</a:t>
            </a:r>
          </a:p>
          <a:p>
            <a:r>
              <a:rPr lang="en-US" sz="1100" err="1"/>
              <a:t>yr</a:t>
            </a:r>
            <a:r>
              <a:rPr lang="en-US" sz="1100"/>
              <a:t>			year </a:t>
            </a:r>
          </a:p>
          <a:p>
            <a:endParaRPr lang="en-US" sz="1100"/>
          </a:p>
        </p:txBody>
      </p:sp>
    </p:spTree>
    <p:extLst>
      <p:ext uri="{BB962C8B-B14F-4D97-AF65-F5344CB8AC3E}">
        <p14:creationId xmlns:p14="http://schemas.microsoft.com/office/powerpoint/2010/main" val="3574688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Land-Based Wind Project Financial Assumptions </a:t>
            </a:r>
          </a:p>
        </p:txBody>
      </p:sp>
      <p:graphicFrame>
        <p:nvGraphicFramePr>
          <p:cNvPr id="3" name="Table 3">
            <a:extLst>
              <a:ext uri="{FF2B5EF4-FFF2-40B4-BE49-F238E27FC236}">
                <a16:creationId xmlns:a16="http://schemas.microsoft.com/office/drawing/2014/main" id="{3613082D-A410-E4C8-03EB-9331747B998B}"/>
              </a:ext>
            </a:extLst>
          </p:cNvPr>
          <p:cNvGraphicFramePr>
            <a:graphicFrameLocks noGrp="1"/>
          </p:cNvGraphicFramePr>
          <p:nvPr>
            <p:extLst>
              <p:ext uri="{D42A27DB-BD31-4B8C-83A1-F6EECF244321}">
                <p14:modId xmlns:p14="http://schemas.microsoft.com/office/powerpoint/2010/main" val="220484470"/>
              </p:ext>
            </p:extLst>
          </p:nvPr>
        </p:nvGraphicFramePr>
        <p:xfrm>
          <a:off x="1293082" y="1341418"/>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6.57%</a:t>
                      </a:r>
                    </a:p>
                  </a:txBody>
                  <a:tcPr/>
                </a:tc>
                <a:tc>
                  <a:txBody>
                    <a:bodyPr/>
                    <a:lstStyle/>
                    <a:p>
                      <a:pPr algn="l"/>
                      <a:r>
                        <a:rPr lang="en-US" sz="1600"/>
                        <a:t>3.97%</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8.25%</a:t>
                      </a:r>
                    </a:p>
                  </a:txBody>
                  <a:tcPr/>
                </a:tc>
                <a:tc>
                  <a:txBody>
                    <a:bodyPr/>
                    <a:lstStyle/>
                    <a:p>
                      <a:pPr algn="l"/>
                      <a:r>
                        <a:rPr lang="en-US" sz="1600"/>
                        <a:t>6.38%</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8.7%</a:t>
                      </a:r>
                    </a:p>
                  </a:txBody>
                  <a:tcPr/>
                </a:tc>
                <a:tc>
                  <a:txBody>
                    <a:bodyPr/>
                    <a:lstStyle/>
                    <a:p>
                      <a:pPr algn="l"/>
                      <a:r>
                        <a:rPr lang="en-US" sz="1600"/>
                        <a:t>6.73%</a:t>
                      </a:r>
                    </a:p>
                  </a:txBody>
                  <a:tcPr/>
                </a:tc>
                <a:extLst>
                  <a:ext uri="{0D108BD9-81ED-4DB2-BD59-A6C34878D82A}">
                    <a16:rowId xmlns:a16="http://schemas.microsoft.com/office/drawing/2014/main" val="678823305"/>
                  </a:ext>
                </a:extLst>
              </a:tr>
            </a:tbl>
          </a:graphicData>
        </a:graphic>
      </p:graphicFrame>
      <p:sp>
        <p:nvSpPr>
          <p:cNvPr id="5" name="TextBox 4">
            <a:extLst>
              <a:ext uri="{FF2B5EF4-FFF2-40B4-BE49-F238E27FC236}">
                <a16:creationId xmlns:a16="http://schemas.microsoft.com/office/drawing/2014/main" id="{23192719-B8D0-ABC4-1DEB-1E2C695117A8}"/>
              </a:ext>
            </a:extLst>
          </p:cNvPr>
          <p:cNvSpPr txBox="1"/>
          <p:nvPr/>
        </p:nvSpPr>
        <p:spPr>
          <a:xfrm>
            <a:off x="457198" y="3070562"/>
            <a:ext cx="8236857" cy="1815882"/>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from NREL’s Annual Technology Baseline and Standard Scenarios web page: </a:t>
            </a:r>
            <a:r>
              <a:rPr lang="en-US" sz="1400">
                <a:hlinkClick r:id="rId2"/>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capital recovery factor (CRF) but also reflects corporate income taxes and depreciation.</a:t>
            </a:r>
          </a:p>
          <a:p>
            <a:pPr marL="173038" indent="-173038">
              <a:buFont typeface="Arial" panose="020B0604020202020204" pitchFamily="34" charset="0"/>
              <a:buChar char="•"/>
            </a:pPr>
            <a:r>
              <a:rPr lang="en-US" sz="1400"/>
              <a:t>The analysis assumes the reference project operates for 25 years, a 5-year Modified Accelerated Cost Recovery System (MACRS) depreciation schedule, and an inflation rate of 2.5%.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536962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LCOE for Representative Land-Based Wind Plant </a:t>
            </a:r>
            <a:br>
              <a:rPr lang="en-US"/>
            </a:br>
            <a:r>
              <a:rPr lang="en-US"/>
              <a:t>and Historical Data  </a:t>
            </a:r>
          </a:p>
        </p:txBody>
      </p:sp>
      <p:graphicFrame>
        <p:nvGraphicFramePr>
          <p:cNvPr id="4" name="Table 7">
            <a:extLst>
              <a:ext uri="{FF2B5EF4-FFF2-40B4-BE49-F238E27FC236}">
                <a16:creationId xmlns:a16="http://schemas.microsoft.com/office/drawing/2014/main" id="{136A5A9E-887F-1BB5-48FD-91E842F9EB6B}"/>
              </a:ext>
            </a:extLst>
          </p:cNvPr>
          <p:cNvGraphicFramePr>
            <a:graphicFrameLocks noGrp="1"/>
          </p:cNvGraphicFramePr>
          <p:nvPr>
            <p:extLst>
              <p:ext uri="{D42A27DB-BD31-4B8C-83A1-F6EECF244321}">
                <p14:modId xmlns:p14="http://schemas.microsoft.com/office/powerpoint/2010/main" val="2882780661"/>
              </p:ext>
            </p:extLst>
          </p:nvPr>
        </p:nvGraphicFramePr>
        <p:xfrm>
          <a:off x="5422739" y="1658999"/>
          <a:ext cx="3520112" cy="1981200"/>
        </p:xfrm>
        <a:graphic>
          <a:graphicData uri="http://schemas.openxmlformats.org/drawingml/2006/table">
            <a:tbl>
              <a:tblPr firstRow="1" bandRow="1">
                <a:tableStyleId>{5C22544A-7EE6-4342-B048-85BDC9FD1C3A}</a:tableStyleId>
              </a:tblPr>
              <a:tblGrid>
                <a:gridCol w="2404301">
                  <a:extLst>
                    <a:ext uri="{9D8B030D-6E8A-4147-A177-3AD203B41FA5}">
                      <a16:colId xmlns:a16="http://schemas.microsoft.com/office/drawing/2014/main" val="2046319168"/>
                    </a:ext>
                  </a:extLst>
                </a:gridCol>
                <a:gridCol w="1115811">
                  <a:extLst>
                    <a:ext uri="{9D8B030D-6E8A-4147-A177-3AD203B41FA5}">
                      <a16:colId xmlns:a16="http://schemas.microsoft.com/office/drawing/2014/main" val="1164098301"/>
                    </a:ext>
                  </a:extLst>
                </a:gridCol>
              </a:tblGrid>
              <a:tr h="182880">
                <a:tc>
                  <a:txBody>
                    <a:bodyPr/>
                    <a:lstStyle/>
                    <a:p>
                      <a:r>
                        <a:rPr lang="en-US" sz="1100"/>
                        <a:t>Parameter</a:t>
                      </a:r>
                    </a:p>
                  </a:txBody>
                  <a:tcPr/>
                </a:tc>
                <a:tc>
                  <a:txBody>
                    <a:bodyPr/>
                    <a:lstStyle/>
                    <a:p>
                      <a:r>
                        <a:rPr lang="en-US" sz="1100"/>
                        <a:t>Value</a:t>
                      </a:r>
                    </a:p>
                  </a:txBody>
                  <a:tcPr/>
                </a:tc>
                <a:extLst>
                  <a:ext uri="{0D108BD9-81ED-4DB2-BD59-A6C34878D82A}">
                    <a16:rowId xmlns:a16="http://schemas.microsoft.com/office/drawing/2014/main" val="940361101"/>
                  </a:ext>
                </a:extLst>
              </a:tr>
              <a:tr h="182880">
                <a:tc>
                  <a:txBody>
                    <a:bodyPr/>
                    <a:lstStyle/>
                    <a:p>
                      <a:r>
                        <a:rPr lang="en-US" sz="1100"/>
                        <a:t>Wind turbine rating </a:t>
                      </a:r>
                    </a:p>
                  </a:txBody>
                  <a:tcPr/>
                </a:tc>
                <a:tc>
                  <a:txBody>
                    <a:bodyPr/>
                    <a:lstStyle/>
                    <a:p>
                      <a:r>
                        <a:rPr lang="en-US" sz="1100"/>
                        <a:t>3.3 MW</a:t>
                      </a:r>
                    </a:p>
                  </a:txBody>
                  <a:tcPr/>
                </a:tc>
                <a:extLst>
                  <a:ext uri="{0D108BD9-81ED-4DB2-BD59-A6C34878D82A}">
                    <a16:rowId xmlns:a16="http://schemas.microsoft.com/office/drawing/2014/main" val="3481626363"/>
                  </a:ext>
                </a:extLst>
              </a:tr>
              <a:tr h="182880">
                <a:tc>
                  <a:txBody>
                    <a:bodyPr/>
                    <a:lstStyle/>
                    <a:p>
                      <a:r>
                        <a:rPr lang="en-US" sz="1100"/>
                        <a:t>Capital expenditures</a:t>
                      </a:r>
                    </a:p>
                  </a:txBody>
                  <a:tcPr/>
                </a:tc>
                <a:tc>
                  <a:txBody>
                    <a:bodyPr/>
                    <a:lstStyle/>
                    <a:p>
                      <a:r>
                        <a:rPr lang="en-US" sz="1100"/>
                        <a:t>$1,750/kW</a:t>
                      </a:r>
                    </a:p>
                  </a:txBody>
                  <a:tcPr/>
                </a:tc>
                <a:extLst>
                  <a:ext uri="{0D108BD9-81ED-4DB2-BD59-A6C34878D82A}">
                    <a16:rowId xmlns:a16="http://schemas.microsoft.com/office/drawing/2014/main" val="2062103237"/>
                  </a:ext>
                </a:extLst>
              </a:tr>
              <a:tr h="182880">
                <a:tc>
                  <a:txBody>
                    <a:bodyPr/>
                    <a:lstStyle/>
                    <a:p>
                      <a:r>
                        <a:rPr lang="en-US" sz="1100"/>
                        <a:t>Fixed charge rate (real)</a:t>
                      </a:r>
                    </a:p>
                  </a:txBody>
                  <a:tcPr/>
                </a:tc>
                <a:tc>
                  <a:txBody>
                    <a:bodyPr/>
                    <a:lstStyle/>
                    <a:p>
                      <a:r>
                        <a:rPr lang="en-US" sz="1100"/>
                        <a:t>6.73%</a:t>
                      </a:r>
                    </a:p>
                  </a:txBody>
                  <a:tcPr/>
                </a:tc>
                <a:extLst>
                  <a:ext uri="{0D108BD9-81ED-4DB2-BD59-A6C34878D82A}">
                    <a16:rowId xmlns:a16="http://schemas.microsoft.com/office/drawing/2014/main" val="1074786261"/>
                  </a:ext>
                </a:extLst>
              </a:tr>
              <a:tr h="182880">
                <a:tc>
                  <a:txBody>
                    <a:bodyPr/>
                    <a:lstStyle/>
                    <a:p>
                      <a:r>
                        <a:rPr lang="en-US" sz="1100"/>
                        <a:t>Operational expenditures</a:t>
                      </a:r>
                    </a:p>
                  </a:txBody>
                  <a:tcPr/>
                </a:tc>
                <a:tc>
                  <a:txBody>
                    <a:bodyPr/>
                    <a:lstStyle/>
                    <a:p>
                      <a:r>
                        <a:rPr lang="en-US" sz="1100"/>
                        <a:t>$41/kW/yr</a:t>
                      </a:r>
                    </a:p>
                  </a:txBody>
                  <a:tcPr/>
                </a:tc>
                <a:extLst>
                  <a:ext uri="{0D108BD9-81ED-4DB2-BD59-A6C34878D82A}">
                    <a16:rowId xmlns:a16="http://schemas.microsoft.com/office/drawing/2014/main" val="1082175273"/>
                  </a:ext>
                </a:extLst>
              </a:tr>
              <a:tr h="182880">
                <a:tc>
                  <a:txBody>
                    <a:bodyPr/>
                    <a:lstStyle/>
                    <a:p>
                      <a:r>
                        <a:rPr lang="en-US" sz="1100"/>
                        <a:t>Net annual energy production </a:t>
                      </a:r>
                    </a:p>
                  </a:txBody>
                  <a:tcPr/>
                </a:tc>
                <a:tc>
                  <a:txBody>
                    <a:bodyPr/>
                    <a:lstStyle/>
                    <a:p>
                      <a:r>
                        <a:rPr lang="en-US" sz="1100"/>
                        <a:t>4,100 MWh/MW/yr</a:t>
                      </a:r>
                    </a:p>
                  </a:txBody>
                  <a:tcPr/>
                </a:tc>
                <a:extLst>
                  <a:ext uri="{0D108BD9-81ED-4DB2-BD59-A6C34878D82A}">
                    <a16:rowId xmlns:a16="http://schemas.microsoft.com/office/drawing/2014/main" val="2654193402"/>
                  </a:ext>
                </a:extLst>
              </a:tr>
              <a:tr h="182880">
                <a:tc>
                  <a:txBody>
                    <a:bodyPr/>
                    <a:lstStyle/>
                    <a:p>
                      <a:r>
                        <a:rPr lang="en-US" sz="1100"/>
                        <a:t>Calculated levelized cost of energy </a:t>
                      </a:r>
                    </a:p>
                  </a:txBody>
                  <a:tcPr/>
                </a:tc>
                <a:tc>
                  <a:txBody>
                    <a:bodyPr/>
                    <a:lstStyle/>
                    <a:p>
                      <a:r>
                        <a:rPr lang="en-US" sz="1100"/>
                        <a:t>$39/MWh</a:t>
                      </a:r>
                    </a:p>
                  </a:txBody>
                  <a:tcPr/>
                </a:tc>
                <a:extLst>
                  <a:ext uri="{0D108BD9-81ED-4DB2-BD59-A6C34878D82A}">
                    <a16:rowId xmlns:a16="http://schemas.microsoft.com/office/drawing/2014/main" val="2842778605"/>
                  </a:ext>
                </a:extLst>
              </a:tr>
            </a:tbl>
          </a:graphicData>
        </a:graphic>
      </p:graphicFrame>
      <p:pic>
        <p:nvPicPr>
          <p:cNvPr id="6" name="Picture 5" descr="A graph of a business&#10;&#10;Description automatically generated with medium confidence">
            <a:extLst>
              <a:ext uri="{FF2B5EF4-FFF2-40B4-BE49-F238E27FC236}">
                <a16:creationId xmlns:a16="http://schemas.microsoft.com/office/drawing/2014/main" id="{1AB0E289-26E7-72DC-02BC-3C2A85A797D7}"/>
              </a:ext>
            </a:extLst>
          </p:cNvPr>
          <p:cNvPicPr>
            <a:picLocks noChangeAspect="1"/>
          </p:cNvPicPr>
          <p:nvPr/>
        </p:nvPicPr>
        <p:blipFill>
          <a:blip r:embed="rId2"/>
          <a:stretch>
            <a:fillRect/>
          </a:stretch>
        </p:blipFill>
        <p:spPr>
          <a:xfrm>
            <a:off x="201149" y="1343771"/>
            <a:ext cx="5160400" cy="2852904"/>
          </a:xfrm>
          <a:prstGeom prst="rect">
            <a:avLst/>
          </a:prstGeom>
        </p:spPr>
      </p:pic>
      <p:sp>
        <p:nvSpPr>
          <p:cNvPr id="7" name="TextBox 6">
            <a:extLst>
              <a:ext uri="{FF2B5EF4-FFF2-40B4-BE49-F238E27FC236}">
                <a16:creationId xmlns:a16="http://schemas.microsoft.com/office/drawing/2014/main" id="{D966986C-DBA9-ACC7-FF93-A88CC164A9DD}"/>
              </a:ext>
            </a:extLst>
          </p:cNvPr>
          <p:cNvSpPr txBox="1"/>
          <p:nvPr/>
        </p:nvSpPr>
        <p:spPr>
          <a:xfrm>
            <a:off x="443395" y="4196675"/>
            <a:ext cx="4675908" cy="615553"/>
          </a:xfrm>
          <a:prstGeom prst="rect">
            <a:avLst/>
          </a:prstGeom>
          <a:noFill/>
        </p:spPr>
        <p:txBody>
          <a:bodyPr wrap="square" rtlCol="0">
            <a:spAutoFit/>
          </a:bodyPr>
          <a:lstStyle/>
          <a:p>
            <a:pPr algn="ctr"/>
            <a:r>
              <a:rPr lang="en-US" sz="1200"/>
              <a:t>Estimated levelized cost of wind energy for actual wind projects by commercial operation date</a:t>
            </a:r>
          </a:p>
          <a:p>
            <a:pPr algn="ctr"/>
            <a:r>
              <a:rPr lang="en-US" sz="1000"/>
              <a:t>Chart source: Wiser and </a:t>
            </a:r>
            <a:r>
              <a:rPr lang="en-US" sz="1000" err="1"/>
              <a:t>Bolinger</a:t>
            </a:r>
            <a:r>
              <a:rPr lang="en-US" sz="1000"/>
              <a:t> (2023)</a:t>
            </a:r>
          </a:p>
        </p:txBody>
      </p:sp>
      <p:sp>
        <p:nvSpPr>
          <p:cNvPr id="9" name="TextBox 8">
            <a:extLst>
              <a:ext uri="{FF2B5EF4-FFF2-40B4-BE49-F238E27FC236}">
                <a16:creationId xmlns:a16="http://schemas.microsoft.com/office/drawing/2014/main" id="{4D823BE9-B767-FEB1-5565-E9941D9649E5}"/>
              </a:ext>
            </a:extLst>
          </p:cNvPr>
          <p:cNvSpPr txBox="1"/>
          <p:nvPr/>
        </p:nvSpPr>
        <p:spPr>
          <a:xfrm>
            <a:off x="5422739" y="3710950"/>
            <a:ext cx="3040984" cy="830997"/>
          </a:xfrm>
          <a:prstGeom prst="rect">
            <a:avLst/>
          </a:prstGeom>
          <a:noFill/>
        </p:spPr>
        <p:txBody>
          <a:bodyPr wrap="square" rtlCol="0">
            <a:spAutoFit/>
          </a:bodyPr>
          <a:lstStyle/>
          <a:p>
            <a:r>
              <a:rPr lang="en-US" sz="1200"/>
              <a:t>Modeled cost and performance data using the methods presented in the 2023 Annual Technology Baseline (</a:t>
            </a:r>
            <a:r>
              <a:rPr lang="en-US" sz="1200">
                <a:hlinkClick r:id="rId3"/>
              </a:rPr>
              <a:t>atb.nrel.gov</a:t>
            </a:r>
            <a:r>
              <a:rPr lang="en-US" sz="1200"/>
              <a:t>)</a:t>
            </a:r>
            <a:r>
              <a:rPr lang="en-US" sz="1200">
                <a:solidFill>
                  <a:srgbClr val="FF0000"/>
                </a:solidFill>
              </a:rPr>
              <a:t> </a:t>
            </a:r>
            <a:r>
              <a:rPr lang="en-US" sz="1200"/>
              <a:t>to calculate LCOE. </a:t>
            </a:r>
          </a:p>
        </p:txBody>
      </p:sp>
      <p:graphicFrame>
        <p:nvGraphicFramePr>
          <p:cNvPr id="10" name="Table 9"/>
          <p:cNvGraphicFramePr>
            <a:graphicFrameLocks noGrp="1"/>
          </p:cNvGraphicFramePr>
          <p:nvPr/>
        </p:nvGraphicFramePr>
        <p:xfrm>
          <a:off x="914400" y="914400"/>
          <a:ext cx="4114800" cy="1828800"/>
        </p:xfrm>
        <a:graphic>
          <a:graphicData uri="http://schemas.openxmlformats.org/drawingml/2006/table">
            <a:tbl>
              <a:tblPr firstRow="1" bandRow="1">
                <a:tableStyleId>{5C22544A-7EE6-4342-B048-85BDC9FD1C3A}</a:tableStyleId>
              </a:tblPr>
              <a:tblGrid>
                <a:gridCol w="1371600"/>
                <a:gridCol w="1371600"/>
                <a:gridCol w="1371600"/>
              </a:tblGrid>
              <a:tr h="228600">
                <a:tc>
                  <a:txBody>
                    <a:bodyPr/>
                    <a:lstStyle/>
                    <a:p>
                      <a:pPr algn="ctr">
                        <a:defRPr b="1"/>
                      </a:pPr>
                      <a:r>
                        <a:t>Unnamed: 0</a:t>
                      </a:r>
                    </a:p>
                  </a:txBody>
                  <a:tcPr>
                    <a:solidFill>
                      <a:srgbClr val="D9D9D9"/>
                    </a:solidFill>
                  </a:tcPr>
                </a:tc>
                <a:tc>
                  <a:txBody>
                    <a:bodyPr/>
                    <a:lstStyle/>
                    <a:p>
                      <a:pPr algn="ctr">
                        <a:defRPr b="1"/>
                      </a:pPr>
                      <a:r>
                        <a:t>Unnamed: 1</a:t>
                      </a:r>
                    </a:p>
                  </a:txBody>
                  <a:tcPr>
                    <a:solidFill>
                      <a:srgbClr val="D9D9D9"/>
                    </a:solidFill>
                  </a:tcPr>
                </a:tc>
                <a:tc>
                  <a:txBody>
                    <a:bodyPr/>
                    <a:lstStyle/>
                    <a:p>
                      <a:pPr algn="ctr">
                        <a:defRPr b="1"/>
                      </a:pPr>
                      <a:r>
                        <a:t>Land-Based</a:t>
                      </a:r>
                    </a:p>
                  </a:txBody>
                  <a:tcPr>
                    <a:solidFill>
                      <a:srgbClr val="D9D9D9"/>
                    </a:solidFill>
                  </a:tcPr>
                </a:tc>
              </a:tr>
              <a:tr h="228600">
                <a:tc>
                  <a:txBody>
                    <a:bodyPr/>
                    <a:lstStyle/>
                    <a:p>
                      <a:pPr algn="ctr"/>
                      <a:r>
                        <a:t>Parameter</a:t>
                      </a:r>
                    </a:p>
                  </a:txBody>
                  <a:tcPr/>
                </a:tc>
                <a:tc>
                  <a:txBody>
                    <a:bodyPr/>
                    <a:lstStyle/>
                    <a:p>
                      <a:pPr algn="ctr"/>
                      <a:r>
                        <a:t>Units</a:t>
                      </a:r>
                    </a:p>
                  </a:txBody>
                  <a:tcPr/>
                </a:tc>
                <a:tc>
                  <a:txBody>
                    <a:bodyPr/>
                    <a:lstStyle/>
                    <a:p>
                      <a:pPr algn="ctr"/>
                      <a:r>
                        <a:t>Utility Scale</a:t>
                      </a:r>
                    </a:p>
                  </a:txBody>
                  <a:tcPr/>
                </a:tc>
              </a:tr>
              <a:tr h="228600">
                <a:tc>
                  <a:txBody>
                    <a:bodyPr/>
                    <a:lstStyle/>
                    <a:p>
                      <a:pPr algn="ctr"/>
                      <a:r>
                        <a:t>Wind turbine rating</a:t>
                      </a:r>
                    </a:p>
                  </a:txBody>
                  <a:tcPr/>
                </a:tc>
                <a:tc>
                  <a:txBody>
                    <a:bodyPr/>
                    <a:lstStyle/>
                    <a:p>
                      <a:pPr algn="ctr"/>
                      <a:r>
                        <a:t>MW</a:t>
                      </a:r>
                    </a:p>
                  </a:txBody>
                  <a:tcPr/>
                </a:tc>
                <a:tc>
                  <a:txBody>
                    <a:bodyPr/>
                    <a:lstStyle/>
                    <a:p>
                      <a:pPr algn="ctr"/>
                      <a:r>
                        <a:t>3.3</a:t>
                      </a:r>
                    </a:p>
                  </a:txBody>
                  <a:tcPr/>
                </a:tc>
              </a:tr>
              <a:tr h="228600">
                <a:tc>
                  <a:txBody>
                    <a:bodyPr/>
                    <a:lstStyle/>
                    <a:p>
                      <a:pPr algn="ctr"/>
                      <a:r>
                        <a:t>Capital expenditures (CapEx)</a:t>
                      </a:r>
                    </a:p>
                  </a:txBody>
                  <a:tcPr/>
                </a:tc>
                <a:tc>
                  <a:txBody>
                    <a:bodyPr/>
                    <a:lstStyle/>
                    <a:p>
                      <a:pPr algn="ctr"/>
                      <a:r>
                        <a:t>$/kW</a:t>
                      </a:r>
                    </a:p>
                  </a:txBody>
                  <a:tcPr/>
                </a:tc>
                <a:tc>
                  <a:txBody>
                    <a:bodyPr/>
                    <a:lstStyle/>
                    <a:p>
                      <a:pPr algn="ctr"/>
                      <a:r>
                        <a:t>1,751</a:t>
                      </a:r>
                    </a:p>
                  </a:txBody>
                  <a:tcPr/>
                </a:tc>
              </a:tr>
              <a:tr h="228600">
                <a:tc>
                  <a:txBody>
                    <a:bodyPr/>
                    <a:lstStyle/>
                    <a:p>
                      <a:pPr algn="ctr"/>
                      <a:r>
                        <a:t>Fixed charge rate (FCR) (real)</a:t>
                      </a:r>
                    </a:p>
                  </a:txBody>
                  <a:tcPr/>
                </a:tc>
                <a:tc>
                  <a:txBody>
                    <a:bodyPr/>
                    <a:lstStyle/>
                    <a:p>
                      <a:pPr algn="ctr"/>
                      <a:r>
                        <a:t>%</a:t>
                      </a:r>
                    </a:p>
                  </a:txBody>
                  <a:tcPr/>
                </a:tc>
                <a:tc>
                  <a:txBody>
                    <a:bodyPr/>
                    <a:lstStyle/>
                    <a:p>
                      <a:pPr algn="ctr"/>
                      <a:r>
                        <a:t>6.73</a:t>
                      </a:r>
                    </a:p>
                  </a:txBody>
                  <a:tcPr/>
                </a:tc>
              </a:tr>
              <a:tr h="228600">
                <a:tc>
                  <a:txBody>
                    <a:bodyPr/>
                    <a:lstStyle/>
                    <a:p>
                      <a:pPr algn="ctr"/>
                      <a:r>
                        <a:t>Operational expenditures (OpEx)</a:t>
                      </a:r>
                    </a:p>
                  </a:txBody>
                  <a:tcPr/>
                </a:tc>
                <a:tc>
                  <a:txBody>
                    <a:bodyPr/>
                    <a:lstStyle/>
                    <a:p>
                      <a:pPr algn="ctr"/>
                      <a:r>
                        <a:t>$/kW/yr</a:t>
                      </a:r>
                    </a:p>
                  </a:txBody>
                  <a:tcPr/>
                </a:tc>
                <a:tc>
                  <a:txBody>
                    <a:bodyPr/>
                    <a:lstStyle/>
                    <a:p>
                      <a:pPr algn="ctr"/>
                      <a:r>
                        <a:t>41</a:t>
                      </a:r>
                    </a:p>
                  </a:txBody>
                  <a:tcPr/>
                </a:tc>
              </a:tr>
              <a:tr h="228600">
                <a:tc>
                  <a:txBody>
                    <a:bodyPr/>
                    <a:lstStyle/>
                    <a:p>
                      <a:pPr algn="ctr"/>
                      <a:r>
                        <a:t>Net annual energy production</a:t>
                      </a:r>
                    </a:p>
                  </a:txBody>
                  <a:tcPr/>
                </a:tc>
                <a:tc>
                  <a:txBody>
                    <a:bodyPr/>
                    <a:lstStyle/>
                    <a:p>
                      <a:pPr algn="ctr"/>
                      <a:r>
                        <a:t>MWh/MW/yr</a:t>
                      </a:r>
                    </a:p>
                  </a:txBody>
                  <a:tcPr/>
                </a:tc>
                <a:tc>
                  <a:txBody>
                    <a:bodyPr/>
                    <a:lstStyle/>
                    <a:p>
                      <a:pPr algn="ctr"/>
                      <a:r>
                        <a:t>4,100</a:t>
                      </a:r>
                    </a:p>
                  </a:txBody>
                  <a:tcPr/>
                </a:tc>
              </a:tr>
              <a:tr h="228600">
                <a:tc>
                  <a:txBody>
                    <a:bodyPr/>
                    <a:lstStyle/>
                    <a:p>
                      <a:pPr algn="ctr"/>
                      <a:r>
                        <a:t>Levelized cost of energy (LCOE)</a:t>
                      </a:r>
                    </a:p>
                  </a:txBody>
                  <a:tcPr/>
                </a:tc>
                <a:tc>
                  <a:txBody>
                    <a:bodyPr/>
                    <a:lstStyle/>
                    <a:p>
                      <a:pPr algn="ctr"/>
                      <a:r>
                        <a:t>$/MWh</a:t>
                      </a:r>
                    </a:p>
                  </a:txBody>
                  <a:tcPr/>
                </a:tc>
                <a:tc>
                  <a:txBody>
                    <a:bodyPr/>
                    <a:lstStyle/>
                    <a:p>
                      <a:pPr algn="ctr"/>
                      <a:r>
                        <a:t>39</a:t>
                      </a:r>
                    </a:p>
                  </a:txBody>
                  <a:tcPr/>
                </a:tc>
              </a:tr>
            </a:tbl>
          </a:graphicData>
        </a:graphic>
      </p:graphicFrame>
    </p:spTree>
    <p:extLst>
      <p:ext uri="{BB962C8B-B14F-4D97-AF65-F5344CB8AC3E}">
        <p14:creationId xmlns:p14="http://schemas.microsoft.com/office/powerpoint/2010/main" val="39542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LCOE Breakdown for </a:t>
            </a:r>
            <a:br>
              <a:rPr lang="en-US"/>
            </a:br>
            <a:r>
              <a:rPr lang="en-US"/>
              <a:t>Reference Land-Based Wind Plant</a:t>
            </a:r>
          </a:p>
        </p:txBody>
      </p:sp>
      <p:cxnSp>
        <p:nvCxnSpPr>
          <p:cNvPr id="22" name="Straight Connector 21">
            <a:extLst>
              <a:ext uri="{FF2B5EF4-FFF2-40B4-BE49-F238E27FC236}">
                <a16:creationId xmlns:a16="http://schemas.microsoft.com/office/drawing/2014/main" id="{1228814D-B1C3-3C67-A780-8EC1B92A06D1}"/>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19D6EE-2D0A-0F19-E01F-24F0E8FC5385}"/>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1EC1787-EEB9-A460-C0EE-6CB138E516F9}"/>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BFAEA0E-2C75-DC29-3223-0463BEBEE160}"/>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025CB04-33A7-D71B-7EB7-4E45A7C48C6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27" name="Chart 26">
            <a:extLst>
              <a:ext uri="{FF2B5EF4-FFF2-40B4-BE49-F238E27FC236}">
                <a16:creationId xmlns:a16="http://schemas.microsoft.com/office/drawing/2014/main" id="{A4B2DC6D-354C-56BE-2649-D28CF106C47D}"/>
              </a:ext>
            </a:extLst>
          </p:cNvPr>
          <p:cNvGraphicFramePr>
            <a:graphicFrameLocks/>
          </p:cNvGraphicFramePr>
          <p:nvPr>
            <p:extLst>
              <p:ext uri="{D42A27DB-BD31-4B8C-83A1-F6EECF244321}">
                <p14:modId xmlns:p14="http://schemas.microsoft.com/office/powerpoint/2010/main" val="4144006962"/>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Box 21">
            <a:extLst>
              <a:ext uri="{FF2B5EF4-FFF2-40B4-BE49-F238E27FC236}">
                <a16:creationId xmlns:a16="http://schemas.microsoft.com/office/drawing/2014/main" id="{14FFF1A3-21C5-6E11-1415-1F5FE77A7347}"/>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29" name="TextBox 20">
            <a:extLst>
              <a:ext uri="{FF2B5EF4-FFF2-40B4-BE49-F238E27FC236}">
                <a16:creationId xmlns:a16="http://schemas.microsoft.com/office/drawing/2014/main" id="{AD7A43E5-5DB9-E71A-4F86-BCA597C34DF8}"/>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30" name="TextBox 19">
            <a:extLst>
              <a:ext uri="{FF2B5EF4-FFF2-40B4-BE49-F238E27FC236}">
                <a16:creationId xmlns:a16="http://schemas.microsoft.com/office/drawing/2014/main" id="{98E53F7E-DD5B-4379-A853-AB705AAF032A}"/>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31" name="TextBox 18">
            <a:extLst>
              <a:ext uri="{FF2B5EF4-FFF2-40B4-BE49-F238E27FC236}">
                <a16:creationId xmlns:a16="http://schemas.microsoft.com/office/drawing/2014/main" id="{7D6D0A76-E80A-31C5-B13A-F08B7E907154}"/>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32" name="Picture 31" descr="LBW_LCOE_waterfall.png"/>
          <p:cNvPicPr>
            <a:picLocks noChangeAspect="1"/>
          </p:cNvPicPr>
          <p:nvPr/>
        </p:nvPicPr>
        <p:blipFill>
          <a:blip r:embed="rId4"/>
          <a:stretch>
            <a:fillRect/>
          </a:stretch>
        </p:blipFill>
        <p:spPr>
          <a:xfrm>
            <a:off x="914400" y="914400"/>
            <a:ext cx="10058420" cy="4572009"/>
          </a:xfrm>
          <a:prstGeom prst="rect">
            <a:avLst/>
          </a:prstGeom>
        </p:spPr>
      </p:pic>
    </p:spTree>
    <p:extLst>
      <p:ext uri="{BB962C8B-B14F-4D97-AF65-F5344CB8AC3E}">
        <p14:creationId xmlns:p14="http://schemas.microsoft.com/office/powerpoint/2010/main" val="4245013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a:xfrm>
            <a:off x="457199" y="1"/>
            <a:ext cx="8236857" cy="905256"/>
          </a:xfrm>
        </p:spPr>
        <p:txBody>
          <a:bodyPr/>
          <a:lstStyle/>
          <a:p>
            <a:r>
              <a:rPr lang="en-US"/>
              <a:t>Range of LCOE Parameters for Land-Based Wind</a:t>
            </a:r>
          </a:p>
        </p:txBody>
      </p:sp>
      <p:sp>
        <p:nvSpPr>
          <p:cNvPr id="5" name="TextBox 4">
            <a:extLst>
              <a:ext uri="{FF2B5EF4-FFF2-40B4-BE49-F238E27FC236}">
                <a16:creationId xmlns:a16="http://schemas.microsoft.com/office/drawing/2014/main" id="{941E79F5-B69C-0DFD-F3C7-BB00910BCAF9}"/>
              </a:ext>
            </a:extLst>
          </p:cNvPr>
          <p:cNvSpPr txBox="1"/>
          <p:nvPr/>
        </p:nvSpPr>
        <p:spPr>
          <a:xfrm>
            <a:off x="-4048" y="4778241"/>
            <a:ext cx="8441636" cy="369332"/>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pSp>
        <p:nvGrpSpPr>
          <p:cNvPr id="67" name="Group 66">
            <a:extLst>
              <a:ext uri="{FF2B5EF4-FFF2-40B4-BE49-F238E27FC236}">
                <a16:creationId xmlns:a16="http://schemas.microsoft.com/office/drawing/2014/main" id="{00000000-0008-0000-2700-00001E000000}"/>
              </a:ext>
            </a:extLst>
          </p:cNvPr>
          <p:cNvGrpSpPr>
            <a:grpSpLocks noChangeAspect="1"/>
          </p:cNvGrpSpPr>
          <p:nvPr/>
        </p:nvGrpSpPr>
        <p:grpSpPr>
          <a:xfrm>
            <a:off x="661352" y="1104327"/>
            <a:ext cx="7110835" cy="3474843"/>
            <a:chOff x="0" y="0"/>
            <a:chExt cx="6026728" cy="2949479"/>
          </a:xfrm>
        </p:grpSpPr>
        <p:graphicFrame>
          <p:nvGraphicFramePr>
            <p:cNvPr id="68" name="Chart 67">
              <a:extLst>
                <a:ext uri="{FF2B5EF4-FFF2-40B4-BE49-F238E27FC236}">
                  <a16:creationId xmlns:a16="http://schemas.microsoft.com/office/drawing/2014/main" id="{00000000-0008-0000-2700-000002000000}"/>
                </a:ext>
              </a:extLst>
            </p:cNvPr>
            <p:cNvGraphicFramePr>
              <a:graphicFrameLocks/>
            </p:cNvGraphicFramePr>
            <p:nvPr>
              <p:extLst>
                <p:ext uri="{D42A27DB-BD31-4B8C-83A1-F6EECF244321}">
                  <p14:modId xmlns:p14="http://schemas.microsoft.com/office/powerpoint/2010/main" val="1927670030"/>
                </p:ext>
              </p:extLst>
            </p:nvPr>
          </p:nvGraphicFramePr>
          <p:xfrm>
            <a:off x="0" y="0"/>
            <a:ext cx="6026728" cy="2949479"/>
          </p:xfrm>
          <a:graphic>
            <a:graphicData uri="http://schemas.openxmlformats.org/drawingml/2006/chart">
              <c:chart xmlns:c="http://schemas.openxmlformats.org/drawingml/2006/chart" xmlns:r="http://schemas.openxmlformats.org/officeDocument/2006/relationships" r:id="rId2"/>
            </a:graphicData>
          </a:graphic>
        </p:graphicFrame>
        <p:sp>
          <p:nvSpPr>
            <p:cNvPr id="69" name="TextBox 3">
              <a:extLst>
                <a:ext uri="{FF2B5EF4-FFF2-40B4-BE49-F238E27FC236}">
                  <a16:creationId xmlns:a16="http://schemas.microsoft.com/office/drawing/2014/main" id="{00000000-0008-0000-2700-000004000000}"/>
                </a:ext>
              </a:extLst>
            </p:cNvPr>
            <p:cNvSpPr txBox="1"/>
            <p:nvPr/>
          </p:nvSpPr>
          <p:spPr>
            <a:xfrm rot="16200000">
              <a:off x="-934711" y="1309489"/>
              <a:ext cx="2098386" cy="208683"/>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u="none" strike="noStrike" kern="0" cap="none" spc="0" normalizeH="0" baseline="0" noProof="0">
                  <a:ln>
                    <a:noFill/>
                  </a:ln>
                  <a:solidFill>
                    <a:sysClr val="windowText" lastClr="000000"/>
                  </a:solidFill>
                  <a:effectLst/>
                  <a:uLnTx/>
                  <a:uFillTx/>
                  <a:latin typeface="Calibri" panose="020F0502020204030204"/>
                  <a:ea typeface="+mn-ea"/>
                  <a:cs typeface="+mn-cs"/>
                </a:rPr>
                <a:t>Key Parameters for LCOE Sensitivity Analysis</a:t>
              </a:r>
            </a:p>
          </p:txBody>
        </p:sp>
        <p:cxnSp>
          <p:nvCxnSpPr>
            <p:cNvPr id="70" name="Straight Connector 69">
              <a:extLst>
                <a:ext uri="{FF2B5EF4-FFF2-40B4-BE49-F238E27FC236}">
                  <a16:creationId xmlns:a16="http://schemas.microsoft.com/office/drawing/2014/main" id="{00000000-0008-0000-2700-000006000000}"/>
                </a:ext>
              </a:extLst>
            </p:cNvPr>
            <p:cNvCxnSpPr/>
            <p:nvPr/>
          </p:nvCxnSpPr>
          <p:spPr>
            <a:xfrm flipV="1">
              <a:off x="4384935" y="188039"/>
              <a:ext cx="1335" cy="2268512"/>
            </a:xfrm>
            <a:prstGeom prst="line">
              <a:avLst/>
            </a:prstGeom>
            <a:noFill/>
            <a:ln w="12700" cap="flat" cmpd="sng" algn="ctr">
              <a:solidFill>
                <a:sysClr val="window" lastClr="FFFFFF"/>
              </a:solidFill>
              <a:prstDash val="solid"/>
              <a:miter lim="800000"/>
            </a:ln>
            <a:effectLst/>
          </p:spPr>
        </p:cxnSp>
        <p:sp>
          <p:nvSpPr>
            <p:cNvPr id="71" name="TextBox 9">
              <a:extLst>
                <a:ext uri="{FF2B5EF4-FFF2-40B4-BE49-F238E27FC236}">
                  <a16:creationId xmlns:a16="http://schemas.microsoft.com/office/drawing/2014/main" id="{00000000-0008-0000-2700-00000A000000}"/>
                </a:ext>
              </a:extLst>
            </p:cNvPr>
            <p:cNvSpPr txBox="1"/>
            <p:nvPr/>
          </p:nvSpPr>
          <p:spPr>
            <a:xfrm>
              <a:off x="4495005" y="28329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1,925</a:t>
              </a:r>
            </a:p>
          </p:txBody>
        </p:sp>
        <p:sp>
          <p:nvSpPr>
            <p:cNvPr id="72" name="TextBox 10">
              <a:extLst>
                <a:ext uri="{FF2B5EF4-FFF2-40B4-BE49-F238E27FC236}">
                  <a16:creationId xmlns:a16="http://schemas.microsoft.com/office/drawing/2014/main" id="{00000000-0008-0000-2700-00000B000000}"/>
                </a:ext>
              </a:extLst>
            </p:cNvPr>
            <p:cNvSpPr txBox="1"/>
            <p:nvPr/>
          </p:nvSpPr>
          <p:spPr>
            <a:xfrm>
              <a:off x="4016499" y="274388"/>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1,750</a:t>
              </a:r>
            </a:p>
          </p:txBody>
        </p:sp>
        <p:sp>
          <p:nvSpPr>
            <p:cNvPr id="73" name="TextBox 11">
              <a:extLst>
                <a:ext uri="{FF2B5EF4-FFF2-40B4-BE49-F238E27FC236}">
                  <a16:creationId xmlns:a16="http://schemas.microsoft.com/office/drawing/2014/main" id="{00000000-0008-0000-2700-00000C000000}"/>
                </a:ext>
              </a:extLst>
            </p:cNvPr>
            <p:cNvSpPr txBox="1"/>
            <p:nvPr/>
          </p:nvSpPr>
          <p:spPr>
            <a:xfrm>
              <a:off x="3388091" y="289541"/>
              <a:ext cx="37660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1,204</a:t>
              </a:r>
            </a:p>
          </p:txBody>
        </p:sp>
        <p:sp>
          <p:nvSpPr>
            <p:cNvPr id="74" name="TextBox 12">
              <a:extLst>
                <a:ext uri="{FF2B5EF4-FFF2-40B4-BE49-F238E27FC236}">
                  <a16:creationId xmlns:a16="http://schemas.microsoft.com/office/drawing/2014/main" id="{00000000-0008-0000-2700-00000D000000}"/>
                </a:ext>
              </a:extLst>
            </p:cNvPr>
            <p:cNvSpPr txBox="1"/>
            <p:nvPr/>
          </p:nvSpPr>
          <p:spPr>
            <a:xfrm>
              <a:off x="4347772" y="747216"/>
              <a:ext cx="276070"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41 </a:t>
              </a:r>
            </a:p>
          </p:txBody>
        </p:sp>
        <p:sp>
          <p:nvSpPr>
            <p:cNvPr id="75" name="TextBox 13">
              <a:extLst>
                <a:ext uri="{FF2B5EF4-FFF2-40B4-BE49-F238E27FC236}">
                  <a16:creationId xmlns:a16="http://schemas.microsoft.com/office/drawing/2014/main" id="{00000000-0008-0000-2700-00000E000000}"/>
                </a:ext>
              </a:extLst>
            </p:cNvPr>
            <p:cNvSpPr txBox="1"/>
            <p:nvPr/>
          </p:nvSpPr>
          <p:spPr>
            <a:xfrm>
              <a:off x="4598113" y="74486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60</a:t>
              </a:r>
            </a:p>
          </p:txBody>
        </p:sp>
        <p:sp>
          <p:nvSpPr>
            <p:cNvPr id="76" name="TextBox 14">
              <a:extLst>
                <a:ext uri="{FF2B5EF4-FFF2-40B4-BE49-F238E27FC236}">
                  <a16:creationId xmlns:a16="http://schemas.microsoft.com/office/drawing/2014/main" id="{00000000-0008-0000-2700-00000F000000}"/>
                </a:ext>
              </a:extLst>
            </p:cNvPr>
            <p:cNvSpPr txBox="1"/>
            <p:nvPr/>
          </p:nvSpPr>
          <p:spPr>
            <a:xfrm>
              <a:off x="3914896" y="737163"/>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30</a:t>
              </a:r>
            </a:p>
          </p:txBody>
        </p:sp>
        <p:sp>
          <p:nvSpPr>
            <p:cNvPr id="77" name="TextBox 15">
              <a:extLst>
                <a:ext uri="{FF2B5EF4-FFF2-40B4-BE49-F238E27FC236}">
                  <a16:creationId xmlns:a16="http://schemas.microsoft.com/office/drawing/2014/main" id="{00000000-0008-0000-2700-000010000000}"/>
                </a:ext>
              </a:extLst>
            </p:cNvPr>
            <p:cNvSpPr txBox="1"/>
            <p:nvPr/>
          </p:nvSpPr>
          <p:spPr>
            <a:xfrm>
              <a:off x="4341981" y="1198337"/>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46.8</a:t>
              </a:r>
            </a:p>
          </p:txBody>
        </p:sp>
        <p:sp>
          <p:nvSpPr>
            <p:cNvPr id="78" name="TextBox 16">
              <a:extLst>
                <a:ext uri="{FF2B5EF4-FFF2-40B4-BE49-F238E27FC236}">
                  <a16:creationId xmlns:a16="http://schemas.microsoft.com/office/drawing/2014/main" id="{00000000-0008-0000-2700-000011000000}"/>
                </a:ext>
              </a:extLst>
            </p:cNvPr>
            <p:cNvSpPr txBox="1"/>
            <p:nvPr/>
          </p:nvSpPr>
          <p:spPr>
            <a:xfrm>
              <a:off x="5542007" y="1210690"/>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32</a:t>
              </a:r>
            </a:p>
          </p:txBody>
        </p:sp>
        <p:sp>
          <p:nvSpPr>
            <p:cNvPr id="79" name="TextBox 17">
              <a:extLst>
                <a:ext uri="{FF2B5EF4-FFF2-40B4-BE49-F238E27FC236}">
                  <a16:creationId xmlns:a16="http://schemas.microsoft.com/office/drawing/2014/main" id="{00000000-0008-0000-2700-000012000000}"/>
                </a:ext>
              </a:extLst>
            </p:cNvPr>
            <p:cNvSpPr txBox="1"/>
            <p:nvPr/>
          </p:nvSpPr>
          <p:spPr>
            <a:xfrm>
              <a:off x="3793244" y="120226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53</a:t>
              </a:r>
            </a:p>
          </p:txBody>
        </p:sp>
        <p:sp>
          <p:nvSpPr>
            <p:cNvPr id="80" name="TextBox 18">
              <a:extLst>
                <a:ext uri="{FF2B5EF4-FFF2-40B4-BE49-F238E27FC236}">
                  <a16:creationId xmlns:a16="http://schemas.microsoft.com/office/drawing/2014/main" id="{00000000-0008-0000-2700-000013000000}"/>
                </a:ext>
              </a:extLst>
            </p:cNvPr>
            <p:cNvSpPr txBox="1"/>
            <p:nvPr/>
          </p:nvSpPr>
          <p:spPr>
            <a:xfrm>
              <a:off x="4098310" y="1691658"/>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6.57</a:t>
              </a:r>
            </a:p>
          </p:txBody>
        </p:sp>
        <p:sp>
          <p:nvSpPr>
            <p:cNvPr id="81" name="TextBox 19">
              <a:extLst>
                <a:ext uri="{FF2B5EF4-FFF2-40B4-BE49-F238E27FC236}">
                  <a16:creationId xmlns:a16="http://schemas.microsoft.com/office/drawing/2014/main" id="{00000000-0008-0000-2700-000014000000}"/>
                </a:ext>
              </a:extLst>
            </p:cNvPr>
            <p:cNvSpPr txBox="1"/>
            <p:nvPr/>
          </p:nvSpPr>
          <p:spPr>
            <a:xfrm>
              <a:off x="4506518" y="1698430"/>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7.57</a:t>
              </a:r>
            </a:p>
          </p:txBody>
        </p:sp>
        <p:sp>
          <p:nvSpPr>
            <p:cNvPr id="82" name="TextBox 20">
              <a:extLst>
                <a:ext uri="{FF2B5EF4-FFF2-40B4-BE49-F238E27FC236}">
                  <a16:creationId xmlns:a16="http://schemas.microsoft.com/office/drawing/2014/main" id="{00000000-0008-0000-2700-000015000000}"/>
                </a:ext>
              </a:extLst>
            </p:cNvPr>
            <p:cNvSpPr txBox="1"/>
            <p:nvPr/>
          </p:nvSpPr>
          <p:spPr>
            <a:xfrm>
              <a:off x="3814090" y="1690055"/>
              <a:ext cx="327697"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5.57</a:t>
              </a:r>
            </a:p>
          </p:txBody>
        </p:sp>
        <p:sp>
          <p:nvSpPr>
            <p:cNvPr id="83" name="TextBox 21">
              <a:extLst>
                <a:ext uri="{FF2B5EF4-FFF2-40B4-BE49-F238E27FC236}">
                  <a16:creationId xmlns:a16="http://schemas.microsoft.com/office/drawing/2014/main" id="{00000000-0008-0000-2700-000016000000}"/>
                </a:ext>
              </a:extLst>
            </p:cNvPr>
            <p:cNvSpPr txBox="1"/>
            <p:nvPr/>
          </p:nvSpPr>
          <p:spPr>
            <a:xfrm>
              <a:off x="5095840" y="2148775"/>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15</a:t>
              </a:r>
            </a:p>
          </p:txBody>
        </p:sp>
        <p:sp>
          <p:nvSpPr>
            <p:cNvPr id="84" name="TextBox 22">
              <a:extLst>
                <a:ext uri="{FF2B5EF4-FFF2-40B4-BE49-F238E27FC236}">
                  <a16:creationId xmlns:a16="http://schemas.microsoft.com/office/drawing/2014/main" id="{00000000-0008-0000-2700-000017000000}"/>
                </a:ext>
              </a:extLst>
            </p:cNvPr>
            <p:cNvSpPr txBox="1"/>
            <p:nvPr/>
          </p:nvSpPr>
          <p:spPr>
            <a:xfrm>
              <a:off x="3780777" y="2148746"/>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35</a:t>
              </a:r>
            </a:p>
          </p:txBody>
        </p:sp>
        <p:sp>
          <p:nvSpPr>
            <p:cNvPr id="85" name="TextBox 23">
              <a:extLst>
                <a:ext uri="{FF2B5EF4-FFF2-40B4-BE49-F238E27FC236}">
                  <a16:creationId xmlns:a16="http://schemas.microsoft.com/office/drawing/2014/main" id="{00000000-0008-0000-2700-000018000000}"/>
                </a:ext>
              </a:extLst>
            </p:cNvPr>
            <p:cNvSpPr txBox="1"/>
            <p:nvPr/>
          </p:nvSpPr>
          <p:spPr>
            <a:xfrm>
              <a:off x="4343781" y="2163831"/>
              <a:ext cx="254332"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 lastClr="FFFFFF"/>
                  </a:solidFill>
                  <a:effectLst/>
                  <a:uLnTx/>
                  <a:uFillTx/>
                  <a:latin typeface="Calibri" panose="020F0502020204030204"/>
                  <a:ea typeface="+mn-ea"/>
                  <a:cs typeface="+mn-cs"/>
                </a:rPr>
                <a:t>25</a:t>
              </a:r>
            </a:p>
          </p:txBody>
        </p:sp>
        <p:sp>
          <p:nvSpPr>
            <p:cNvPr id="86" name="TextBox 24">
              <a:extLst>
                <a:ext uri="{FF2B5EF4-FFF2-40B4-BE49-F238E27FC236}">
                  <a16:creationId xmlns:a16="http://schemas.microsoft.com/office/drawing/2014/main" id="{00000000-0008-0000-2700-000019000000}"/>
                </a:ext>
              </a:extLst>
            </p:cNvPr>
            <p:cNvSpPr txBox="1"/>
            <p:nvPr/>
          </p:nvSpPr>
          <p:spPr>
            <a:xfrm>
              <a:off x="3531099" y="2650592"/>
              <a:ext cx="1288236" cy="195932"/>
            </a:xfrm>
            <a:prstGeom prst="rect">
              <a:avLst/>
            </a:prstGeom>
            <a:noFill/>
            <a:ln>
              <a:noFill/>
            </a:ln>
            <a:effectLst/>
          </p:spPr>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Reference LCOE = $39/MWh</a:t>
              </a:r>
            </a:p>
          </p:txBody>
        </p:sp>
        <p:cxnSp>
          <p:nvCxnSpPr>
            <p:cNvPr id="87" name="Straight Arrow Connector 86">
              <a:extLst>
                <a:ext uri="{FF2B5EF4-FFF2-40B4-BE49-F238E27FC236}">
                  <a16:creationId xmlns:a16="http://schemas.microsoft.com/office/drawing/2014/main" id="{00000000-0008-0000-2700-00001B000000}"/>
                </a:ext>
              </a:extLst>
            </p:cNvPr>
            <p:cNvCxnSpPr>
              <a:stCxn id="86" idx="0"/>
            </p:cNvCxnSpPr>
            <p:nvPr/>
          </p:nvCxnSpPr>
          <p:spPr>
            <a:xfrm flipV="1">
              <a:off x="4175217" y="2494256"/>
              <a:ext cx="182179" cy="156336"/>
            </a:xfrm>
            <a:prstGeom prst="straightConnector1">
              <a:avLst/>
            </a:prstGeom>
            <a:noFill/>
            <a:ln w="6350" cap="flat" cmpd="sng" algn="ctr">
              <a:solidFill>
                <a:sysClr val="windowText" lastClr="000000"/>
              </a:solidFill>
              <a:prstDash val="solid"/>
              <a:miter lim="800000"/>
              <a:tailEnd type="triangle"/>
            </a:ln>
            <a:effectLst/>
          </p:spPr>
        </p:cxnSp>
      </p:grpSp>
      <p:pic>
        <p:nvPicPr>
          <p:cNvPr id="88" name="Picture 87" descr="LBW_LCOE_sensitivity.png"/>
          <p:cNvPicPr>
            <a:picLocks noChangeAspect="1"/>
          </p:cNvPicPr>
          <p:nvPr/>
        </p:nvPicPr>
        <p:blipFill>
          <a:blip r:embed="rId3"/>
          <a:stretch>
            <a:fillRect/>
          </a:stretch>
        </p:blipFill>
        <p:spPr>
          <a:xfrm>
            <a:off x="914400" y="914400"/>
            <a:ext cx="8229616" cy="3657607"/>
          </a:xfrm>
          <a:prstGeom prst="rect">
            <a:avLst/>
          </a:prstGeom>
        </p:spPr>
      </p:pic>
    </p:spTree>
    <p:extLst>
      <p:ext uri="{BB962C8B-B14F-4D97-AF65-F5344CB8AC3E}">
        <p14:creationId xmlns:p14="http://schemas.microsoft.com/office/powerpoint/2010/main" val="913867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4. Offshore Wind Energy</a:t>
            </a:r>
          </a:p>
        </p:txBody>
      </p:sp>
    </p:spTree>
    <p:extLst>
      <p:ext uri="{BB962C8B-B14F-4D97-AF65-F5344CB8AC3E}">
        <p14:creationId xmlns:p14="http://schemas.microsoft.com/office/powerpoint/2010/main" val="3157703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FC4-4FD6-D0E3-4822-3B2765CE666D}"/>
              </a:ext>
            </a:extLst>
          </p:cNvPr>
          <p:cNvSpPr>
            <a:spLocks noGrp="1"/>
          </p:cNvSpPr>
          <p:nvPr>
            <p:ph type="title"/>
          </p:nvPr>
        </p:nvSpPr>
        <p:spPr/>
        <p:txBody>
          <a:bodyPr/>
          <a:lstStyle/>
          <a:p>
            <a:r>
              <a:rPr lang="en-US"/>
              <a:t>2022 Market Average Offshore Wind Turbine and Representative Wind Plant </a:t>
            </a:r>
          </a:p>
        </p:txBody>
      </p:sp>
      <p:graphicFrame>
        <p:nvGraphicFramePr>
          <p:cNvPr id="3" name="Table 3">
            <a:extLst>
              <a:ext uri="{FF2B5EF4-FFF2-40B4-BE49-F238E27FC236}">
                <a16:creationId xmlns:a16="http://schemas.microsoft.com/office/drawing/2014/main" id="{D4F462E8-E5FA-53FA-9075-DE5FA391056B}"/>
              </a:ext>
            </a:extLst>
          </p:cNvPr>
          <p:cNvGraphicFramePr>
            <a:graphicFrameLocks noGrp="1"/>
          </p:cNvGraphicFramePr>
          <p:nvPr>
            <p:extLst>
              <p:ext uri="{D42A27DB-BD31-4B8C-83A1-F6EECF244321}">
                <p14:modId xmlns:p14="http://schemas.microsoft.com/office/powerpoint/2010/main" val="2838348644"/>
              </p:ext>
            </p:extLst>
          </p:nvPr>
        </p:nvGraphicFramePr>
        <p:xfrm>
          <a:off x="5883503" y="1056747"/>
          <a:ext cx="2271146" cy="2097049"/>
        </p:xfrm>
        <a:graphic>
          <a:graphicData uri="http://schemas.openxmlformats.org/drawingml/2006/table">
            <a:tbl>
              <a:tblPr firstRow="1" bandRow="1">
                <a:tableStyleId>{5C22544A-7EE6-4342-B048-85BDC9FD1C3A}</a:tableStyleId>
              </a:tblPr>
              <a:tblGrid>
                <a:gridCol w="1359218">
                  <a:extLst>
                    <a:ext uri="{9D8B030D-6E8A-4147-A177-3AD203B41FA5}">
                      <a16:colId xmlns:a16="http://schemas.microsoft.com/office/drawing/2014/main" val="1372958772"/>
                    </a:ext>
                  </a:extLst>
                </a:gridCol>
                <a:gridCol w="911928">
                  <a:extLst>
                    <a:ext uri="{9D8B030D-6E8A-4147-A177-3AD203B41FA5}">
                      <a16:colId xmlns:a16="http://schemas.microsoft.com/office/drawing/2014/main" val="3444599554"/>
                    </a:ext>
                  </a:extLst>
                </a:gridCol>
              </a:tblGrid>
              <a:tr h="304531">
                <a:tc>
                  <a:txBody>
                    <a:bodyPr/>
                    <a:lstStyle/>
                    <a:p>
                      <a:r>
                        <a:rPr lang="en-US" sz="1050"/>
                        <a:t>Parameter</a:t>
                      </a:r>
                    </a:p>
                  </a:txBody>
                  <a:tcPr/>
                </a:tc>
                <a:tc>
                  <a:txBody>
                    <a:bodyPr/>
                    <a:lstStyle/>
                    <a:p>
                      <a:pPr algn="l"/>
                      <a:r>
                        <a:rPr lang="en-US" sz="1050"/>
                        <a:t>Value</a:t>
                      </a:r>
                    </a:p>
                  </a:txBody>
                  <a:tcPr/>
                </a:tc>
                <a:extLst>
                  <a:ext uri="{0D108BD9-81ED-4DB2-BD59-A6C34878D82A}">
                    <a16:rowId xmlns:a16="http://schemas.microsoft.com/office/drawing/2014/main" val="715380362"/>
                  </a:ext>
                </a:extLst>
              </a:tr>
              <a:tr h="298753">
                <a:tc>
                  <a:txBody>
                    <a:bodyPr/>
                    <a:lstStyle/>
                    <a:p>
                      <a:r>
                        <a:rPr lang="en-US" sz="1050"/>
                        <a:t>Wind turbine rating </a:t>
                      </a:r>
                    </a:p>
                  </a:txBody>
                  <a:tcPr/>
                </a:tc>
                <a:tc>
                  <a:txBody>
                    <a:bodyPr/>
                    <a:lstStyle/>
                    <a:p>
                      <a:pPr algn="l"/>
                      <a:r>
                        <a:rPr lang="en-US" sz="1050"/>
                        <a:t>12.0 MW</a:t>
                      </a:r>
                    </a:p>
                  </a:txBody>
                  <a:tcPr/>
                </a:tc>
                <a:extLst>
                  <a:ext uri="{0D108BD9-81ED-4DB2-BD59-A6C34878D82A}">
                    <a16:rowId xmlns:a16="http://schemas.microsoft.com/office/drawing/2014/main" val="2276476729"/>
                  </a:ext>
                </a:extLst>
              </a:tr>
              <a:tr h="298753">
                <a:tc>
                  <a:txBody>
                    <a:bodyPr/>
                    <a:lstStyle/>
                    <a:p>
                      <a:r>
                        <a:rPr lang="en-US" sz="1050"/>
                        <a:t>Rotor diameter</a:t>
                      </a:r>
                    </a:p>
                  </a:txBody>
                  <a:tcPr/>
                </a:tc>
                <a:tc>
                  <a:txBody>
                    <a:bodyPr/>
                    <a:lstStyle/>
                    <a:p>
                      <a:pPr algn="l"/>
                      <a:r>
                        <a:rPr lang="en-US" sz="1050"/>
                        <a:t>216 m</a:t>
                      </a:r>
                    </a:p>
                  </a:txBody>
                  <a:tcPr/>
                </a:tc>
                <a:extLst>
                  <a:ext uri="{0D108BD9-81ED-4DB2-BD59-A6C34878D82A}">
                    <a16:rowId xmlns:a16="http://schemas.microsoft.com/office/drawing/2014/main" val="3131823089"/>
                  </a:ext>
                </a:extLst>
              </a:tr>
              <a:tr h="298753">
                <a:tc>
                  <a:txBody>
                    <a:bodyPr/>
                    <a:lstStyle/>
                    <a:p>
                      <a:r>
                        <a:rPr lang="en-US" sz="1050"/>
                        <a:t>Hub height</a:t>
                      </a:r>
                    </a:p>
                  </a:txBody>
                  <a:tcPr/>
                </a:tc>
                <a:tc>
                  <a:txBody>
                    <a:bodyPr/>
                    <a:lstStyle/>
                    <a:p>
                      <a:pPr algn="l"/>
                      <a:r>
                        <a:rPr lang="en-US" sz="1050"/>
                        <a:t>137 m</a:t>
                      </a:r>
                    </a:p>
                  </a:txBody>
                  <a:tcPr/>
                </a:tc>
                <a:extLst>
                  <a:ext uri="{0D108BD9-81ED-4DB2-BD59-A6C34878D82A}">
                    <a16:rowId xmlns:a16="http://schemas.microsoft.com/office/drawing/2014/main" val="3079065592"/>
                  </a:ext>
                </a:extLst>
              </a:tr>
              <a:tr h="298753">
                <a:tc>
                  <a:txBody>
                    <a:bodyPr/>
                    <a:lstStyle/>
                    <a:p>
                      <a:r>
                        <a:rPr lang="en-US" sz="1050"/>
                        <a:t>Specific power </a:t>
                      </a:r>
                    </a:p>
                  </a:txBody>
                  <a:tcPr/>
                </a:tc>
                <a:tc>
                  <a:txBody>
                    <a:bodyPr/>
                    <a:lstStyle/>
                    <a:p>
                      <a:pPr algn="l"/>
                      <a:r>
                        <a:rPr lang="en-US" sz="1050"/>
                        <a:t>327 W/m</a:t>
                      </a:r>
                      <a:r>
                        <a:rPr lang="en-US" sz="1050" baseline="30000"/>
                        <a:t>2</a:t>
                      </a:r>
                      <a:endParaRPr lang="en-US" sz="1050"/>
                    </a:p>
                  </a:txBody>
                  <a:tcPr/>
                </a:tc>
                <a:extLst>
                  <a:ext uri="{0D108BD9-81ED-4DB2-BD59-A6C34878D82A}">
                    <a16:rowId xmlns:a16="http://schemas.microsoft.com/office/drawing/2014/main" val="3331523334"/>
                  </a:ext>
                </a:extLst>
              </a:tr>
              <a:tr h="298753">
                <a:tc>
                  <a:txBody>
                    <a:bodyPr/>
                    <a:lstStyle/>
                    <a:p>
                      <a:r>
                        <a:rPr lang="en-US" sz="1050"/>
                        <a:t>Wind plant capacity</a:t>
                      </a:r>
                    </a:p>
                  </a:txBody>
                  <a:tcPr/>
                </a:tc>
                <a:tc>
                  <a:txBody>
                    <a:bodyPr/>
                    <a:lstStyle/>
                    <a:p>
                      <a:pPr algn="l"/>
                      <a:r>
                        <a:rPr lang="en-US" sz="1050"/>
                        <a:t>600 MW</a:t>
                      </a:r>
                    </a:p>
                  </a:txBody>
                  <a:tcPr/>
                </a:tc>
                <a:extLst>
                  <a:ext uri="{0D108BD9-81ED-4DB2-BD59-A6C34878D82A}">
                    <a16:rowId xmlns:a16="http://schemas.microsoft.com/office/drawing/2014/main" val="3420027813"/>
                  </a:ext>
                </a:extLst>
              </a:tr>
              <a:tr h="298753">
                <a:tc>
                  <a:txBody>
                    <a:bodyPr/>
                    <a:lstStyle/>
                    <a:p>
                      <a:r>
                        <a:rPr lang="en-US" sz="1050"/>
                        <a:t>Number of turbines</a:t>
                      </a:r>
                    </a:p>
                  </a:txBody>
                  <a:tcPr/>
                </a:tc>
                <a:tc>
                  <a:txBody>
                    <a:bodyPr/>
                    <a:lstStyle/>
                    <a:p>
                      <a:pPr algn="l"/>
                      <a:r>
                        <a:rPr lang="en-US" sz="1050"/>
                        <a:t>50</a:t>
                      </a:r>
                    </a:p>
                  </a:txBody>
                  <a:tcPr/>
                </a:tc>
                <a:extLst>
                  <a:ext uri="{0D108BD9-81ED-4DB2-BD59-A6C34878D82A}">
                    <a16:rowId xmlns:a16="http://schemas.microsoft.com/office/drawing/2014/main" val="2306742773"/>
                  </a:ext>
                </a:extLst>
              </a:tr>
            </a:tbl>
          </a:graphicData>
        </a:graphic>
      </p:graphicFrame>
      <p:sp>
        <p:nvSpPr>
          <p:cNvPr id="4" name="TextBox 3">
            <a:extLst>
              <a:ext uri="{FF2B5EF4-FFF2-40B4-BE49-F238E27FC236}">
                <a16:creationId xmlns:a16="http://schemas.microsoft.com/office/drawing/2014/main" id="{640A8985-99B1-D08F-3401-5372F9B8FF65}"/>
              </a:ext>
            </a:extLst>
          </p:cNvPr>
          <p:cNvSpPr txBox="1"/>
          <p:nvPr/>
        </p:nvSpPr>
        <p:spPr>
          <a:xfrm>
            <a:off x="4795486" y="3475422"/>
            <a:ext cx="4171743" cy="1677382"/>
          </a:xfrm>
          <a:prstGeom prst="rect">
            <a:avLst/>
          </a:prstGeom>
          <a:noFill/>
        </p:spPr>
        <p:txBody>
          <a:bodyPr wrap="square" rtlCol="0">
            <a:spAutoFit/>
          </a:bodyPr>
          <a:lstStyle/>
          <a:p>
            <a:pPr marL="173038" indent="-173038">
              <a:spcAft>
                <a:spcPts val="600"/>
              </a:spcAft>
              <a:buFont typeface="Arial" panose="020B0604020202020204" pitchFamily="34" charset="0"/>
              <a:buChar char="•"/>
            </a:pPr>
            <a:r>
              <a:rPr lang="en-US" sz="1400"/>
              <a:t>Global capacity-weighted average turbine rating in 2022 was 7.7 MW, up from 7.4 MW in 2021 (Musial et al. 2023). </a:t>
            </a:r>
          </a:p>
          <a:p>
            <a:pPr marL="173038" indent="-173038">
              <a:spcAft>
                <a:spcPts val="600"/>
              </a:spcAft>
              <a:buFont typeface="Arial" panose="020B0604020202020204" pitchFamily="34" charset="0"/>
              <a:buChar char="•"/>
            </a:pPr>
            <a:r>
              <a:rPr lang="en-US" sz="1400"/>
              <a:t>The first commercial-scale offshore wind projects installed in the United States selected 11-MW (South Fork Wind) and 13-MW (Vineyard Wind I) turbines.</a:t>
            </a:r>
          </a:p>
        </p:txBody>
      </p:sp>
      <p:pic>
        <p:nvPicPr>
          <p:cNvPr id="6" name="Picture 5">
            <a:extLst>
              <a:ext uri="{FF2B5EF4-FFF2-40B4-BE49-F238E27FC236}">
                <a16:creationId xmlns:a16="http://schemas.microsoft.com/office/drawing/2014/main" id="{68383D2D-C8F5-5EE1-D9CE-CC97ED9C421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6064" y="948059"/>
            <a:ext cx="4639422" cy="3481471"/>
          </a:xfrm>
          <a:prstGeom prst="rect">
            <a:avLst/>
          </a:prstGeom>
        </p:spPr>
      </p:pic>
      <p:sp>
        <p:nvSpPr>
          <p:cNvPr id="7" name="TextBox 6">
            <a:extLst>
              <a:ext uri="{FF2B5EF4-FFF2-40B4-BE49-F238E27FC236}">
                <a16:creationId xmlns:a16="http://schemas.microsoft.com/office/drawing/2014/main" id="{861BE675-C049-4841-5E85-AA5F6DDB4CC5}"/>
              </a:ext>
            </a:extLst>
          </p:cNvPr>
          <p:cNvSpPr txBox="1"/>
          <p:nvPr/>
        </p:nvSpPr>
        <p:spPr>
          <a:xfrm>
            <a:off x="289147" y="4429530"/>
            <a:ext cx="4228684" cy="630942"/>
          </a:xfrm>
          <a:prstGeom prst="rect">
            <a:avLst/>
          </a:prstGeom>
          <a:noFill/>
        </p:spPr>
        <p:txBody>
          <a:bodyPr wrap="square" rtlCol="0">
            <a:spAutoFit/>
          </a:bodyPr>
          <a:lstStyle/>
          <a:p>
            <a:pPr algn="ctr"/>
            <a:r>
              <a:rPr lang="en-US" sz="1200"/>
              <a:t>Global capacity-weighted average turbine rating, hub height, and rotor diameter for offshore wind projects in 2022. </a:t>
            </a:r>
          </a:p>
          <a:p>
            <a:pPr algn="ctr"/>
            <a:r>
              <a:rPr lang="en-US" sz="1000"/>
              <a:t>Source: </a:t>
            </a:r>
            <a:r>
              <a:rPr lang="en-US" sz="1000" i="1"/>
              <a:t>Offshore Wind Market Report: 2023 Edition </a:t>
            </a:r>
            <a:r>
              <a:rPr lang="en-US" sz="1000"/>
              <a:t>(Musial et al. 2023) </a:t>
            </a:r>
          </a:p>
        </p:txBody>
      </p:sp>
      <p:sp>
        <p:nvSpPr>
          <p:cNvPr id="8" name="TextBox 7">
            <a:extLst>
              <a:ext uri="{FF2B5EF4-FFF2-40B4-BE49-F238E27FC236}">
                <a16:creationId xmlns:a16="http://schemas.microsoft.com/office/drawing/2014/main" id="{D11963C5-ED45-A38B-D521-B3ED34923389}"/>
              </a:ext>
            </a:extLst>
          </p:cNvPr>
          <p:cNvSpPr txBox="1"/>
          <p:nvPr/>
        </p:nvSpPr>
        <p:spPr>
          <a:xfrm>
            <a:off x="5788337" y="3106090"/>
            <a:ext cx="2672101" cy="369332"/>
          </a:xfrm>
          <a:prstGeom prst="rect">
            <a:avLst/>
          </a:prstGeom>
          <a:noFill/>
        </p:spPr>
        <p:txBody>
          <a:bodyPr wrap="square" rtlCol="0">
            <a:spAutoFit/>
          </a:bodyPr>
          <a:lstStyle/>
          <a:p>
            <a:r>
              <a:rPr lang="en-US" sz="900"/>
              <a:t>Representative turbine parameters and power curves available on </a:t>
            </a:r>
            <a:r>
              <a:rPr lang="en-US" sz="900">
                <a:hlinkClick r:id="rId5"/>
              </a:rPr>
              <a:t>GitHub</a:t>
            </a:r>
            <a:r>
              <a:rPr lang="en-US" sz="900"/>
              <a:t>  </a:t>
            </a:r>
          </a:p>
        </p:txBody>
      </p:sp>
    </p:spTree>
    <p:extLst>
      <p:ext uri="{BB962C8B-B14F-4D97-AF65-F5344CB8AC3E}">
        <p14:creationId xmlns:p14="http://schemas.microsoft.com/office/powerpoint/2010/main" val="307427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7263-7439-EB7E-B069-585C53D3078B}"/>
              </a:ext>
            </a:extLst>
          </p:cNvPr>
          <p:cNvSpPr>
            <a:spLocks noGrp="1"/>
          </p:cNvSpPr>
          <p:nvPr>
            <p:ph type="title"/>
          </p:nvPr>
        </p:nvSpPr>
        <p:spPr/>
        <p:txBody>
          <a:bodyPr/>
          <a:lstStyle/>
          <a:p>
            <a:r>
              <a:rPr lang="en-US"/>
              <a:t>Offshore Wind Reference Wind Sites </a:t>
            </a:r>
            <a:br>
              <a:rPr lang="en-US"/>
            </a:br>
            <a:r>
              <a:rPr lang="en-US"/>
              <a:t>and Wind Plant Performance</a:t>
            </a:r>
            <a:endParaRPr lang="en-US" i="1"/>
          </a:p>
        </p:txBody>
      </p:sp>
      <p:graphicFrame>
        <p:nvGraphicFramePr>
          <p:cNvPr id="4" name="Table 4">
            <a:extLst>
              <a:ext uri="{FF2B5EF4-FFF2-40B4-BE49-F238E27FC236}">
                <a16:creationId xmlns:a16="http://schemas.microsoft.com/office/drawing/2014/main" id="{99B7CF1E-CEA5-DB42-B032-62CDA65FE509}"/>
              </a:ext>
            </a:extLst>
          </p:cNvPr>
          <p:cNvGraphicFramePr>
            <a:graphicFrameLocks noGrp="1"/>
          </p:cNvGraphicFramePr>
          <p:nvPr>
            <p:extLst>
              <p:ext uri="{D42A27DB-BD31-4B8C-83A1-F6EECF244321}">
                <p14:modId xmlns:p14="http://schemas.microsoft.com/office/powerpoint/2010/main" val="229126596"/>
              </p:ext>
            </p:extLst>
          </p:nvPr>
        </p:nvGraphicFramePr>
        <p:xfrm>
          <a:off x="5304865" y="948214"/>
          <a:ext cx="3645170" cy="4085530"/>
        </p:xfrm>
        <a:graphic>
          <a:graphicData uri="http://schemas.openxmlformats.org/drawingml/2006/table">
            <a:tbl>
              <a:tblPr firstRow="1" bandRow="1">
                <a:tableStyleId>{5C22544A-7EE6-4342-B048-85BDC9FD1C3A}</a:tableStyleId>
              </a:tblPr>
              <a:tblGrid>
                <a:gridCol w="1348262">
                  <a:extLst>
                    <a:ext uri="{9D8B030D-6E8A-4147-A177-3AD203B41FA5}">
                      <a16:colId xmlns:a16="http://schemas.microsoft.com/office/drawing/2014/main" val="389984560"/>
                    </a:ext>
                  </a:extLst>
                </a:gridCol>
                <a:gridCol w="765636">
                  <a:extLst>
                    <a:ext uri="{9D8B030D-6E8A-4147-A177-3AD203B41FA5}">
                      <a16:colId xmlns:a16="http://schemas.microsoft.com/office/drawing/2014/main" val="1272567528"/>
                    </a:ext>
                  </a:extLst>
                </a:gridCol>
                <a:gridCol w="765636">
                  <a:extLst>
                    <a:ext uri="{9D8B030D-6E8A-4147-A177-3AD203B41FA5}">
                      <a16:colId xmlns:a16="http://schemas.microsoft.com/office/drawing/2014/main" val="718283435"/>
                    </a:ext>
                  </a:extLst>
                </a:gridCol>
                <a:gridCol w="765636">
                  <a:extLst>
                    <a:ext uri="{9D8B030D-6E8A-4147-A177-3AD203B41FA5}">
                      <a16:colId xmlns:a16="http://schemas.microsoft.com/office/drawing/2014/main" val="1856026916"/>
                    </a:ext>
                  </a:extLst>
                </a:gridCol>
              </a:tblGrid>
              <a:tr h="292241">
                <a:tc>
                  <a:txBody>
                    <a:bodyPr/>
                    <a:lstStyle/>
                    <a:p>
                      <a:r>
                        <a:rPr lang="en-US" sz="1050"/>
                        <a:t>Parameter</a:t>
                      </a:r>
                    </a:p>
                  </a:txBody>
                  <a:tcPr/>
                </a:tc>
                <a:tc>
                  <a:txBody>
                    <a:bodyPr/>
                    <a:lstStyle/>
                    <a:p>
                      <a:r>
                        <a:rPr lang="en-US" sz="1050"/>
                        <a:t>Fixed-Bottom</a:t>
                      </a:r>
                    </a:p>
                  </a:txBody>
                  <a:tcPr/>
                </a:tc>
                <a:tc>
                  <a:txBody>
                    <a:bodyPr/>
                    <a:lstStyle/>
                    <a:p>
                      <a:r>
                        <a:rPr lang="en-US" sz="1050"/>
                        <a:t>Floating</a:t>
                      </a:r>
                    </a:p>
                  </a:txBody>
                  <a:tcPr/>
                </a:tc>
                <a:tc>
                  <a:txBody>
                    <a:bodyPr/>
                    <a:lstStyle/>
                    <a:p>
                      <a:r>
                        <a:rPr lang="en-US" sz="1050"/>
                        <a:t>Units</a:t>
                      </a:r>
                    </a:p>
                  </a:txBody>
                  <a:tcPr/>
                </a:tc>
                <a:extLst>
                  <a:ext uri="{0D108BD9-81ED-4DB2-BD59-A6C34878D82A}">
                    <a16:rowId xmlns:a16="http://schemas.microsoft.com/office/drawing/2014/main" val="1654076036"/>
                  </a:ext>
                </a:extLst>
              </a:tr>
              <a:tr h="259334">
                <a:tc>
                  <a:txBody>
                    <a:bodyPr/>
                    <a:lstStyle/>
                    <a:p>
                      <a:r>
                        <a:rPr lang="en-US" sz="1000"/>
                        <a:t>Water depth</a:t>
                      </a:r>
                    </a:p>
                  </a:txBody>
                  <a:tcPr/>
                </a:tc>
                <a:tc>
                  <a:txBody>
                    <a:bodyPr/>
                    <a:lstStyle/>
                    <a:p>
                      <a:pPr algn="l"/>
                      <a:r>
                        <a:rPr lang="en-US" sz="1000"/>
                        <a:t>34</a:t>
                      </a:r>
                    </a:p>
                  </a:txBody>
                  <a:tcPr/>
                </a:tc>
                <a:tc>
                  <a:txBody>
                    <a:bodyPr/>
                    <a:lstStyle/>
                    <a:p>
                      <a:pPr algn="l"/>
                      <a:r>
                        <a:rPr lang="en-US" sz="1000"/>
                        <a:t>739</a:t>
                      </a:r>
                    </a:p>
                  </a:txBody>
                  <a:tcPr/>
                </a:tc>
                <a:tc>
                  <a:txBody>
                    <a:bodyPr/>
                    <a:lstStyle/>
                    <a:p>
                      <a:pPr algn="l"/>
                      <a:r>
                        <a:rPr lang="en-US" sz="1000"/>
                        <a:t>m</a:t>
                      </a:r>
                    </a:p>
                  </a:txBody>
                  <a:tcPr/>
                </a:tc>
                <a:extLst>
                  <a:ext uri="{0D108BD9-81ED-4DB2-BD59-A6C34878D82A}">
                    <a16:rowId xmlns:a16="http://schemas.microsoft.com/office/drawing/2014/main" val="3955966590"/>
                  </a:ext>
                </a:extLst>
              </a:tr>
              <a:tr h="284309">
                <a:tc>
                  <a:txBody>
                    <a:bodyPr/>
                    <a:lstStyle/>
                    <a:p>
                      <a:r>
                        <a:rPr lang="en-US" sz="1000"/>
                        <a:t>Export cable length</a:t>
                      </a:r>
                    </a:p>
                  </a:txBody>
                  <a:tcPr/>
                </a:tc>
                <a:tc>
                  <a:txBody>
                    <a:bodyPr/>
                    <a:lstStyle/>
                    <a:p>
                      <a:pPr algn="l"/>
                      <a:r>
                        <a:rPr lang="en-US" sz="1000"/>
                        <a:t>50</a:t>
                      </a:r>
                    </a:p>
                  </a:txBody>
                  <a:tcPr/>
                </a:tc>
                <a:tc>
                  <a:txBody>
                    <a:bodyPr/>
                    <a:lstStyle/>
                    <a:p>
                      <a:pPr algn="l"/>
                      <a:r>
                        <a:rPr lang="en-US" sz="1000"/>
                        <a:t>36</a:t>
                      </a:r>
                    </a:p>
                  </a:txBody>
                  <a:tcPr/>
                </a:tc>
                <a:tc>
                  <a:txBody>
                    <a:bodyPr/>
                    <a:lstStyle/>
                    <a:p>
                      <a:pPr algn="l"/>
                      <a:r>
                        <a:rPr lang="en-US" sz="1000"/>
                        <a:t>km</a:t>
                      </a:r>
                    </a:p>
                  </a:txBody>
                  <a:tcPr/>
                </a:tc>
                <a:extLst>
                  <a:ext uri="{0D108BD9-81ED-4DB2-BD59-A6C34878D82A}">
                    <a16:rowId xmlns:a16="http://schemas.microsoft.com/office/drawing/2014/main" val="3890929635"/>
                  </a:ext>
                </a:extLst>
              </a:tr>
              <a:tr h="460501">
                <a:tc>
                  <a:txBody>
                    <a:bodyPr/>
                    <a:lstStyle/>
                    <a:p>
                      <a:r>
                        <a:rPr lang="en-US" sz="1000"/>
                        <a:t>Annual average wind speed at 50 m</a:t>
                      </a:r>
                    </a:p>
                  </a:txBody>
                  <a:tcPr/>
                </a:tc>
                <a:tc>
                  <a:txBody>
                    <a:bodyPr/>
                    <a:lstStyle/>
                    <a:p>
                      <a:pPr algn="l"/>
                      <a:r>
                        <a:rPr lang="en-US" sz="1000">
                          <a:solidFill>
                            <a:schemeClr val="tx1"/>
                          </a:solidFill>
                        </a:rPr>
                        <a:t>8.43</a:t>
                      </a:r>
                    </a:p>
                  </a:txBody>
                  <a:tcPr/>
                </a:tc>
                <a:tc>
                  <a:txBody>
                    <a:bodyPr/>
                    <a:lstStyle/>
                    <a:p>
                      <a:pPr algn="l"/>
                      <a:r>
                        <a:rPr lang="en-US" sz="1000">
                          <a:solidFill>
                            <a:schemeClr val="tx1"/>
                          </a:solidFill>
                        </a:rPr>
                        <a:t>7.67</a:t>
                      </a:r>
                    </a:p>
                  </a:txBody>
                  <a:tcPr/>
                </a:tc>
                <a:tc>
                  <a:txBody>
                    <a:bodyPr/>
                    <a:lstStyle/>
                    <a:p>
                      <a:pPr algn="l"/>
                      <a:r>
                        <a:rPr lang="en-US" sz="1000"/>
                        <a:t>m/s</a:t>
                      </a:r>
                    </a:p>
                  </a:txBody>
                  <a:tcPr/>
                </a:tc>
                <a:extLst>
                  <a:ext uri="{0D108BD9-81ED-4DB2-BD59-A6C34878D82A}">
                    <a16:rowId xmlns:a16="http://schemas.microsoft.com/office/drawing/2014/main" val="2177459248"/>
                  </a:ext>
                </a:extLst>
              </a:tr>
              <a:tr h="460501">
                <a:tc>
                  <a:txBody>
                    <a:bodyPr/>
                    <a:lstStyle/>
                    <a:p>
                      <a:r>
                        <a:rPr lang="en-US" sz="1000"/>
                        <a:t>Annual average wind speed at hub height</a:t>
                      </a:r>
                    </a:p>
                  </a:txBody>
                  <a:tcPr/>
                </a:tc>
                <a:tc>
                  <a:txBody>
                    <a:bodyPr/>
                    <a:lstStyle/>
                    <a:p>
                      <a:pPr algn="l"/>
                      <a:r>
                        <a:rPr lang="en-US" sz="1000">
                          <a:solidFill>
                            <a:schemeClr val="tx1"/>
                          </a:solidFill>
                        </a:rPr>
                        <a:t>9.05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solidFill>
                            <a:schemeClr val="tx1"/>
                          </a:solidFill>
                        </a:rPr>
                        <a:t>8.24</a:t>
                      </a:r>
                    </a:p>
                    <a:p>
                      <a:pPr algn="l"/>
                      <a:endParaRPr lang="en-US" sz="1000">
                        <a:solidFill>
                          <a:schemeClr val="tx1"/>
                        </a:solidFill>
                      </a:endParaRPr>
                    </a:p>
                  </a:txBody>
                  <a:tcPr/>
                </a:tc>
                <a:tc>
                  <a:txBody>
                    <a:bodyPr/>
                    <a:lstStyle/>
                    <a:p>
                      <a:pPr algn="l"/>
                      <a:r>
                        <a:rPr lang="en-US" sz="1000"/>
                        <a:t>m/s</a:t>
                      </a:r>
                    </a:p>
                  </a:txBody>
                  <a:tcPr/>
                </a:tc>
                <a:extLst>
                  <a:ext uri="{0D108BD9-81ED-4DB2-BD59-A6C34878D82A}">
                    <a16:rowId xmlns:a16="http://schemas.microsoft.com/office/drawing/2014/main" val="400101535"/>
                  </a:ext>
                </a:extLst>
              </a:tr>
              <a:tr h="283385">
                <a:tc>
                  <a:txBody>
                    <a:bodyPr/>
                    <a:lstStyle/>
                    <a:p>
                      <a:r>
                        <a:rPr lang="en-US" sz="1000"/>
                        <a:t>Weibull k </a:t>
                      </a:r>
                    </a:p>
                  </a:txBody>
                  <a:tcPr/>
                </a:tc>
                <a:tc>
                  <a:txBody>
                    <a:bodyPr/>
                    <a:lstStyle/>
                    <a:p>
                      <a:pPr algn="l"/>
                      <a:r>
                        <a:rPr lang="en-US" sz="1000">
                          <a:solidFill>
                            <a:schemeClr val="tx1"/>
                          </a:solidFill>
                        </a:rPr>
                        <a:t>2.1</a:t>
                      </a:r>
                    </a:p>
                  </a:txBody>
                  <a:tcPr/>
                </a:tc>
                <a:tc>
                  <a:txBody>
                    <a:bodyPr/>
                    <a:lstStyle/>
                    <a:p>
                      <a:pPr algn="l"/>
                      <a:r>
                        <a:rPr lang="en-US" sz="1000">
                          <a:solidFill>
                            <a:schemeClr val="tx1"/>
                          </a:solidFill>
                        </a:rPr>
                        <a:t>2.1</a:t>
                      </a:r>
                    </a:p>
                  </a:txBody>
                  <a:tcPr/>
                </a:tc>
                <a:tc>
                  <a:txBody>
                    <a:bodyPr/>
                    <a:lstStyle/>
                    <a:p>
                      <a:pPr algn="l"/>
                      <a:r>
                        <a:rPr lang="en-US" sz="1000"/>
                        <a:t>factor</a:t>
                      </a:r>
                    </a:p>
                  </a:txBody>
                  <a:tcPr/>
                </a:tc>
                <a:extLst>
                  <a:ext uri="{0D108BD9-81ED-4DB2-BD59-A6C34878D82A}">
                    <a16:rowId xmlns:a16="http://schemas.microsoft.com/office/drawing/2014/main" val="1188518572"/>
                  </a:ext>
                </a:extLst>
              </a:tr>
              <a:tr h="283385">
                <a:tc>
                  <a:txBody>
                    <a:bodyPr/>
                    <a:lstStyle/>
                    <a:p>
                      <a:r>
                        <a:rPr lang="en-US" sz="1000"/>
                        <a:t>Shear exponent </a:t>
                      </a:r>
                    </a:p>
                  </a:txBody>
                  <a:tcPr/>
                </a:tc>
                <a:tc>
                  <a:txBody>
                    <a:bodyPr/>
                    <a:lstStyle/>
                    <a:p>
                      <a:pPr algn="l"/>
                      <a:r>
                        <a:rPr lang="en-US" sz="1000">
                          <a:solidFill>
                            <a:schemeClr val="tx1"/>
                          </a:solidFill>
                        </a:rPr>
                        <a:t>0.1</a:t>
                      </a:r>
                    </a:p>
                  </a:txBody>
                  <a:tcPr/>
                </a:tc>
                <a:tc>
                  <a:txBody>
                    <a:bodyPr/>
                    <a:lstStyle/>
                    <a:p>
                      <a:pPr algn="l"/>
                      <a:r>
                        <a:rPr lang="en-US" sz="1000">
                          <a:solidFill>
                            <a:schemeClr val="tx1"/>
                          </a:solidFill>
                        </a:rPr>
                        <a:t>0.1</a:t>
                      </a:r>
                    </a:p>
                  </a:txBody>
                  <a:tcPr/>
                </a:tc>
                <a:tc>
                  <a:txBody>
                    <a:bodyPr/>
                    <a:lstStyle/>
                    <a:p>
                      <a:pPr algn="l"/>
                      <a:r>
                        <a:rPr lang="en-US" sz="1000"/>
                        <a:t>#</a:t>
                      </a:r>
                    </a:p>
                  </a:txBody>
                  <a:tcPr/>
                </a:tc>
                <a:extLst>
                  <a:ext uri="{0D108BD9-81ED-4DB2-BD59-A6C34878D82A}">
                    <a16:rowId xmlns:a16="http://schemas.microsoft.com/office/drawing/2014/main" val="2842133913"/>
                  </a:ext>
                </a:extLst>
              </a:tr>
              <a:tr h="283385">
                <a:tc>
                  <a:txBody>
                    <a:bodyPr/>
                    <a:lstStyle/>
                    <a:p>
                      <a:r>
                        <a:rPr lang="en-US" sz="1000"/>
                        <a:t>Gross energy capture</a:t>
                      </a:r>
                    </a:p>
                  </a:txBody>
                  <a:tcPr/>
                </a:tc>
                <a:tc>
                  <a:txBody>
                    <a:bodyPr/>
                    <a:lstStyle/>
                    <a:p>
                      <a:pPr algn="l"/>
                      <a:r>
                        <a:rPr lang="en-US" sz="1000">
                          <a:solidFill>
                            <a:schemeClr val="tx1"/>
                          </a:solidFill>
                        </a:rPr>
                        <a:t>5,081</a:t>
                      </a:r>
                    </a:p>
                  </a:txBody>
                  <a:tcPr/>
                </a:tc>
                <a:tc>
                  <a:txBody>
                    <a:bodyPr/>
                    <a:lstStyle/>
                    <a:p>
                      <a:pPr algn="l"/>
                      <a:r>
                        <a:rPr lang="en-US" sz="1000">
                          <a:solidFill>
                            <a:schemeClr val="tx1"/>
                          </a:solidFill>
                        </a:rPr>
                        <a:t>4,205</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63360772"/>
                  </a:ext>
                </a:extLst>
              </a:tr>
              <a:tr h="283385">
                <a:tc>
                  <a:txBody>
                    <a:bodyPr/>
                    <a:lstStyle/>
                    <a:p>
                      <a:r>
                        <a:rPr lang="en-US" sz="1000"/>
                        <a:t>Gross capacity factor</a:t>
                      </a:r>
                    </a:p>
                  </a:txBody>
                  <a:tcPr/>
                </a:tc>
                <a:tc>
                  <a:txBody>
                    <a:bodyPr/>
                    <a:lstStyle/>
                    <a:p>
                      <a:pPr algn="l"/>
                      <a:r>
                        <a:rPr lang="en-US" sz="1000">
                          <a:solidFill>
                            <a:schemeClr val="tx1"/>
                          </a:solidFill>
                        </a:rPr>
                        <a:t>58.0</a:t>
                      </a:r>
                    </a:p>
                  </a:txBody>
                  <a:tcPr/>
                </a:tc>
                <a:tc>
                  <a:txBody>
                    <a:bodyPr/>
                    <a:lstStyle/>
                    <a:p>
                      <a:pPr algn="l"/>
                      <a:r>
                        <a:rPr lang="en-US" sz="1000">
                          <a:solidFill>
                            <a:schemeClr val="tx1"/>
                          </a:solidFill>
                        </a:rPr>
                        <a:t>48.0</a:t>
                      </a:r>
                    </a:p>
                  </a:txBody>
                  <a:tcPr/>
                </a:tc>
                <a:tc>
                  <a:txBody>
                    <a:bodyPr/>
                    <a:lstStyle/>
                    <a:p>
                      <a:pPr algn="l"/>
                      <a:r>
                        <a:rPr lang="en-US" sz="1000"/>
                        <a:t>%</a:t>
                      </a:r>
                    </a:p>
                  </a:txBody>
                  <a:tcPr/>
                </a:tc>
                <a:extLst>
                  <a:ext uri="{0D108BD9-81ED-4DB2-BD59-A6C34878D82A}">
                    <a16:rowId xmlns:a16="http://schemas.microsoft.com/office/drawing/2014/main" val="4291138755"/>
                  </a:ext>
                </a:extLst>
              </a:tr>
              <a:tr h="283385">
                <a:tc>
                  <a:txBody>
                    <a:bodyPr/>
                    <a:lstStyle/>
                    <a:p>
                      <a:r>
                        <a:rPr lang="en-US" sz="1000"/>
                        <a:t>Total losses</a:t>
                      </a:r>
                    </a:p>
                  </a:txBody>
                  <a:tcPr/>
                </a:tc>
                <a:tc>
                  <a:txBody>
                    <a:bodyPr/>
                    <a:lstStyle/>
                    <a:p>
                      <a:pPr algn="l"/>
                      <a:r>
                        <a:rPr lang="en-US" sz="1000">
                          <a:solidFill>
                            <a:schemeClr val="tx1"/>
                          </a:solidFill>
                        </a:rPr>
                        <a:t>15.5</a:t>
                      </a:r>
                    </a:p>
                  </a:txBody>
                  <a:tcPr/>
                </a:tc>
                <a:tc>
                  <a:txBody>
                    <a:bodyPr/>
                    <a:lstStyle/>
                    <a:p>
                      <a:pPr algn="l"/>
                      <a:r>
                        <a:rPr lang="en-US" sz="1000">
                          <a:solidFill>
                            <a:schemeClr val="tx1"/>
                          </a:solidFill>
                        </a:rPr>
                        <a:t>20.7</a:t>
                      </a:r>
                    </a:p>
                  </a:txBody>
                  <a:tcPr/>
                </a:tc>
                <a:tc>
                  <a:txBody>
                    <a:bodyPr/>
                    <a:lstStyle/>
                    <a:p>
                      <a:pPr algn="l"/>
                      <a:r>
                        <a:rPr lang="en-US" sz="1000"/>
                        <a:t>%</a:t>
                      </a:r>
                    </a:p>
                  </a:txBody>
                  <a:tcPr/>
                </a:tc>
                <a:extLst>
                  <a:ext uri="{0D108BD9-81ED-4DB2-BD59-A6C34878D82A}">
                    <a16:rowId xmlns:a16="http://schemas.microsoft.com/office/drawing/2014/main" val="2000354519"/>
                  </a:ext>
                </a:extLst>
              </a:tr>
              <a:tr h="283385">
                <a:tc>
                  <a:txBody>
                    <a:bodyPr/>
                    <a:lstStyle/>
                    <a:p>
                      <a:r>
                        <a:rPr lang="en-US" sz="1000"/>
                        <a:t>Net energy capture</a:t>
                      </a:r>
                    </a:p>
                  </a:txBody>
                  <a:tcPr/>
                </a:tc>
                <a:tc>
                  <a:txBody>
                    <a:bodyPr/>
                    <a:lstStyle/>
                    <a:p>
                      <a:pPr algn="l"/>
                      <a:r>
                        <a:rPr lang="en-US" sz="1000"/>
                        <a:t>4,295</a:t>
                      </a:r>
                    </a:p>
                  </a:txBody>
                  <a:tcPr/>
                </a:tc>
                <a:tc>
                  <a:txBody>
                    <a:bodyPr/>
                    <a:lstStyle/>
                    <a:p>
                      <a:pPr algn="l"/>
                      <a:r>
                        <a:rPr lang="en-US" sz="1000"/>
                        <a:t>3,346</a:t>
                      </a:r>
                    </a:p>
                  </a:txBody>
                  <a:tcPr/>
                </a:tc>
                <a:tc>
                  <a:txBody>
                    <a:bodyPr/>
                    <a:lstStyle/>
                    <a:p>
                      <a:pPr algn="l"/>
                      <a:r>
                        <a:rPr lang="en-US" sz="1000"/>
                        <a:t>MWh/MW/</a:t>
                      </a:r>
                      <a:r>
                        <a:rPr lang="en-US" sz="1000" err="1"/>
                        <a:t>yr</a:t>
                      </a:r>
                      <a:endParaRPr lang="en-US" sz="1000"/>
                    </a:p>
                  </a:txBody>
                  <a:tcPr/>
                </a:tc>
                <a:extLst>
                  <a:ext uri="{0D108BD9-81ED-4DB2-BD59-A6C34878D82A}">
                    <a16:rowId xmlns:a16="http://schemas.microsoft.com/office/drawing/2014/main" val="759249743"/>
                  </a:ext>
                </a:extLst>
              </a:tr>
              <a:tr h="283385">
                <a:tc>
                  <a:txBody>
                    <a:bodyPr/>
                    <a:lstStyle/>
                    <a:p>
                      <a:r>
                        <a:rPr lang="en-US" sz="1000"/>
                        <a:t>Net capacity factor</a:t>
                      </a:r>
                    </a:p>
                  </a:txBody>
                  <a:tcPr/>
                </a:tc>
                <a:tc>
                  <a:txBody>
                    <a:bodyPr/>
                    <a:lstStyle/>
                    <a:p>
                      <a:pPr algn="l"/>
                      <a:r>
                        <a:rPr lang="en-US" sz="1000"/>
                        <a:t>49.0</a:t>
                      </a:r>
                    </a:p>
                  </a:txBody>
                  <a:tcPr/>
                </a:tc>
                <a:tc>
                  <a:txBody>
                    <a:bodyPr/>
                    <a:lstStyle/>
                    <a:p>
                      <a:pPr algn="l"/>
                      <a:r>
                        <a:rPr lang="en-US" sz="1000"/>
                        <a:t>38.2</a:t>
                      </a:r>
                    </a:p>
                  </a:txBody>
                  <a:tcPr/>
                </a:tc>
                <a:tc>
                  <a:txBody>
                    <a:bodyPr/>
                    <a:lstStyle/>
                    <a:p>
                      <a:pPr algn="l"/>
                      <a:r>
                        <a:rPr lang="en-US" sz="1000"/>
                        <a:t>%</a:t>
                      </a:r>
                    </a:p>
                  </a:txBody>
                  <a:tcPr/>
                </a:tc>
                <a:extLst>
                  <a:ext uri="{0D108BD9-81ED-4DB2-BD59-A6C34878D82A}">
                    <a16:rowId xmlns:a16="http://schemas.microsoft.com/office/drawing/2014/main" val="862886320"/>
                  </a:ext>
                </a:extLst>
              </a:tr>
            </a:tbl>
          </a:graphicData>
        </a:graphic>
      </p:graphicFrame>
      <p:pic>
        <p:nvPicPr>
          <p:cNvPr id="1026" name="Picture 2">
            <a:extLst>
              <a:ext uri="{FF2B5EF4-FFF2-40B4-BE49-F238E27FC236}">
                <a16:creationId xmlns:a16="http://schemas.microsoft.com/office/drawing/2014/main" id="{6DA153C8-9915-2015-72C8-AED4DD58E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12" y="1692645"/>
            <a:ext cx="4940453" cy="3196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CEEDB-743D-BAFA-C865-7746685A47FE}"/>
              </a:ext>
            </a:extLst>
          </p:cNvPr>
          <p:cNvSpPr txBox="1"/>
          <p:nvPr/>
        </p:nvSpPr>
        <p:spPr>
          <a:xfrm>
            <a:off x="364412" y="4746066"/>
            <a:ext cx="4940453" cy="369332"/>
          </a:xfrm>
          <a:prstGeom prst="rect">
            <a:avLst/>
          </a:prstGeom>
          <a:noFill/>
        </p:spPr>
        <p:txBody>
          <a:bodyPr wrap="square" rtlCol="0">
            <a:spAutoFit/>
          </a:bodyPr>
          <a:lstStyle/>
          <a:p>
            <a:pPr algn="ctr"/>
            <a:r>
              <a:rPr lang="en-US" sz="900" b="0" i="0">
                <a:solidFill>
                  <a:srgbClr val="222222"/>
                </a:solidFill>
                <a:effectLst/>
              </a:rPr>
              <a:t>Wind resource of the United States, annual average wind speed at 100 meters above surface level. Source: NREL</a:t>
            </a:r>
            <a:r>
              <a:rPr lang="en-US" sz="900">
                <a:solidFill>
                  <a:srgbClr val="222222"/>
                </a:solidFill>
              </a:rPr>
              <a:t> (2017)</a:t>
            </a:r>
            <a:endParaRPr lang="en-US" sz="900"/>
          </a:p>
        </p:txBody>
      </p:sp>
      <p:sp>
        <p:nvSpPr>
          <p:cNvPr id="6" name="TextBox 5">
            <a:extLst>
              <a:ext uri="{FF2B5EF4-FFF2-40B4-BE49-F238E27FC236}">
                <a16:creationId xmlns:a16="http://schemas.microsoft.com/office/drawing/2014/main" id="{7D24139A-8512-0E84-4EE3-805A7EBE46B6}"/>
              </a:ext>
            </a:extLst>
          </p:cNvPr>
          <p:cNvSpPr txBox="1"/>
          <p:nvPr/>
        </p:nvSpPr>
        <p:spPr>
          <a:xfrm>
            <a:off x="457199" y="913579"/>
            <a:ext cx="4688776" cy="954107"/>
          </a:xfrm>
          <a:prstGeom prst="rect">
            <a:avLst/>
          </a:prstGeom>
          <a:noFill/>
        </p:spPr>
        <p:txBody>
          <a:bodyPr wrap="square">
            <a:spAutoFit/>
          </a:bodyPr>
          <a:lstStyle/>
          <a:p>
            <a:pPr marL="173038" indent="-173038">
              <a:buFont typeface="Arial" panose="020B0604020202020204" pitchFamily="34" charset="0"/>
              <a:buChar char="•"/>
            </a:pPr>
            <a:r>
              <a:rPr lang="en-US" sz="1400"/>
              <a:t>The fixed-bottom offshore wind reference project represents near-term development in the U.S. Northeast. </a:t>
            </a:r>
          </a:p>
          <a:p>
            <a:pPr marL="173038" indent="-173038">
              <a:buFont typeface="Arial" panose="020B0604020202020204" pitchFamily="34" charset="0"/>
              <a:buChar char="•"/>
            </a:pPr>
            <a:r>
              <a:rPr lang="en-US" sz="1400"/>
              <a:t>The floating offshore wind reference site represents the first leases in California.</a:t>
            </a:r>
          </a:p>
        </p:txBody>
      </p:sp>
    </p:spTree>
    <p:extLst>
      <p:ext uri="{BB962C8B-B14F-4D97-AF65-F5344CB8AC3E}">
        <p14:creationId xmlns:p14="http://schemas.microsoft.com/office/powerpoint/2010/main" val="10377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00000000-0008-0000-2F00-000002000000}"/>
              </a:ext>
            </a:extLst>
          </p:cNvPr>
          <p:cNvGraphicFramePr>
            <a:graphicFrameLocks/>
          </p:cNvGraphicFramePr>
          <p:nvPr>
            <p:extLst>
              <p:ext uri="{D42A27DB-BD31-4B8C-83A1-F6EECF244321}">
                <p14:modId xmlns:p14="http://schemas.microsoft.com/office/powerpoint/2010/main" val="1507143190"/>
              </p:ext>
            </p:extLst>
          </p:nvPr>
        </p:nvGraphicFramePr>
        <p:xfrm>
          <a:off x="-293913" y="1093898"/>
          <a:ext cx="6770914" cy="38863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00000000-0008-0000-2F00-000003000000}"/>
              </a:ext>
            </a:extLst>
          </p:cNvPr>
          <p:cNvGraphicFramePr>
            <a:graphicFrameLocks/>
          </p:cNvGraphicFramePr>
          <p:nvPr>
            <p:extLst>
              <p:ext uri="{D42A27DB-BD31-4B8C-83A1-F6EECF244321}">
                <p14:modId xmlns:p14="http://schemas.microsoft.com/office/powerpoint/2010/main" val="3519201487"/>
              </p:ext>
            </p:extLst>
          </p:nvPr>
        </p:nvGraphicFramePr>
        <p:xfrm>
          <a:off x="-436882" y="1089978"/>
          <a:ext cx="7057659" cy="3891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0000000-0008-0000-2F00-000004000000}"/>
              </a:ext>
            </a:extLst>
          </p:cNvPr>
          <p:cNvGraphicFramePr>
            <a:graphicFrameLocks/>
          </p:cNvGraphicFramePr>
          <p:nvPr>
            <p:extLst>
              <p:ext uri="{D42A27DB-BD31-4B8C-83A1-F6EECF244321}">
                <p14:modId xmlns:p14="http://schemas.microsoft.com/office/powerpoint/2010/main" val="3120996177"/>
              </p:ext>
            </p:extLst>
          </p:nvPr>
        </p:nvGraphicFramePr>
        <p:xfrm>
          <a:off x="486475" y="1932047"/>
          <a:ext cx="4720760" cy="2716536"/>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Fixed-Bottom Offshore Wind System </a:t>
            </a:r>
            <a:r>
              <a:rPr lang="en-US" err="1"/>
              <a:t>CapEx</a:t>
            </a:r>
            <a:r>
              <a:rPr lang="en-US"/>
              <a:t> Component Cost Breakdown</a:t>
            </a:r>
          </a:p>
        </p:txBody>
      </p:sp>
      <p:graphicFrame>
        <p:nvGraphicFramePr>
          <p:cNvPr id="7" name="Table 6">
            <a:extLst>
              <a:ext uri="{FF2B5EF4-FFF2-40B4-BE49-F238E27FC236}">
                <a16:creationId xmlns:a16="http://schemas.microsoft.com/office/drawing/2014/main" id="{66473A34-9012-7FEC-8F07-A87CFD150D76}"/>
              </a:ext>
            </a:extLst>
          </p:cNvPr>
          <p:cNvGraphicFramePr>
            <a:graphicFrameLocks noGrp="1"/>
          </p:cNvGraphicFramePr>
          <p:nvPr>
            <p:extLst>
              <p:ext uri="{D42A27DB-BD31-4B8C-83A1-F6EECF244321}">
                <p14:modId xmlns:p14="http://schemas.microsoft.com/office/powerpoint/2010/main" val="2115121017"/>
              </p:ext>
            </p:extLst>
          </p:nvPr>
        </p:nvGraphicFramePr>
        <p:xfrm>
          <a:off x="6130592" y="967500"/>
          <a:ext cx="2854082" cy="3891205"/>
        </p:xfrm>
        <a:graphic>
          <a:graphicData uri="http://schemas.openxmlformats.org/drawingml/2006/table">
            <a:tbl>
              <a:tblPr firstRow="1" bandRow="1">
                <a:tableStyleId>{5C22544A-7EE6-4342-B048-85BDC9FD1C3A}</a:tableStyleId>
              </a:tblPr>
              <a:tblGrid>
                <a:gridCol w="1918843">
                  <a:extLst>
                    <a:ext uri="{9D8B030D-6E8A-4147-A177-3AD203B41FA5}">
                      <a16:colId xmlns:a16="http://schemas.microsoft.com/office/drawing/2014/main" val="305665776"/>
                    </a:ext>
                  </a:extLst>
                </a:gridCol>
                <a:gridCol w="935239">
                  <a:extLst>
                    <a:ext uri="{9D8B030D-6E8A-4147-A177-3AD203B41FA5}">
                      <a16:colId xmlns:a16="http://schemas.microsoft.com/office/drawing/2014/main" val="2552153957"/>
                    </a:ext>
                  </a:extLst>
                </a:gridCol>
              </a:tblGrid>
              <a:tr h="307118">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1,700</a:t>
                      </a:r>
                    </a:p>
                  </a:txBody>
                  <a:tcPr anchor="ctr"/>
                </a:tc>
                <a:extLst>
                  <a:ext uri="{0D108BD9-81ED-4DB2-BD59-A6C34878D82A}">
                    <a16:rowId xmlns:a16="http://schemas.microsoft.com/office/drawing/2014/main" val="2359552654"/>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BOS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2,130</a:t>
                      </a:r>
                    </a:p>
                  </a:txBody>
                  <a:tcPr anchor="ctr"/>
                </a:tc>
                <a:extLst>
                  <a:ext uri="{0D108BD9-81ED-4DB2-BD59-A6C34878D82A}">
                    <a16:rowId xmlns:a16="http://schemas.microsoft.com/office/drawing/2014/main" val="790949909"/>
                  </a:ext>
                </a:extLst>
              </a:tr>
              <a:tr h="297628">
                <a:tc>
                  <a:txBody>
                    <a:bodyPr/>
                    <a:lstStyle/>
                    <a:p>
                      <a:pPr marL="117475" indent="0" algn="l" defTabSz="457200" rtl="0" eaLnBrk="1" fontAlgn="ctr" latinLnBrk="0" hangingPunct="1"/>
                      <a:r>
                        <a:rPr lang="en-US" sz="1000" b="0" kern="1200">
                          <a:solidFill>
                            <a:schemeClr val="dk1"/>
                          </a:solidFill>
                          <a:latin typeface="+mn-lt"/>
                          <a:ea typeface="+mn-ea"/>
                          <a:cs typeface="+mn-cs"/>
                        </a:rPr>
                        <a:t>Development and project management</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98</a:t>
                      </a:r>
                    </a:p>
                  </a:txBody>
                  <a:tcPr anchor="ctr"/>
                </a:tc>
                <a:extLst>
                  <a:ext uri="{0D108BD9-81ED-4DB2-BD59-A6C34878D82A}">
                    <a16:rowId xmlns:a16="http://schemas.microsoft.com/office/drawing/2014/main" val="125047157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Substructure and foundation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609</a:t>
                      </a:r>
                    </a:p>
                  </a:txBody>
                  <a:tcPr anchor="ctr"/>
                </a:tc>
                <a:extLst>
                  <a:ext uri="{0D108BD9-81ED-4DB2-BD59-A6C34878D82A}">
                    <a16:rowId xmlns:a16="http://schemas.microsoft.com/office/drawing/2014/main" val="994328820"/>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Electrical infrastructure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1027</a:t>
                      </a:r>
                    </a:p>
                  </a:txBody>
                  <a:tcPr anchor="ctr"/>
                </a:tc>
                <a:extLst>
                  <a:ext uri="{0D108BD9-81ED-4DB2-BD59-A6C34878D82A}">
                    <a16:rowId xmlns:a16="http://schemas.microsoft.com/office/drawing/2014/main" val="315876265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Assembly and installation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229</a:t>
                      </a:r>
                    </a:p>
                  </a:txBody>
                  <a:tcPr anchor="ctr"/>
                </a:tc>
                <a:extLst>
                  <a:ext uri="{0D108BD9-81ED-4DB2-BD59-A6C34878D82A}">
                    <a16:rowId xmlns:a16="http://schemas.microsoft.com/office/drawing/2014/main" val="101893474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Lease price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167</a:t>
                      </a:r>
                    </a:p>
                  </a:txBody>
                  <a:tcPr anchor="ctr"/>
                </a:tc>
                <a:extLst>
                  <a:ext uri="{0D108BD9-81ED-4DB2-BD59-A6C34878D82A}">
                    <a16:rowId xmlns:a16="http://schemas.microsoft.com/office/drawing/2014/main" val="3894498998"/>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Soft Costs</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809</a:t>
                      </a:r>
                    </a:p>
                  </a:txBody>
                  <a:tcPr anchor="ctr"/>
                </a:tc>
                <a:extLst>
                  <a:ext uri="{0D108BD9-81ED-4DB2-BD59-A6C34878D82A}">
                    <a16:rowId xmlns:a16="http://schemas.microsoft.com/office/drawing/2014/main" val="360139764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Plant 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135838149"/>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Decommissioning</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116</a:t>
                      </a:r>
                    </a:p>
                  </a:txBody>
                  <a:tcPr anchor="ctr"/>
                </a:tc>
                <a:extLst>
                  <a:ext uri="{0D108BD9-81ED-4DB2-BD59-A6C34878D82A}">
                    <a16:rowId xmlns:a16="http://schemas.microsoft.com/office/drawing/2014/main" val="3325007862"/>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Contingency</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414</a:t>
                      </a:r>
                    </a:p>
                  </a:txBody>
                  <a:tcPr anchor="ctr"/>
                </a:tc>
                <a:extLst>
                  <a:ext uri="{0D108BD9-81ED-4DB2-BD59-A6C34878D82A}">
                    <a16:rowId xmlns:a16="http://schemas.microsoft.com/office/drawing/2014/main" val="1858372048"/>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Construction finance</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192</a:t>
                      </a:r>
                    </a:p>
                  </a:txBody>
                  <a:tcPr anchor="ctr"/>
                </a:tc>
                <a:extLst>
                  <a:ext uri="{0D108BD9-81ED-4DB2-BD59-A6C34878D82A}">
                    <a16:rowId xmlns:a16="http://schemas.microsoft.com/office/drawing/2014/main" val="4105728753"/>
                  </a:ext>
                </a:extLst>
              </a:tr>
              <a:tr h="245219">
                <a:tc>
                  <a:txBody>
                    <a:bodyPr/>
                    <a:lstStyle/>
                    <a:p>
                      <a:pPr marL="117475" indent="0" algn="l" defTabSz="457200" rtl="0" eaLnBrk="1" fontAlgn="ctr" latinLnBrk="0" hangingPunct="1"/>
                      <a:r>
                        <a:rPr lang="en-US" sz="1000" b="0" kern="1200">
                          <a:solidFill>
                            <a:schemeClr val="dk1"/>
                          </a:solidFill>
                          <a:latin typeface="+mn-lt"/>
                          <a:ea typeface="+mn-ea"/>
                          <a:cs typeface="+mn-cs"/>
                        </a:rPr>
                        <a:t>Insurance during construction</a:t>
                      </a:r>
                    </a:p>
                  </a:txBody>
                  <a:tcPr anchor="ctr"/>
                </a:tc>
                <a:tc>
                  <a:txBody>
                    <a:bodyPr/>
                    <a:lstStyle/>
                    <a:p>
                      <a:pPr marL="0" algn="l" defTabSz="457200" rtl="0" eaLnBrk="1" fontAlgn="b" latinLnBrk="0" hangingPunct="1"/>
                      <a:r>
                        <a:rPr lang="en-US" sz="1000" b="0" kern="1200">
                          <a:solidFill>
                            <a:schemeClr val="dk1"/>
                          </a:solidFill>
                          <a:latin typeface="+mn-lt"/>
                          <a:ea typeface="+mn-ea"/>
                          <a:cs typeface="+mn-cs"/>
                        </a:rPr>
                        <a:t>44</a:t>
                      </a:r>
                    </a:p>
                  </a:txBody>
                  <a:tcPr anchor="ctr"/>
                </a:tc>
                <a:extLst>
                  <a:ext uri="{0D108BD9-81ED-4DB2-BD59-A6C34878D82A}">
                    <a16:rowId xmlns:a16="http://schemas.microsoft.com/office/drawing/2014/main" val="3628496780"/>
                  </a:ext>
                </a:extLst>
              </a:tr>
              <a:tr h="245219">
                <a:tc>
                  <a:txBody>
                    <a:bodyPr/>
                    <a:lstStyle/>
                    <a:p>
                      <a:pPr marL="0" indent="0" algn="l" defTabSz="457200" rtl="0" eaLnBrk="1" fontAlgn="ctr" latinLnBrk="0" hangingPunct="1"/>
                      <a:r>
                        <a:rPr lang="en-US" sz="1000" b="1" kern="1200">
                          <a:solidFill>
                            <a:schemeClr val="dk1"/>
                          </a:solidFill>
                          <a:latin typeface="+mn-lt"/>
                          <a:ea typeface="+mn-ea"/>
                          <a:cs typeface="+mn-cs"/>
                        </a:rPr>
                        <a:t>Total CapEx</a:t>
                      </a:r>
                    </a:p>
                  </a:txBody>
                  <a:tcPr anchor="ctr"/>
                </a:tc>
                <a:tc>
                  <a:txBody>
                    <a:bodyPr/>
                    <a:lstStyle/>
                    <a:p>
                      <a:pPr marL="0" algn="l" defTabSz="457200" rtl="0" eaLnBrk="1" fontAlgn="b" latinLnBrk="0" hangingPunct="1"/>
                      <a:r>
                        <a:rPr lang="en-US" sz="1000" b="1" kern="1200">
                          <a:solidFill>
                            <a:schemeClr val="dk1"/>
                          </a:solidFill>
                          <a:latin typeface="+mn-lt"/>
                          <a:ea typeface="+mn-ea"/>
                          <a:cs typeface="+mn-cs"/>
                        </a:rPr>
                        <a:t>4,640</a:t>
                      </a:r>
                    </a:p>
                  </a:txBody>
                  <a:tcPr anchor="ctr"/>
                </a:tc>
                <a:extLst>
                  <a:ext uri="{0D108BD9-81ED-4DB2-BD59-A6C34878D82A}">
                    <a16:rowId xmlns:a16="http://schemas.microsoft.com/office/drawing/2014/main" val="3844062209"/>
                  </a:ext>
                </a:extLst>
              </a:tr>
            </a:tbl>
          </a:graphicData>
        </a:graphic>
      </p:graphicFrame>
      <p:sp>
        <p:nvSpPr>
          <p:cNvPr id="3" name="TextBox 2">
            <a:extLst>
              <a:ext uri="{FF2B5EF4-FFF2-40B4-BE49-F238E27FC236}">
                <a16:creationId xmlns:a16="http://schemas.microsoft.com/office/drawing/2014/main" id="{EA88081F-63FC-B718-2314-35026DF78981}"/>
              </a:ext>
            </a:extLst>
          </p:cNvPr>
          <p:cNvSpPr txBox="1"/>
          <p:nvPr/>
        </p:nvSpPr>
        <p:spPr>
          <a:xfrm>
            <a:off x="6132281" y="4837796"/>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graphicFrame>
        <p:nvGraphicFramePr>
          <p:cNvPr id="13" name="Table 12"/>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a:pPr>
                      <a:r>
                        <a:t>Parameter</a:t>
                      </a:r>
                    </a:p>
                  </a:txBody>
                  <a:tcPr>
                    <a:solidFill>
                      <a:srgbClr val="D9D9D9"/>
                    </a:solidFill>
                  </a:tcPr>
                </a:tc>
                <a:tc>
                  <a:txBody>
                    <a:bodyPr/>
                    <a:lstStyle/>
                    <a:p>
                      <a:pPr algn="ctr">
                        <a:defRPr b="1"/>
                      </a:pPr>
                      <a:r>
                        <a:t>Value ($2022/kW)</a:t>
                      </a:r>
                    </a:p>
                  </a:txBody>
                  <a:tcPr>
                    <a:solidFill>
                      <a:srgbClr val="D9D9D9"/>
                    </a:solidFill>
                  </a:tcPr>
                </a:tc>
              </a:tr>
              <a:tr h="228600">
                <a:tc>
                  <a:txBody>
                    <a:bodyPr/>
                    <a:lstStyle/>
                    <a:p>
                      <a:pPr algn="ctr"/>
                      <a:r>
                        <a:t>Total Turbine</a:t>
                      </a:r>
                    </a:p>
                  </a:txBody>
                  <a:tcPr/>
                </a:tc>
                <a:tc>
                  <a:txBody>
                    <a:bodyPr/>
                    <a:lstStyle/>
                    <a:p>
                      <a:pPr algn="ctr"/>
                      <a:r>
                        <a:t>1,700</a:t>
                      </a:r>
                    </a:p>
                  </a:txBody>
                  <a:tcPr/>
                </a:tc>
              </a:tr>
              <a:tr h="228600">
                <a:tc>
                  <a:txBody>
                    <a:bodyPr/>
                    <a:lstStyle/>
                    <a:p>
                      <a:pPr algn="ctr"/>
                      <a:r>
                        <a:t>Turbine</a:t>
                      </a:r>
                    </a:p>
                  </a:txBody>
                  <a:tcPr/>
                </a:tc>
                <a:tc>
                  <a:txBody>
                    <a:bodyPr/>
                    <a:lstStyle/>
                    <a:p>
                      <a:pPr algn="ctr"/>
                      <a:r>
                        <a:t>1,700</a:t>
                      </a:r>
                    </a:p>
                  </a:txBody>
                  <a:tcPr/>
                </a:tc>
              </a:tr>
              <a:tr h="228600">
                <a:tc>
                  <a:txBody>
                    <a:bodyPr/>
                    <a:lstStyle/>
                    <a:p>
                      <a:pPr algn="ctr"/>
                      <a:r>
                        <a:t>Total Balance of System</a:t>
                      </a:r>
                    </a:p>
                  </a:txBody>
                  <a:tcPr/>
                </a:tc>
                <a:tc>
                  <a:txBody>
                    <a:bodyPr/>
                    <a:lstStyle/>
                    <a:p>
                      <a:pPr algn="ctr"/>
                      <a:r>
                        <a:t>2,130</a:t>
                      </a:r>
                    </a:p>
                  </a:txBody>
                  <a:tcPr/>
                </a:tc>
              </a:tr>
              <a:tr h="228600">
                <a:tc>
                  <a:txBody>
                    <a:bodyPr/>
                    <a:lstStyle/>
                    <a:p>
                      <a:pPr algn="ctr"/>
                      <a:r>
                        <a:t>Array System</a:t>
                      </a:r>
                    </a:p>
                  </a:txBody>
                  <a:tcPr/>
                </a:tc>
                <a:tc>
                  <a:txBody>
                    <a:bodyPr/>
                    <a:lstStyle/>
                    <a:p>
                      <a:pPr algn="ctr"/>
                      <a:r>
                        <a:t>210</a:t>
                      </a:r>
                    </a:p>
                  </a:txBody>
                  <a:tcPr/>
                </a:tc>
              </a:tr>
              <a:tr h="228600">
                <a:tc>
                  <a:txBody>
                    <a:bodyPr/>
                    <a:lstStyle/>
                    <a:p>
                      <a:pPr algn="ctr"/>
                      <a:r>
                        <a:t>Export System</a:t>
                      </a:r>
                    </a:p>
                  </a:txBody>
                  <a:tcPr/>
                </a:tc>
                <a:tc>
                  <a:txBody>
                    <a:bodyPr/>
                    <a:lstStyle/>
                    <a:p>
                      <a:pPr algn="ctr"/>
                      <a:r>
                        <a:t>189</a:t>
                      </a:r>
                    </a:p>
                  </a:txBody>
                  <a:tcPr/>
                </a:tc>
              </a:tr>
              <a:tr h="228600">
                <a:tc>
                  <a:txBody>
                    <a:bodyPr/>
                    <a:lstStyle/>
                    <a:p>
                      <a:pPr algn="ctr"/>
                      <a:r>
                        <a:t>Offshore Substation</a:t>
                      </a:r>
                    </a:p>
                  </a:txBody>
                  <a:tcPr/>
                </a:tc>
                <a:tc>
                  <a:txBody>
                    <a:bodyPr/>
                    <a:lstStyle/>
                    <a:p>
                      <a:pPr algn="ctr"/>
                      <a:r>
                        <a:t>187</a:t>
                      </a:r>
                    </a:p>
                  </a:txBody>
                  <a:tcPr/>
                </a:tc>
              </a:tr>
              <a:tr h="228600">
                <a:tc>
                  <a:txBody>
                    <a:bodyPr/>
                    <a:lstStyle/>
                    <a:p>
                      <a:pPr algn="ctr"/>
                      <a:r>
                        <a:t>Scour Protection</a:t>
                      </a:r>
                    </a:p>
                  </a:txBody>
                  <a:tcPr/>
                </a:tc>
                <a:tc>
                  <a:txBody>
                    <a:bodyPr/>
                    <a:lstStyle/>
                    <a:p>
                      <a:pPr algn="ctr"/>
                      <a:r>
                        <a:t>20</a:t>
                      </a:r>
                    </a:p>
                  </a:txBody>
                  <a:tcPr/>
                </a:tc>
              </a:tr>
              <a:tr h="228600">
                <a:tc>
                  <a:txBody>
                    <a:bodyPr/>
                    <a:lstStyle/>
                    <a:p>
                      <a:pPr algn="ctr"/>
                      <a:r>
                        <a:t>Substructure</a:t>
                      </a:r>
                    </a:p>
                  </a:txBody>
                  <a:tcPr/>
                </a:tc>
                <a:tc>
                  <a:txBody>
                    <a:bodyPr/>
                    <a:lstStyle/>
                    <a:p>
                      <a:pPr algn="ctr"/>
                      <a:r>
                        <a:t>589</a:t>
                      </a:r>
                    </a:p>
                  </a:txBody>
                  <a:tcPr/>
                </a:tc>
              </a:tr>
              <a:tr h="228600">
                <a:tc>
                  <a:txBody>
                    <a:bodyPr/>
                    <a:lstStyle/>
                    <a:p>
                      <a:pPr algn="ctr"/>
                      <a:r>
                        <a:t>Installation</a:t>
                      </a:r>
                    </a:p>
                  </a:txBody>
                  <a:tcPr/>
                </a:tc>
                <a:tc>
                  <a:txBody>
                    <a:bodyPr/>
                    <a:lstStyle/>
                    <a:p>
                      <a:pPr algn="ctr"/>
                      <a:r>
                        <a:t>670</a:t>
                      </a:r>
                    </a:p>
                  </a:txBody>
                  <a:tcPr/>
                </a:tc>
              </a:tr>
              <a:tr h="228600">
                <a:tc>
                  <a:txBody>
                    <a:bodyPr/>
                    <a:lstStyle/>
                    <a:p>
                      <a:pPr algn="ctr"/>
                      <a:r>
                        <a:t>Project</a:t>
                      </a:r>
                    </a:p>
                  </a:txBody>
                  <a:tcPr/>
                </a:tc>
                <a:tc>
                  <a:txBody>
                    <a:bodyPr/>
                    <a:lstStyle/>
                    <a:p>
                      <a:pPr algn="ctr"/>
                      <a:r>
                        <a:t>98</a:t>
                      </a:r>
                    </a:p>
                  </a:txBody>
                  <a:tcPr/>
                </a:tc>
              </a:tr>
              <a:tr h="228600">
                <a:tc>
                  <a:txBody>
                    <a:bodyPr/>
                    <a:lstStyle/>
                    <a:p>
                      <a:pPr algn="ctr"/>
                      <a:r>
                        <a:t>Lease Price</a:t>
                      </a:r>
                    </a:p>
                  </a:txBody>
                  <a:tcPr/>
                </a:tc>
                <a:tc>
                  <a:txBody>
                    <a:bodyPr/>
                    <a:lstStyle/>
                    <a:p>
                      <a:pPr algn="ctr"/>
                      <a:r>
                        <a:t>167</a:t>
                      </a:r>
                    </a:p>
                  </a:txBody>
                  <a:tcPr/>
                </a:tc>
              </a:tr>
              <a:tr h="228600">
                <a:tc>
                  <a:txBody>
                    <a:bodyPr/>
                    <a:lstStyle/>
                    <a:p>
                      <a:pPr algn="ctr"/>
                      <a:r>
                        <a:t>Total Soft Costs</a:t>
                      </a:r>
                    </a:p>
                  </a:txBody>
                  <a:tcPr/>
                </a:tc>
                <a:tc>
                  <a:txBody>
                    <a:bodyPr/>
                    <a:lstStyle/>
                    <a:p>
                      <a:pPr algn="ctr"/>
                      <a:r>
                        <a:t>810</a:t>
                      </a:r>
                    </a:p>
                  </a:txBody>
                  <a:tcPr/>
                </a:tc>
              </a:tr>
              <a:tr h="228600">
                <a:tc>
                  <a:txBody>
                    <a:bodyPr/>
                    <a:lstStyle/>
                    <a:p>
                      <a:pPr algn="ctr"/>
                      <a:r>
                        <a:t>Construction Insurance</a:t>
                      </a:r>
                    </a:p>
                  </a:txBody>
                  <a:tcPr/>
                </a:tc>
                <a:tc>
                  <a:txBody>
                    <a:bodyPr/>
                    <a:lstStyle/>
                    <a:p>
                      <a:pPr algn="ctr"/>
                      <a:r>
                        <a:t>44</a:t>
                      </a:r>
                    </a:p>
                  </a:txBody>
                  <a:tcPr/>
                </a:tc>
              </a:tr>
              <a:tr h="228600">
                <a:tc>
                  <a:txBody>
                    <a:bodyPr/>
                    <a:lstStyle/>
                    <a:p>
                      <a:pPr algn="ctr"/>
                      <a:r>
                        <a:t>Decommissioning</a:t>
                      </a:r>
                    </a:p>
                  </a:txBody>
                  <a:tcPr/>
                </a:tc>
                <a:tc>
                  <a:txBody>
                    <a:bodyPr/>
                    <a:lstStyle/>
                    <a:p>
                      <a:pPr algn="ctr"/>
                      <a:r>
                        <a:t>116</a:t>
                      </a:r>
                    </a:p>
                  </a:txBody>
                  <a:tcPr/>
                </a:tc>
              </a:tr>
              <a:tr h="228600">
                <a:tc>
                  <a:txBody>
                    <a:bodyPr/>
                    <a:lstStyle/>
                    <a:p>
                      <a:pPr algn="ctr"/>
                      <a:r>
                        <a:t>Construction Financing</a:t>
                      </a:r>
                    </a:p>
                  </a:txBody>
                  <a:tcPr/>
                </a:tc>
                <a:tc>
                  <a:txBody>
                    <a:bodyPr/>
                    <a:lstStyle/>
                    <a:p>
                      <a:pPr algn="ctr"/>
                      <a:r>
                        <a:t>192</a:t>
                      </a:r>
                    </a:p>
                  </a:txBody>
                  <a:tcPr/>
                </a:tc>
              </a:tr>
              <a:tr h="228600">
                <a:tc>
                  <a:txBody>
                    <a:bodyPr/>
                    <a:lstStyle/>
                    <a:p>
                      <a:pPr algn="ctr"/>
                      <a:r>
                        <a:t>Procurement Contingency</a:t>
                      </a:r>
                    </a:p>
                  </a:txBody>
                  <a:tcPr/>
                </a:tc>
                <a:tc>
                  <a:txBody>
                    <a:bodyPr/>
                    <a:lstStyle/>
                    <a:p>
                      <a:pPr algn="ctr"/>
                      <a:r>
                        <a:t>182</a:t>
                      </a:r>
                    </a:p>
                  </a:txBody>
                  <a:tcPr/>
                </a:tc>
              </a:tr>
              <a:tr h="228600">
                <a:tc>
                  <a:txBody>
                    <a:bodyPr/>
                    <a:lstStyle/>
                    <a:p>
                      <a:pPr algn="ctr"/>
                      <a:r>
                        <a:t>Install. Contingency</a:t>
                      </a:r>
                    </a:p>
                  </a:txBody>
                  <a:tcPr/>
                </a:tc>
                <a:tc>
                  <a:txBody>
                    <a:bodyPr/>
                    <a:lstStyle/>
                    <a:p>
                      <a:pPr algn="ctr"/>
                      <a:r>
                        <a:t>231</a:t>
                      </a:r>
                    </a:p>
                  </a:txBody>
                  <a:tcPr/>
                </a:tc>
              </a:tr>
              <a:tr h="228600">
                <a:tc>
                  <a:txBody>
                    <a:bodyPr/>
                    <a:lstStyle/>
                    <a:p>
                      <a:pPr algn="ctr"/>
                      <a:r>
                        <a:t>Project Completion</a:t>
                      </a:r>
                    </a:p>
                  </a:txBody>
                  <a:tcPr/>
                </a:tc>
                <a:tc>
                  <a:txBody>
                    <a:bodyPr/>
                    <a:lstStyle/>
                    <a:p>
                      <a:pPr algn="ctr"/>
                      <a:r>
                        <a:t>44</a:t>
                      </a:r>
                    </a:p>
                  </a:txBody>
                  <a:tcPr/>
                </a:tc>
              </a:tr>
              <a:tr h="228600">
                <a:tc>
                  <a:txBody>
                    <a:bodyPr/>
                    <a:lstStyle/>
                    <a:p>
                      <a:pPr algn="ctr"/>
                      <a:r>
                        <a:t>Total CapEx</a:t>
                      </a:r>
                    </a:p>
                  </a:txBody>
                  <a:tcPr/>
                </a:tc>
                <a:tc>
                  <a:txBody>
                    <a:bodyPr/>
                    <a:lstStyle/>
                    <a:p>
                      <a:pPr algn="ctr"/>
                      <a:r>
                        <a:t>4,640</a:t>
                      </a:r>
                    </a:p>
                  </a:txBody>
                  <a:tcPr/>
                </a:tc>
              </a:tr>
            </a:tbl>
          </a:graphicData>
        </a:graphic>
      </p:graphicFrame>
      <p:pic>
        <p:nvPicPr>
          <p:cNvPr id="14" name="Picture 13" descr="FBOW_capex_donut.png"/>
          <p:cNvPicPr>
            <a:picLocks noChangeAspect="1"/>
          </p:cNvPicPr>
          <p:nvPr/>
        </p:nvPicPr>
        <p:blipFill>
          <a:blip r:embed="rId6"/>
          <a:stretch>
            <a:fillRect/>
          </a:stretch>
        </p:blipFill>
        <p:spPr>
          <a:xfrm>
            <a:off x="914400" y="914400"/>
            <a:ext cx="9144018" cy="7315214"/>
          </a:xfrm>
          <a:prstGeom prst="rect">
            <a:avLst/>
          </a:prstGeom>
        </p:spPr>
      </p:pic>
    </p:spTree>
    <p:extLst>
      <p:ext uri="{BB962C8B-B14F-4D97-AF65-F5344CB8AC3E}">
        <p14:creationId xmlns:p14="http://schemas.microsoft.com/office/powerpoint/2010/main" val="2018117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4100-000005000000}"/>
              </a:ext>
            </a:extLst>
          </p:cNvPr>
          <p:cNvGraphicFramePr>
            <a:graphicFrameLocks/>
          </p:cNvGraphicFramePr>
          <p:nvPr>
            <p:extLst>
              <p:ext uri="{D42A27DB-BD31-4B8C-83A1-F6EECF244321}">
                <p14:modId xmlns:p14="http://schemas.microsoft.com/office/powerpoint/2010/main" val="4209547383"/>
              </p:ext>
            </p:extLst>
          </p:nvPr>
        </p:nvGraphicFramePr>
        <p:xfrm>
          <a:off x="-474358" y="968287"/>
          <a:ext cx="7112224" cy="4175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0000000-0008-0000-4100-000006000000}"/>
              </a:ext>
            </a:extLst>
          </p:cNvPr>
          <p:cNvGraphicFramePr>
            <a:graphicFrameLocks/>
          </p:cNvGraphicFramePr>
          <p:nvPr>
            <p:extLst>
              <p:ext uri="{D42A27DB-BD31-4B8C-83A1-F6EECF244321}">
                <p14:modId xmlns:p14="http://schemas.microsoft.com/office/powerpoint/2010/main" val="3849552783"/>
              </p:ext>
            </p:extLst>
          </p:nvPr>
        </p:nvGraphicFramePr>
        <p:xfrm>
          <a:off x="-474359" y="968287"/>
          <a:ext cx="7112224" cy="417521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90900D3C-2AE0-A5F9-D073-D43D9135F192}"/>
              </a:ext>
            </a:extLst>
          </p:cNvPr>
          <p:cNvSpPr>
            <a:spLocks noGrp="1"/>
          </p:cNvSpPr>
          <p:nvPr>
            <p:ph type="title"/>
          </p:nvPr>
        </p:nvSpPr>
        <p:spPr/>
        <p:txBody>
          <a:bodyPr/>
          <a:lstStyle/>
          <a:p>
            <a:r>
              <a:rPr lang="en-US"/>
              <a:t>Floating Offshore Wind System </a:t>
            </a:r>
            <a:r>
              <a:rPr lang="en-US" err="1"/>
              <a:t>CapEx</a:t>
            </a:r>
            <a:r>
              <a:rPr lang="en-US"/>
              <a:t> </a:t>
            </a:r>
            <a:br>
              <a:rPr lang="en-US"/>
            </a:br>
            <a:r>
              <a:rPr lang="en-US"/>
              <a:t>Component Cost Breakdown</a:t>
            </a:r>
          </a:p>
        </p:txBody>
      </p:sp>
      <p:graphicFrame>
        <p:nvGraphicFramePr>
          <p:cNvPr id="5" name="Table 4">
            <a:extLst>
              <a:ext uri="{FF2B5EF4-FFF2-40B4-BE49-F238E27FC236}">
                <a16:creationId xmlns:a16="http://schemas.microsoft.com/office/drawing/2014/main" id="{2D963229-C148-F240-95AB-CDE0CED2A765}"/>
              </a:ext>
            </a:extLst>
          </p:cNvPr>
          <p:cNvGraphicFramePr>
            <a:graphicFrameLocks noGrp="1"/>
          </p:cNvGraphicFramePr>
          <p:nvPr>
            <p:extLst>
              <p:ext uri="{D42A27DB-BD31-4B8C-83A1-F6EECF244321}">
                <p14:modId xmlns:p14="http://schemas.microsoft.com/office/powerpoint/2010/main" val="1194956884"/>
              </p:ext>
            </p:extLst>
          </p:nvPr>
        </p:nvGraphicFramePr>
        <p:xfrm>
          <a:off x="6187312" y="968288"/>
          <a:ext cx="2902726" cy="4091940"/>
        </p:xfrm>
        <a:graphic>
          <a:graphicData uri="http://schemas.openxmlformats.org/drawingml/2006/table">
            <a:tbl>
              <a:tblPr firstRow="1" bandRow="1">
                <a:tableStyleId>{5C22544A-7EE6-4342-B048-85BDC9FD1C3A}</a:tableStyleId>
              </a:tblPr>
              <a:tblGrid>
                <a:gridCol w="1988209">
                  <a:extLst>
                    <a:ext uri="{9D8B030D-6E8A-4147-A177-3AD203B41FA5}">
                      <a16:colId xmlns:a16="http://schemas.microsoft.com/office/drawing/2014/main" val="305665776"/>
                    </a:ext>
                  </a:extLst>
                </a:gridCol>
                <a:gridCol w="914517">
                  <a:extLst>
                    <a:ext uri="{9D8B030D-6E8A-4147-A177-3AD203B41FA5}">
                      <a16:colId xmlns:a16="http://schemas.microsoft.com/office/drawing/2014/main" val="2552153957"/>
                    </a:ext>
                  </a:extLst>
                </a:gridCol>
              </a:tblGrid>
              <a:tr h="171021">
                <a:tc>
                  <a:txBody>
                    <a:bodyPr/>
                    <a:lstStyle/>
                    <a:p>
                      <a:pPr marL="0" algn="l" defTabSz="457200" rtl="0" eaLnBrk="1" latinLnBrk="0" hangingPunct="1"/>
                      <a:r>
                        <a:rPr lang="en-US" sz="1050" b="1" kern="1200">
                          <a:solidFill>
                            <a:schemeClr val="lt1"/>
                          </a:solidFill>
                          <a:latin typeface="+mn-lt"/>
                          <a:ea typeface="+mn-ea"/>
                          <a:cs typeface="+mn-cs"/>
                        </a:rPr>
                        <a:t>Parameter</a:t>
                      </a:r>
                    </a:p>
                  </a:txBody>
                  <a:tcPr/>
                </a:tc>
                <a:tc>
                  <a:txBody>
                    <a:bodyPr/>
                    <a:lstStyle/>
                    <a:p>
                      <a:pPr marL="0" algn="l" defTabSz="457200" rtl="0" eaLnBrk="1" latinLnBrk="0" hangingPunct="1"/>
                      <a:r>
                        <a:rPr lang="en-US" sz="1050" b="1" kern="1200">
                          <a:solidFill>
                            <a:schemeClr val="lt1"/>
                          </a:solidFill>
                          <a:latin typeface="+mn-lt"/>
                          <a:ea typeface="+mn-ea"/>
                          <a:cs typeface="+mn-cs"/>
                        </a:rPr>
                        <a:t>Value ($/kW)</a:t>
                      </a:r>
                    </a:p>
                  </a:txBody>
                  <a:tcPr/>
                </a:tc>
                <a:extLst>
                  <a:ext uri="{0D108BD9-81ED-4DB2-BD59-A6C34878D82A}">
                    <a16:rowId xmlns:a16="http://schemas.microsoft.com/office/drawing/2014/main" val="1010804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Turbine</a:t>
                      </a: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1,700</a:t>
                      </a:r>
                    </a:p>
                  </a:txBody>
                  <a:tcPr anchor="b"/>
                </a:tc>
                <a:extLst>
                  <a:ext uri="{0D108BD9-81ED-4DB2-BD59-A6C34878D82A}">
                    <a16:rowId xmlns:a16="http://schemas.microsoft.com/office/drawing/2014/main" val="2359552654"/>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BOS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3,409</a:t>
                      </a:r>
                    </a:p>
                  </a:txBody>
                  <a:tcPr anchor="b"/>
                </a:tc>
                <a:extLst>
                  <a:ext uri="{0D108BD9-81ED-4DB2-BD59-A6C34878D82A}">
                    <a16:rowId xmlns:a16="http://schemas.microsoft.com/office/drawing/2014/main" val="79094990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Development and project management</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98</a:t>
                      </a:r>
                    </a:p>
                  </a:txBody>
                  <a:tcPr anchor="b"/>
                </a:tc>
                <a:extLst>
                  <a:ext uri="{0D108BD9-81ED-4DB2-BD59-A6C34878D82A}">
                    <a16:rowId xmlns:a16="http://schemas.microsoft.com/office/drawing/2014/main" val="125047157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Substructure and foundation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1,708</a:t>
                      </a:r>
                    </a:p>
                  </a:txBody>
                  <a:tcPr anchor="b"/>
                </a:tc>
                <a:extLst>
                  <a:ext uri="{0D108BD9-81ED-4DB2-BD59-A6C34878D82A}">
                    <a16:rowId xmlns:a16="http://schemas.microsoft.com/office/drawing/2014/main" val="994328820"/>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Electrical infrastructure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1,157</a:t>
                      </a:r>
                    </a:p>
                  </a:txBody>
                  <a:tcPr anchor="b"/>
                </a:tc>
                <a:extLst>
                  <a:ext uri="{0D108BD9-81ED-4DB2-BD59-A6C34878D82A}">
                    <a16:rowId xmlns:a16="http://schemas.microsoft.com/office/drawing/2014/main" val="315876265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Assembly and installation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279</a:t>
                      </a:r>
                    </a:p>
                  </a:txBody>
                  <a:tcPr anchor="b"/>
                </a:tc>
                <a:extLst>
                  <a:ext uri="{0D108BD9-81ED-4DB2-BD59-A6C34878D82A}">
                    <a16:rowId xmlns:a16="http://schemas.microsoft.com/office/drawing/2014/main" val="101893474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Lease price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167</a:t>
                      </a:r>
                    </a:p>
                  </a:txBody>
                  <a:tcPr anchor="b"/>
                </a:tc>
                <a:extLst>
                  <a:ext uri="{0D108BD9-81ED-4DB2-BD59-A6C34878D82A}">
                    <a16:rowId xmlns:a16="http://schemas.microsoft.com/office/drawing/2014/main" val="3894498998"/>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Soft Costs</a:t>
                      </a:r>
                    </a:p>
                  </a:txBody>
                  <a:tcPr anchor="b"/>
                </a:tc>
                <a:tc>
                  <a:txBody>
                    <a:bodyPr/>
                    <a:lstStyle/>
                    <a:p>
                      <a:pPr marL="0" algn="l" defTabSz="457200" rtl="0" eaLnBrk="1" fontAlgn="b" latinLnBrk="0" hangingPunct="1"/>
                      <a:r>
                        <a:rPr lang="en-US" sz="1050" b="1" kern="1200">
                          <a:solidFill>
                            <a:schemeClr val="dk1"/>
                          </a:solidFill>
                          <a:latin typeface="+mn-lt"/>
                          <a:ea typeface="+mn-ea"/>
                          <a:cs typeface="+mn-cs"/>
                        </a:rPr>
                        <a:t>1,060</a:t>
                      </a:r>
                    </a:p>
                  </a:txBody>
                  <a:tcPr anchor="b"/>
                </a:tc>
                <a:extLst>
                  <a:ext uri="{0D108BD9-81ED-4DB2-BD59-A6C34878D82A}">
                    <a16:rowId xmlns:a16="http://schemas.microsoft.com/office/drawing/2014/main" val="360139764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Plant 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135838149"/>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Decommissioning</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147</a:t>
                      </a:r>
                    </a:p>
                  </a:txBody>
                  <a:tcPr anchor="b"/>
                </a:tc>
                <a:extLst>
                  <a:ext uri="{0D108BD9-81ED-4DB2-BD59-A6C34878D82A}">
                    <a16:rowId xmlns:a16="http://schemas.microsoft.com/office/drawing/2014/main" val="3325007862"/>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Contingency</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540</a:t>
                      </a:r>
                    </a:p>
                  </a:txBody>
                  <a:tcPr anchor="b"/>
                </a:tc>
                <a:extLst>
                  <a:ext uri="{0D108BD9-81ED-4DB2-BD59-A6C34878D82A}">
                    <a16:rowId xmlns:a16="http://schemas.microsoft.com/office/drawing/2014/main" val="1858372048"/>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Construction finance</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255</a:t>
                      </a:r>
                    </a:p>
                  </a:txBody>
                  <a:tcPr anchor="b"/>
                </a:tc>
                <a:extLst>
                  <a:ext uri="{0D108BD9-81ED-4DB2-BD59-A6C34878D82A}">
                    <a16:rowId xmlns:a16="http://schemas.microsoft.com/office/drawing/2014/main" val="4105728753"/>
                  </a:ext>
                </a:extLst>
              </a:tr>
              <a:tr h="171021">
                <a:tc>
                  <a:txBody>
                    <a:bodyPr/>
                    <a:lstStyle/>
                    <a:p>
                      <a:pPr marL="117475" indent="0" algn="l" defTabSz="457200" rtl="0" eaLnBrk="1" fontAlgn="ctr" latinLnBrk="0" hangingPunct="1"/>
                      <a:r>
                        <a:rPr lang="en-US" sz="1050" b="0" kern="1200">
                          <a:solidFill>
                            <a:schemeClr val="dk1"/>
                          </a:solidFill>
                          <a:latin typeface="+mn-lt"/>
                          <a:ea typeface="+mn-ea"/>
                          <a:cs typeface="+mn-cs"/>
                        </a:rPr>
                        <a:t>Insurance during construction</a:t>
                      </a:r>
                    </a:p>
                  </a:txBody>
                  <a:tcPr anchor="b"/>
                </a:tc>
                <a:tc>
                  <a:txBody>
                    <a:bodyPr/>
                    <a:lstStyle/>
                    <a:p>
                      <a:pPr marL="0" algn="l" defTabSz="457200" rtl="0" eaLnBrk="1" fontAlgn="b" latinLnBrk="0" hangingPunct="1"/>
                      <a:r>
                        <a:rPr lang="en-US" sz="1050" b="0" kern="1200">
                          <a:solidFill>
                            <a:schemeClr val="dk1"/>
                          </a:solidFill>
                          <a:latin typeface="+mn-lt"/>
                          <a:ea typeface="+mn-ea"/>
                          <a:cs typeface="+mn-cs"/>
                        </a:rPr>
                        <a:t>59</a:t>
                      </a:r>
                    </a:p>
                  </a:txBody>
                  <a:tcPr anchor="b"/>
                </a:tc>
                <a:extLst>
                  <a:ext uri="{0D108BD9-81ED-4DB2-BD59-A6C34878D82A}">
                    <a16:rowId xmlns:a16="http://schemas.microsoft.com/office/drawing/2014/main" val="3628496780"/>
                  </a:ext>
                </a:extLst>
              </a:tr>
              <a:tr h="171021">
                <a:tc>
                  <a:txBody>
                    <a:bodyPr/>
                    <a:lstStyle/>
                    <a:p>
                      <a:pPr marL="0" algn="l" defTabSz="457200" rtl="0" eaLnBrk="1" fontAlgn="ctr" latinLnBrk="0" hangingPunct="1"/>
                      <a:r>
                        <a:rPr lang="en-US" sz="1050" b="1" kern="1200">
                          <a:solidFill>
                            <a:schemeClr val="dk1"/>
                          </a:solidFill>
                          <a:latin typeface="+mn-lt"/>
                          <a:ea typeface="+mn-ea"/>
                          <a:cs typeface="+mn-cs"/>
                        </a:rPr>
                        <a:t>Total </a:t>
                      </a:r>
                      <a:r>
                        <a:rPr lang="en-US" sz="1050" b="1" kern="1200" err="1">
                          <a:solidFill>
                            <a:schemeClr val="dk1"/>
                          </a:solidFill>
                          <a:latin typeface="+mn-lt"/>
                          <a:ea typeface="+mn-ea"/>
                          <a:cs typeface="+mn-cs"/>
                        </a:rPr>
                        <a:t>CapEx</a:t>
                      </a:r>
                      <a:endParaRPr lang="en-US" sz="1050" b="1" kern="1200">
                        <a:solidFill>
                          <a:schemeClr val="dk1"/>
                        </a:solidFill>
                        <a:latin typeface="+mn-lt"/>
                        <a:ea typeface="+mn-ea"/>
                        <a:cs typeface="+mn-cs"/>
                      </a:endParaRPr>
                    </a:p>
                  </a:txBody>
                  <a:tcPr anchor="ctr"/>
                </a:tc>
                <a:tc>
                  <a:txBody>
                    <a:bodyPr/>
                    <a:lstStyle/>
                    <a:p>
                      <a:pPr marL="0" algn="l" defTabSz="457200" rtl="0" eaLnBrk="1" fontAlgn="b" latinLnBrk="0" hangingPunct="1"/>
                      <a:r>
                        <a:rPr lang="en-US" sz="1050" b="1" kern="1200">
                          <a:solidFill>
                            <a:schemeClr val="dk1"/>
                          </a:solidFill>
                          <a:latin typeface="+mn-lt"/>
                          <a:ea typeface="+mn-ea"/>
                          <a:cs typeface="+mn-cs"/>
                        </a:rPr>
                        <a:t>6,169</a:t>
                      </a:r>
                    </a:p>
                  </a:txBody>
                  <a:tcPr anchor="b"/>
                </a:tc>
                <a:extLst>
                  <a:ext uri="{0D108BD9-81ED-4DB2-BD59-A6C34878D82A}">
                    <a16:rowId xmlns:a16="http://schemas.microsoft.com/office/drawing/2014/main" val="3844062209"/>
                  </a:ext>
                </a:extLst>
              </a:tr>
            </a:tbl>
          </a:graphicData>
        </a:graphic>
      </p:graphicFrame>
      <p:graphicFrame>
        <p:nvGraphicFramePr>
          <p:cNvPr id="7" name="Chart 6">
            <a:extLst>
              <a:ext uri="{FF2B5EF4-FFF2-40B4-BE49-F238E27FC236}">
                <a16:creationId xmlns:a16="http://schemas.microsoft.com/office/drawing/2014/main" id="{00000000-0008-0000-4100-000007000000}"/>
              </a:ext>
            </a:extLst>
          </p:cNvPr>
          <p:cNvGraphicFramePr>
            <a:graphicFrameLocks/>
          </p:cNvGraphicFramePr>
          <p:nvPr>
            <p:extLst>
              <p:ext uri="{D42A27DB-BD31-4B8C-83A1-F6EECF244321}">
                <p14:modId xmlns:p14="http://schemas.microsoft.com/office/powerpoint/2010/main" val="666797276"/>
              </p:ext>
            </p:extLst>
          </p:nvPr>
        </p:nvGraphicFramePr>
        <p:xfrm>
          <a:off x="587992" y="1595108"/>
          <a:ext cx="4987524" cy="29217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Table 7"/>
          <p:cNvGraphicFramePr>
            <a:graphicFrameLocks noGrp="1"/>
          </p:cNvGraphicFramePr>
          <p:nvPr/>
        </p:nvGraphicFramePr>
        <p:xfrm>
          <a:off x="914400" y="914400"/>
          <a:ext cx="2743200" cy="4572000"/>
        </p:xfrm>
        <a:graphic>
          <a:graphicData uri="http://schemas.openxmlformats.org/drawingml/2006/table">
            <a:tbl>
              <a:tblPr firstRow="1" bandRow="1">
                <a:tableStyleId>{5C22544A-7EE6-4342-B048-85BDC9FD1C3A}</a:tableStyleId>
              </a:tblPr>
              <a:tblGrid>
                <a:gridCol w="1371600"/>
                <a:gridCol w="1371600"/>
              </a:tblGrid>
              <a:tr h="228600">
                <a:tc>
                  <a:txBody>
                    <a:bodyPr/>
                    <a:lstStyle/>
                    <a:p>
                      <a:pPr algn="ctr">
                        <a:defRPr b="1"/>
                      </a:pPr>
                      <a:r>
                        <a:t>Parameter</a:t>
                      </a:r>
                    </a:p>
                  </a:txBody>
                  <a:tcPr>
                    <a:solidFill>
                      <a:srgbClr val="D9D9D9"/>
                    </a:solidFill>
                  </a:tcPr>
                </a:tc>
                <a:tc>
                  <a:txBody>
                    <a:bodyPr/>
                    <a:lstStyle/>
                    <a:p>
                      <a:pPr algn="ctr">
                        <a:defRPr b="1"/>
                      </a:pPr>
                      <a:r>
                        <a:t>Value ($2022/kW)</a:t>
                      </a:r>
                    </a:p>
                  </a:txBody>
                  <a:tcPr>
                    <a:solidFill>
                      <a:srgbClr val="D9D9D9"/>
                    </a:solidFill>
                  </a:tcPr>
                </a:tc>
              </a:tr>
              <a:tr h="228600">
                <a:tc>
                  <a:txBody>
                    <a:bodyPr/>
                    <a:lstStyle/>
                    <a:p>
                      <a:pPr algn="ctr"/>
                      <a:r>
                        <a:t>Total Turbine</a:t>
                      </a:r>
                    </a:p>
                  </a:txBody>
                  <a:tcPr/>
                </a:tc>
                <a:tc>
                  <a:txBody>
                    <a:bodyPr/>
                    <a:lstStyle/>
                    <a:p>
                      <a:pPr algn="ctr"/>
                      <a:r>
                        <a:t>1,700</a:t>
                      </a:r>
                    </a:p>
                  </a:txBody>
                  <a:tcPr/>
                </a:tc>
              </a:tr>
              <a:tr h="228600">
                <a:tc>
                  <a:txBody>
                    <a:bodyPr/>
                    <a:lstStyle/>
                    <a:p>
                      <a:pPr algn="ctr"/>
                      <a:r>
                        <a:t>Turbine</a:t>
                      </a:r>
                    </a:p>
                  </a:txBody>
                  <a:tcPr/>
                </a:tc>
                <a:tc>
                  <a:txBody>
                    <a:bodyPr/>
                    <a:lstStyle/>
                    <a:p>
                      <a:pPr algn="ctr"/>
                      <a:r>
                        <a:t>1,700</a:t>
                      </a:r>
                    </a:p>
                  </a:txBody>
                  <a:tcPr/>
                </a:tc>
              </a:tr>
              <a:tr h="228600">
                <a:tc>
                  <a:txBody>
                    <a:bodyPr/>
                    <a:lstStyle/>
                    <a:p>
                      <a:pPr algn="ctr"/>
                      <a:r>
                        <a:t>Total Balance of System</a:t>
                      </a:r>
                    </a:p>
                  </a:txBody>
                  <a:tcPr/>
                </a:tc>
                <a:tc>
                  <a:txBody>
                    <a:bodyPr/>
                    <a:lstStyle/>
                    <a:p>
                      <a:pPr algn="ctr"/>
                      <a:r>
                        <a:t>3,409</a:t>
                      </a:r>
                    </a:p>
                  </a:txBody>
                  <a:tcPr/>
                </a:tc>
              </a:tr>
              <a:tr h="228600">
                <a:tc>
                  <a:txBody>
                    <a:bodyPr/>
                    <a:lstStyle/>
                    <a:p>
                      <a:pPr algn="ctr"/>
                      <a:r>
                        <a:t>Array System</a:t>
                      </a:r>
                    </a:p>
                  </a:txBody>
                  <a:tcPr/>
                </a:tc>
                <a:tc>
                  <a:txBody>
                    <a:bodyPr/>
                    <a:lstStyle/>
                    <a:p>
                      <a:pPr algn="ctr"/>
                      <a:r>
                        <a:t>251</a:t>
                      </a:r>
                    </a:p>
                  </a:txBody>
                  <a:tcPr/>
                </a:tc>
              </a:tr>
              <a:tr h="228600">
                <a:tc>
                  <a:txBody>
                    <a:bodyPr/>
                    <a:lstStyle/>
                    <a:p>
                      <a:pPr algn="ctr"/>
                      <a:r>
                        <a:t>Export System</a:t>
                      </a:r>
                    </a:p>
                  </a:txBody>
                  <a:tcPr/>
                </a:tc>
                <a:tc>
                  <a:txBody>
                    <a:bodyPr/>
                    <a:lstStyle/>
                    <a:p>
                      <a:pPr algn="ctr"/>
                      <a:r>
                        <a:t>143</a:t>
                      </a:r>
                    </a:p>
                  </a:txBody>
                  <a:tcPr/>
                </a:tc>
              </a:tr>
              <a:tr h="228600">
                <a:tc>
                  <a:txBody>
                    <a:bodyPr/>
                    <a:lstStyle/>
                    <a:p>
                      <a:pPr algn="ctr"/>
                      <a:r>
                        <a:t>Offshore Substation</a:t>
                      </a:r>
                    </a:p>
                  </a:txBody>
                  <a:tcPr/>
                </a:tc>
                <a:tc>
                  <a:txBody>
                    <a:bodyPr/>
                    <a:lstStyle/>
                    <a:p>
                      <a:pPr algn="ctr"/>
                      <a:r>
                        <a:t>187</a:t>
                      </a:r>
                    </a:p>
                  </a:txBody>
                  <a:tcPr/>
                </a:tc>
              </a:tr>
              <a:tr h="228600">
                <a:tc>
                  <a:txBody>
                    <a:bodyPr/>
                    <a:lstStyle/>
                    <a:p>
                      <a:pPr algn="ctr"/>
                      <a:r>
                        <a:t>Substructure</a:t>
                      </a:r>
                    </a:p>
                  </a:txBody>
                  <a:tcPr/>
                </a:tc>
                <a:tc>
                  <a:txBody>
                    <a:bodyPr/>
                    <a:lstStyle/>
                    <a:p>
                      <a:pPr algn="ctr"/>
                      <a:r>
                        <a:t>1,189</a:t>
                      </a:r>
                    </a:p>
                  </a:txBody>
                  <a:tcPr/>
                </a:tc>
              </a:tr>
              <a:tr h="228600">
                <a:tc>
                  <a:txBody>
                    <a:bodyPr/>
                    <a:lstStyle/>
                    <a:p>
                      <a:pPr algn="ctr"/>
                      <a:r>
                        <a:t>Mooring System</a:t>
                      </a:r>
                    </a:p>
                  </a:txBody>
                  <a:tcPr/>
                </a:tc>
                <a:tc>
                  <a:txBody>
                    <a:bodyPr/>
                    <a:lstStyle/>
                    <a:p>
                      <a:pPr algn="ctr"/>
                      <a:r>
                        <a:t>519</a:t>
                      </a:r>
                    </a:p>
                  </a:txBody>
                  <a:tcPr/>
                </a:tc>
              </a:tr>
              <a:tr h="228600">
                <a:tc>
                  <a:txBody>
                    <a:bodyPr/>
                    <a:lstStyle/>
                    <a:p>
                      <a:pPr algn="ctr"/>
                      <a:r>
                        <a:t>Installation</a:t>
                      </a:r>
                    </a:p>
                  </a:txBody>
                  <a:tcPr/>
                </a:tc>
                <a:tc>
                  <a:txBody>
                    <a:bodyPr/>
                    <a:lstStyle/>
                    <a:p>
                      <a:pPr algn="ctr"/>
                      <a:r>
                        <a:t>854</a:t>
                      </a:r>
                    </a:p>
                  </a:txBody>
                  <a:tcPr/>
                </a:tc>
              </a:tr>
              <a:tr h="228600">
                <a:tc>
                  <a:txBody>
                    <a:bodyPr/>
                    <a:lstStyle/>
                    <a:p>
                      <a:pPr algn="ctr"/>
                      <a:r>
                        <a:t>Project</a:t>
                      </a:r>
                    </a:p>
                  </a:txBody>
                  <a:tcPr/>
                </a:tc>
                <a:tc>
                  <a:txBody>
                    <a:bodyPr/>
                    <a:lstStyle/>
                    <a:p>
                      <a:pPr algn="ctr"/>
                      <a:r>
                        <a:t>98</a:t>
                      </a:r>
                    </a:p>
                  </a:txBody>
                  <a:tcPr/>
                </a:tc>
              </a:tr>
              <a:tr h="228600">
                <a:tc>
                  <a:txBody>
                    <a:bodyPr/>
                    <a:lstStyle/>
                    <a:p>
                      <a:pPr algn="ctr"/>
                      <a:r>
                        <a:t>Lease Price</a:t>
                      </a:r>
                    </a:p>
                  </a:txBody>
                  <a:tcPr/>
                </a:tc>
                <a:tc>
                  <a:txBody>
                    <a:bodyPr/>
                    <a:lstStyle/>
                    <a:p>
                      <a:pPr algn="ctr"/>
                      <a:r>
                        <a:t>167</a:t>
                      </a:r>
                    </a:p>
                  </a:txBody>
                  <a:tcPr/>
                </a:tc>
              </a:tr>
              <a:tr h="228600">
                <a:tc>
                  <a:txBody>
                    <a:bodyPr/>
                    <a:lstStyle/>
                    <a:p>
                      <a:pPr algn="ctr"/>
                      <a:r>
                        <a:t>Total Soft Costs</a:t>
                      </a:r>
                    </a:p>
                  </a:txBody>
                  <a:tcPr/>
                </a:tc>
                <a:tc>
                  <a:txBody>
                    <a:bodyPr/>
                    <a:lstStyle/>
                    <a:p>
                      <a:pPr algn="ctr"/>
                      <a:r>
                        <a:t>1,060</a:t>
                      </a:r>
                    </a:p>
                  </a:txBody>
                  <a:tcPr/>
                </a:tc>
              </a:tr>
              <a:tr h="228600">
                <a:tc>
                  <a:txBody>
                    <a:bodyPr/>
                    <a:lstStyle/>
                    <a:p>
                      <a:pPr algn="ctr"/>
                      <a:r>
                        <a:t>Construction Insurance</a:t>
                      </a:r>
                    </a:p>
                  </a:txBody>
                  <a:tcPr/>
                </a:tc>
                <a:tc>
                  <a:txBody>
                    <a:bodyPr/>
                    <a:lstStyle/>
                    <a:p>
                      <a:pPr algn="ctr"/>
                      <a:r>
                        <a:t>59</a:t>
                      </a:r>
                    </a:p>
                  </a:txBody>
                  <a:tcPr/>
                </a:tc>
              </a:tr>
              <a:tr h="228600">
                <a:tc>
                  <a:txBody>
                    <a:bodyPr/>
                    <a:lstStyle/>
                    <a:p>
                      <a:pPr algn="ctr"/>
                      <a:r>
                        <a:t>Decomissioning</a:t>
                      </a:r>
                    </a:p>
                  </a:txBody>
                  <a:tcPr/>
                </a:tc>
                <a:tc>
                  <a:txBody>
                    <a:bodyPr/>
                    <a:lstStyle/>
                    <a:p>
                      <a:pPr algn="ctr"/>
                      <a:r>
                        <a:t>147</a:t>
                      </a:r>
                    </a:p>
                  </a:txBody>
                  <a:tcPr/>
                </a:tc>
              </a:tr>
              <a:tr h="228600">
                <a:tc>
                  <a:txBody>
                    <a:bodyPr/>
                    <a:lstStyle/>
                    <a:p>
                      <a:pPr algn="ctr"/>
                      <a:r>
                        <a:t>Construction Financing</a:t>
                      </a:r>
                    </a:p>
                  </a:txBody>
                  <a:tcPr/>
                </a:tc>
                <a:tc>
                  <a:txBody>
                    <a:bodyPr/>
                    <a:lstStyle/>
                    <a:p>
                      <a:pPr algn="ctr"/>
                      <a:r>
                        <a:t>255</a:t>
                      </a:r>
                    </a:p>
                  </a:txBody>
                  <a:tcPr/>
                </a:tc>
              </a:tr>
              <a:tr h="228600">
                <a:tc>
                  <a:txBody>
                    <a:bodyPr/>
                    <a:lstStyle/>
                    <a:p>
                      <a:pPr algn="ctr"/>
                      <a:r>
                        <a:t>Procurement Contingency</a:t>
                      </a:r>
                    </a:p>
                  </a:txBody>
                  <a:tcPr/>
                </a:tc>
                <a:tc>
                  <a:txBody>
                    <a:bodyPr/>
                    <a:lstStyle/>
                    <a:p>
                      <a:pPr algn="ctr"/>
                      <a:r>
                        <a:t>245</a:t>
                      </a:r>
                    </a:p>
                  </a:txBody>
                  <a:tcPr/>
                </a:tc>
              </a:tr>
              <a:tr h="228600">
                <a:tc>
                  <a:txBody>
                    <a:bodyPr/>
                    <a:lstStyle/>
                    <a:p>
                      <a:pPr algn="ctr"/>
                      <a:r>
                        <a:t>Install. Contingency </a:t>
                      </a:r>
                    </a:p>
                  </a:txBody>
                  <a:tcPr/>
                </a:tc>
                <a:tc>
                  <a:txBody>
                    <a:bodyPr/>
                    <a:lstStyle/>
                    <a:p>
                      <a:pPr algn="ctr"/>
                      <a:r>
                        <a:t>295</a:t>
                      </a:r>
                    </a:p>
                  </a:txBody>
                  <a:tcPr/>
                </a:tc>
              </a:tr>
              <a:tr h="228600">
                <a:tc>
                  <a:txBody>
                    <a:bodyPr/>
                    <a:lstStyle/>
                    <a:p>
                      <a:pPr algn="ctr"/>
                      <a:r>
                        <a:t>Project Completion </a:t>
                      </a:r>
                    </a:p>
                  </a:txBody>
                  <a:tcPr/>
                </a:tc>
                <a:tc>
                  <a:txBody>
                    <a:bodyPr/>
                    <a:lstStyle/>
                    <a:p>
                      <a:pPr algn="ctr"/>
                      <a:r>
                        <a:t>59</a:t>
                      </a:r>
                    </a:p>
                  </a:txBody>
                  <a:tcPr/>
                </a:tc>
              </a:tr>
              <a:tr h="228600">
                <a:tc>
                  <a:txBody>
                    <a:bodyPr/>
                    <a:lstStyle/>
                    <a:p>
                      <a:pPr algn="ctr"/>
                      <a:r>
                        <a:t>Total CapEx</a:t>
                      </a:r>
                    </a:p>
                  </a:txBody>
                  <a:tcPr/>
                </a:tc>
                <a:tc>
                  <a:txBody>
                    <a:bodyPr/>
                    <a:lstStyle/>
                    <a:p>
                      <a:pPr algn="ctr"/>
                      <a:r>
                        <a:t>6,169</a:t>
                      </a:r>
                    </a:p>
                  </a:txBody>
                  <a:tcPr/>
                </a:tc>
              </a:tr>
            </a:tbl>
          </a:graphicData>
        </a:graphic>
      </p:graphicFrame>
      <p:pic>
        <p:nvPicPr>
          <p:cNvPr id="9" name="Picture 8" descr="FLOW_capex_donut.png"/>
          <p:cNvPicPr>
            <a:picLocks noChangeAspect="1"/>
          </p:cNvPicPr>
          <p:nvPr/>
        </p:nvPicPr>
        <p:blipFill>
          <a:blip r:embed="rId6"/>
          <a:stretch>
            <a:fillRect/>
          </a:stretch>
        </p:blipFill>
        <p:spPr>
          <a:xfrm>
            <a:off x="914400" y="914400"/>
            <a:ext cx="9144018" cy="7315214"/>
          </a:xfrm>
          <a:prstGeom prst="rect">
            <a:avLst/>
          </a:prstGeom>
        </p:spPr>
      </p:pic>
    </p:spTree>
    <p:extLst>
      <p:ext uri="{BB962C8B-B14F-4D97-AF65-F5344CB8AC3E}">
        <p14:creationId xmlns:p14="http://schemas.microsoft.com/office/powerpoint/2010/main" val="4142595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88996666-E8DB-A39D-C815-096DA9131468}"/>
              </a:ext>
            </a:extLst>
          </p:cNvPr>
          <p:cNvGraphicFramePr>
            <a:graphicFrameLocks noGrp="1"/>
          </p:cNvGraphicFramePr>
          <p:nvPr>
            <p:extLst>
              <p:ext uri="{D42A27DB-BD31-4B8C-83A1-F6EECF244321}">
                <p14:modId xmlns:p14="http://schemas.microsoft.com/office/powerpoint/2010/main" val="1648666978"/>
              </p:ext>
            </p:extLst>
          </p:nvPr>
        </p:nvGraphicFramePr>
        <p:xfrm>
          <a:off x="4775597" y="1328432"/>
          <a:ext cx="4026744" cy="2880360"/>
        </p:xfrm>
        <a:graphic>
          <a:graphicData uri="http://schemas.openxmlformats.org/drawingml/2006/table">
            <a:tbl>
              <a:tblPr firstRow="1" bandRow="1">
                <a:tableStyleId>{5C22544A-7EE6-4342-B048-85BDC9FD1C3A}</a:tableStyleId>
              </a:tblPr>
              <a:tblGrid>
                <a:gridCol w="1980457">
                  <a:extLst>
                    <a:ext uri="{9D8B030D-6E8A-4147-A177-3AD203B41FA5}">
                      <a16:colId xmlns:a16="http://schemas.microsoft.com/office/drawing/2014/main" val="1372958772"/>
                    </a:ext>
                  </a:extLst>
                </a:gridCol>
                <a:gridCol w="1044420">
                  <a:extLst>
                    <a:ext uri="{9D8B030D-6E8A-4147-A177-3AD203B41FA5}">
                      <a16:colId xmlns:a16="http://schemas.microsoft.com/office/drawing/2014/main" val="3444599554"/>
                    </a:ext>
                  </a:extLst>
                </a:gridCol>
                <a:gridCol w="1001867">
                  <a:extLst>
                    <a:ext uri="{9D8B030D-6E8A-4147-A177-3AD203B41FA5}">
                      <a16:colId xmlns:a16="http://schemas.microsoft.com/office/drawing/2014/main" val="104580499"/>
                    </a:ext>
                  </a:extLst>
                </a:gridCol>
              </a:tblGrid>
              <a:tr h="274320">
                <a:tc>
                  <a:txBody>
                    <a:bodyPr/>
                    <a:lstStyle/>
                    <a:p>
                      <a:pPr algn="l"/>
                      <a:r>
                        <a:rPr lang="en-US" sz="1050"/>
                        <a:t>Parameter</a:t>
                      </a:r>
                    </a:p>
                  </a:txBody>
                  <a:tcPr/>
                </a:tc>
                <a:tc>
                  <a:txBody>
                    <a:bodyPr/>
                    <a:lstStyle/>
                    <a:p>
                      <a:pPr algn="ctr"/>
                      <a:r>
                        <a:rPr lang="en-US" sz="1050"/>
                        <a:t>Fixed Value</a:t>
                      </a:r>
                    </a:p>
                    <a:p>
                      <a:pPr algn="ctr"/>
                      <a:r>
                        <a:rPr lang="en-US" sz="1050" b="1"/>
                        <a:t>($/kW-yr)</a:t>
                      </a:r>
                      <a:endParaRPr lang="en-US" sz="1050"/>
                    </a:p>
                  </a:txBody>
                  <a:tcPr/>
                </a:tc>
                <a:tc>
                  <a:txBody>
                    <a:bodyPr/>
                    <a:lstStyle/>
                    <a:p>
                      <a:pPr algn="ctr"/>
                      <a:r>
                        <a:rPr lang="en-US" sz="1050"/>
                        <a:t>Floating Value</a:t>
                      </a:r>
                    </a:p>
                    <a:p>
                      <a:pPr algn="ctr"/>
                      <a:r>
                        <a:rPr lang="en-US" sz="1050" b="1"/>
                        <a:t>($/kW-yr)</a:t>
                      </a:r>
                      <a:endParaRPr lang="en-US" sz="1050"/>
                    </a:p>
                  </a:txBody>
                  <a:tcPr/>
                </a:tc>
                <a:extLst>
                  <a:ext uri="{0D108BD9-81ED-4DB2-BD59-A6C34878D82A}">
                    <a16:rowId xmlns:a16="http://schemas.microsoft.com/office/drawing/2014/main" val="7153803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Maintenance</a:t>
                      </a:r>
                    </a:p>
                  </a:txBody>
                  <a:tcPr/>
                </a:tc>
                <a:tc>
                  <a:txBody>
                    <a:bodyPr/>
                    <a:lstStyle/>
                    <a:p>
                      <a:pPr algn="l"/>
                      <a:r>
                        <a:rPr lang="en-US" sz="1050" b="1"/>
                        <a:t>91</a:t>
                      </a:r>
                    </a:p>
                  </a:txBody>
                  <a:tcPr/>
                </a:tc>
                <a:tc>
                  <a:txBody>
                    <a:bodyPr/>
                    <a:lstStyle/>
                    <a:p>
                      <a:pPr algn="l"/>
                      <a:r>
                        <a:rPr lang="en-US" sz="1050" b="1"/>
                        <a:t>56</a:t>
                      </a:r>
                    </a:p>
                  </a:txBody>
                  <a:tcPr/>
                </a:tc>
                <a:extLst>
                  <a:ext uri="{0D108BD9-81ED-4DB2-BD59-A6C34878D82A}">
                    <a16:rowId xmlns:a16="http://schemas.microsoft.com/office/drawing/2014/main" val="421349502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Labor (technicians)</a:t>
                      </a:r>
                    </a:p>
                  </a:txBody>
                  <a:tcPr/>
                </a:tc>
                <a:tc>
                  <a:txBody>
                    <a:bodyPr/>
                    <a:lstStyle/>
                    <a:p>
                      <a:pPr algn="l"/>
                      <a:r>
                        <a:rPr lang="en-US" sz="1050"/>
                        <a:t>4</a:t>
                      </a:r>
                    </a:p>
                  </a:txBody>
                  <a:tcPr/>
                </a:tc>
                <a:tc>
                  <a:txBody>
                    <a:bodyPr/>
                    <a:lstStyle/>
                    <a:p>
                      <a:pPr algn="l"/>
                      <a:r>
                        <a:rPr lang="en-US" sz="1050"/>
                        <a:t>4</a:t>
                      </a:r>
                    </a:p>
                  </a:txBody>
                  <a:tcPr/>
                </a:tc>
                <a:extLst>
                  <a:ext uri="{0D108BD9-81ED-4DB2-BD59-A6C34878D82A}">
                    <a16:rowId xmlns:a16="http://schemas.microsoft.com/office/drawing/2014/main" val="428879942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Materials</a:t>
                      </a:r>
                    </a:p>
                  </a:txBody>
                  <a:tcPr/>
                </a:tc>
                <a:tc>
                  <a:txBody>
                    <a:bodyPr/>
                    <a:lstStyle/>
                    <a:p>
                      <a:pPr algn="l"/>
                      <a:r>
                        <a:rPr lang="en-US" sz="1050"/>
                        <a:t>2</a:t>
                      </a:r>
                    </a:p>
                  </a:txBody>
                  <a:tcPr/>
                </a:tc>
                <a:tc>
                  <a:txBody>
                    <a:bodyPr/>
                    <a:lstStyle/>
                    <a:p>
                      <a:pPr algn="l"/>
                      <a:r>
                        <a:rPr lang="en-US" sz="1050"/>
                        <a:t>3</a:t>
                      </a:r>
                    </a:p>
                  </a:txBody>
                  <a:tcPr/>
                </a:tc>
                <a:extLst>
                  <a:ext uri="{0D108BD9-81ED-4DB2-BD59-A6C34878D82A}">
                    <a16:rowId xmlns:a16="http://schemas.microsoft.com/office/drawing/2014/main" val="174946579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Equipment (vessels)</a:t>
                      </a:r>
                    </a:p>
                  </a:txBody>
                  <a:tcPr/>
                </a:tc>
                <a:tc>
                  <a:txBody>
                    <a:bodyPr/>
                    <a:lstStyle/>
                    <a:p>
                      <a:pPr algn="l"/>
                      <a:r>
                        <a:rPr lang="en-US" sz="1050"/>
                        <a:t>85</a:t>
                      </a:r>
                    </a:p>
                  </a:txBody>
                  <a:tcPr/>
                </a:tc>
                <a:tc>
                  <a:txBody>
                    <a:bodyPr/>
                    <a:lstStyle/>
                    <a:p>
                      <a:pPr algn="l"/>
                      <a:r>
                        <a:rPr lang="en-US" sz="1050"/>
                        <a:t>49</a:t>
                      </a:r>
                    </a:p>
                  </a:txBody>
                  <a:tcPr/>
                </a:tc>
                <a:extLst>
                  <a:ext uri="{0D108BD9-81ED-4DB2-BD59-A6C34878D82A}">
                    <a16:rowId xmlns:a16="http://schemas.microsoft.com/office/drawing/2014/main" val="2382228700"/>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Operations</a:t>
                      </a:r>
                    </a:p>
                  </a:txBody>
                  <a:tcPr/>
                </a:tc>
                <a:tc>
                  <a:txBody>
                    <a:bodyPr/>
                    <a:lstStyle/>
                    <a:p>
                      <a:pPr algn="l"/>
                      <a:r>
                        <a:rPr lang="en-US" sz="1050" b="1"/>
                        <a:t>17</a:t>
                      </a:r>
                    </a:p>
                  </a:txBody>
                  <a:tcPr/>
                </a:tc>
                <a:tc>
                  <a:txBody>
                    <a:bodyPr/>
                    <a:lstStyle/>
                    <a:p>
                      <a:pPr algn="l"/>
                      <a:r>
                        <a:rPr lang="en-US" sz="1050" b="1"/>
                        <a:t>30</a:t>
                      </a:r>
                    </a:p>
                  </a:txBody>
                  <a:tcPr/>
                </a:tc>
                <a:extLst>
                  <a:ext uri="{0D108BD9-81ED-4DB2-BD59-A6C34878D82A}">
                    <a16:rowId xmlns:a16="http://schemas.microsoft.com/office/drawing/2014/main" val="1579327862"/>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Management administration</a:t>
                      </a:r>
                    </a:p>
                  </a:txBody>
                  <a:tcPr/>
                </a:tc>
                <a:tc>
                  <a:txBody>
                    <a:bodyPr/>
                    <a:lstStyle/>
                    <a:p>
                      <a:pPr algn="l"/>
                      <a:r>
                        <a:rPr lang="en-US" sz="1050"/>
                        <a:t>2</a:t>
                      </a:r>
                    </a:p>
                  </a:txBody>
                  <a:tcPr/>
                </a:tc>
                <a:tc>
                  <a:txBody>
                    <a:bodyPr/>
                    <a:lstStyle/>
                    <a:p>
                      <a:pPr algn="l"/>
                      <a:r>
                        <a:rPr lang="en-US" sz="1050"/>
                        <a:t>2</a:t>
                      </a:r>
                    </a:p>
                  </a:txBody>
                  <a:tcPr/>
                </a:tc>
                <a:extLst>
                  <a:ext uri="{0D108BD9-81ED-4DB2-BD59-A6C34878D82A}">
                    <a16:rowId xmlns:a16="http://schemas.microsoft.com/office/drawing/2014/main" val="1662158059"/>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Port fees</a:t>
                      </a:r>
                    </a:p>
                  </a:txBody>
                  <a:tcPr/>
                </a:tc>
                <a:tc>
                  <a:txBody>
                    <a:bodyPr/>
                    <a:lstStyle/>
                    <a:p>
                      <a:pPr algn="l"/>
                      <a:r>
                        <a:rPr lang="en-US" sz="1050"/>
                        <a:t>1</a:t>
                      </a:r>
                    </a:p>
                  </a:txBody>
                  <a:tcPr/>
                </a:tc>
                <a:tc>
                  <a:txBody>
                    <a:bodyPr/>
                    <a:lstStyle/>
                    <a:p>
                      <a:pPr algn="l"/>
                      <a:r>
                        <a:rPr lang="en-US" sz="1050"/>
                        <a:t>14</a:t>
                      </a:r>
                    </a:p>
                  </a:txBody>
                  <a:tcPr/>
                </a:tc>
                <a:extLst>
                  <a:ext uri="{0D108BD9-81ED-4DB2-BD59-A6C34878D82A}">
                    <a16:rowId xmlns:a16="http://schemas.microsoft.com/office/drawing/2014/main" val="2193919758"/>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a:t>  Insurance</a:t>
                      </a:r>
                    </a:p>
                  </a:txBody>
                  <a:tcPr/>
                </a:tc>
                <a:tc>
                  <a:txBody>
                    <a:bodyPr/>
                    <a:lstStyle/>
                    <a:p>
                      <a:pPr algn="l"/>
                      <a:r>
                        <a:rPr lang="en-US" sz="1050"/>
                        <a:t>15</a:t>
                      </a:r>
                    </a:p>
                  </a:txBody>
                  <a:tcPr/>
                </a:tc>
                <a:tc>
                  <a:txBody>
                    <a:bodyPr/>
                    <a:lstStyle/>
                    <a:p>
                      <a:pPr algn="l"/>
                      <a:r>
                        <a:rPr lang="en-US" sz="1050"/>
                        <a:t>15</a:t>
                      </a:r>
                    </a:p>
                  </a:txBody>
                  <a:tcPr/>
                </a:tc>
                <a:extLst>
                  <a:ext uri="{0D108BD9-81ED-4DB2-BD59-A6C34878D82A}">
                    <a16:rowId xmlns:a16="http://schemas.microsoft.com/office/drawing/2014/main" val="2439078815"/>
                  </a:ext>
                </a:extLst>
              </a:tr>
              <a:tr h="2743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b="1"/>
                        <a:t>Total </a:t>
                      </a:r>
                      <a:r>
                        <a:rPr lang="en-US" sz="1050" b="1" err="1"/>
                        <a:t>OpEx</a:t>
                      </a:r>
                      <a:endParaRPr lang="en-US" sz="1050" b="1"/>
                    </a:p>
                  </a:txBody>
                  <a:tcPr/>
                </a:tc>
                <a:tc>
                  <a:txBody>
                    <a:bodyPr/>
                    <a:lstStyle/>
                    <a:p>
                      <a:pPr algn="l"/>
                      <a:r>
                        <a:rPr lang="en-US" sz="1050" b="1"/>
                        <a:t>108</a:t>
                      </a:r>
                    </a:p>
                  </a:txBody>
                  <a:tcPr/>
                </a:tc>
                <a:tc>
                  <a:txBody>
                    <a:bodyPr/>
                    <a:lstStyle/>
                    <a:p>
                      <a:pPr algn="l"/>
                      <a:r>
                        <a:rPr lang="en-US" sz="1050" b="1"/>
                        <a:t>87</a:t>
                      </a:r>
                    </a:p>
                  </a:txBody>
                  <a:tcPr/>
                </a:tc>
                <a:extLst>
                  <a:ext uri="{0D108BD9-81ED-4DB2-BD59-A6C34878D82A}">
                    <a16:rowId xmlns:a16="http://schemas.microsoft.com/office/drawing/2014/main" val="1023109161"/>
                  </a:ext>
                </a:extLst>
              </a:tr>
            </a:tbl>
          </a:graphicData>
        </a:graphic>
      </p:graphicFrame>
      <p:sp>
        <p:nvSpPr>
          <p:cNvPr id="2" name="Title 1">
            <a:extLst>
              <a:ext uri="{FF2B5EF4-FFF2-40B4-BE49-F238E27FC236}">
                <a16:creationId xmlns:a16="http://schemas.microsoft.com/office/drawing/2014/main" id="{7674D748-1740-D1FB-6F2E-9A4981AF21A0}"/>
              </a:ext>
            </a:extLst>
          </p:cNvPr>
          <p:cNvSpPr>
            <a:spLocks noGrp="1"/>
          </p:cNvSpPr>
          <p:nvPr>
            <p:ph type="title"/>
          </p:nvPr>
        </p:nvSpPr>
        <p:spPr/>
        <p:txBody>
          <a:bodyPr/>
          <a:lstStyle/>
          <a:p>
            <a:r>
              <a:rPr lang="en-US"/>
              <a:t>Fixed-Bottom and Floating Offshore Wind </a:t>
            </a:r>
            <a:br>
              <a:rPr lang="en-US"/>
            </a:br>
            <a:r>
              <a:rPr lang="en-US" err="1"/>
              <a:t>OpEx</a:t>
            </a:r>
            <a:r>
              <a:rPr lang="en-US"/>
              <a:t> Estimates</a:t>
            </a:r>
          </a:p>
        </p:txBody>
      </p:sp>
      <p:sp>
        <p:nvSpPr>
          <p:cNvPr id="6" name="TextBox 5">
            <a:extLst>
              <a:ext uri="{FF2B5EF4-FFF2-40B4-BE49-F238E27FC236}">
                <a16:creationId xmlns:a16="http://schemas.microsoft.com/office/drawing/2014/main" id="{29D04FD1-E523-3BA3-785C-27D796DF2906}"/>
              </a:ext>
            </a:extLst>
          </p:cNvPr>
          <p:cNvSpPr txBox="1"/>
          <p:nvPr/>
        </p:nvSpPr>
        <p:spPr>
          <a:xfrm>
            <a:off x="457199" y="1057876"/>
            <a:ext cx="4114801" cy="4078039"/>
          </a:xfrm>
          <a:prstGeom prst="rect">
            <a:avLst/>
          </a:prstGeom>
          <a:noFill/>
        </p:spPr>
        <p:txBody>
          <a:bodyPr wrap="square" rtlCol="0">
            <a:spAutoFit/>
          </a:bodyPr>
          <a:lstStyle/>
          <a:p>
            <a:pPr marL="174625" indent="-174625">
              <a:spcAft>
                <a:spcPts val="600"/>
              </a:spcAft>
              <a:buFont typeface="Arial" panose="020B0604020202020204" pitchFamily="34" charset="0"/>
              <a:buChar char="•"/>
            </a:pPr>
            <a:r>
              <a:rPr lang="en-US" sz="1400"/>
              <a:t>Fixed-bottom and floating offshore wind plant </a:t>
            </a:r>
            <a:r>
              <a:rPr lang="en-US" sz="1400" err="1"/>
              <a:t>OpEx</a:t>
            </a:r>
            <a:r>
              <a:rPr lang="en-US" sz="1400"/>
              <a:t> estimates are calculated with NREL’s Windfarm Operations &amp; Maintenance cost-Benefit Analysis Tool</a:t>
            </a:r>
            <a:r>
              <a:rPr lang="en-US" sz="1400" i="1"/>
              <a:t> </a:t>
            </a:r>
            <a:r>
              <a:rPr lang="en-US" sz="1400"/>
              <a:t>(WOMBAT) (Hammond and Cooperman 2022).</a:t>
            </a:r>
          </a:p>
          <a:p>
            <a:pPr marL="174625" indent="-174625">
              <a:spcAft>
                <a:spcPts val="1200"/>
              </a:spcAft>
              <a:buFont typeface="Arial" panose="020B0604020202020204" pitchFamily="34" charset="0"/>
              <a:buChar char="•"/>
            </a:pPr>
            <a:r>
              <a:rPr lang="en-US" sz="1400">
                <a:effectLst/>
                <a:latin typeface="Calibri" panose="020F0502020204030204" pitchFamily="34" charset="0"/>
                <a:ea typeface="Calibri" panose="020F0502020204030204" pitchFamily="34" charset="0"/>
                <a:cs typeface="Arial" panose="020B0604020202020204" pitchFamily="34" charset="0"/>
              </a:rPr>
              <a:t>WOMBAT is a scenario-based tool that uses a discrete event simulation framework to calculate the costs associated with component failures, scheduled maintenance tasks, and mobilization of equipment to carry out repairs.</a:t>
            </a:r>
          </a:p>
          <a:p>
            <a:pPr marL="171450" indent="-171450">
              <a:buFont typeface="Arial" panose="020B0604020202020204" pitchFamily="34" charset="0"/>
              <a:buChar char="•"/>
            </a:pPr>
            <a:r>
              <a:rPr lang="en-US" sz="1400" err="1">
                <a:latin typeface="Calibri" panose="020F0502020204030204" pitchFamily="34" charset="0"/>
                <a:ea typeface="Calibri" panose="020F0502020204030204" pitchFamily="34" charset="0"/>
                <a:cs typeface="Arial" panose="020B0604020202020204" pitchFamily="34" charset="0"/>
              </a:rPr>
              <a:t>OpEx</a:t>
            </a:r>
            <a:r>
              <a:rPr lang="en-US" sz="1400">
                <a:latin typeface="Calibri" panose="020F0502020204030204" pitchFamily="34" charset="0"/>
                <a:ea typeface="Calibri" panose="020F0502020204030204" pitchFamily="34" charset="0"/>
                <a:cs typeface="Arial" panose="020B0604020202020204" pitchFamily="34" charset="0"/>
              </a:rPr>
              <a:t> modeling assumptions:</a:t>
            </a:r>
            <a:endParaRPr lang="en-US" sz="1400">
              <a:effectLst/>
              <a:latin typeface="Calibri" panose="020F0502020204030204" pitchFamily="34" charset="0"/>
              <a:ea typeface="Calibri" panose="020F0502020204030204" pitchFamily="34" charset="0"/>
              <a:cs typeface="Arial" panose="020B0604020202020204" pitchFamily="34" charset="0"/>
            </a:endParaRPr>
          </a:p>
          <a:p>
            <a:pPr marL="341313" lvl="1" indent="-171450">
              <a:spcAft>
                <a:spcPts val="600"/>
              </a:spcAft>
              <a:buFont typeface="Calibri" panose="020F0502020204030204" pitchFamily="34" charset="0"/>
              <a:buChar char="−"/>
            </a:pPr>
            <a:r>
              <a:rPr lang="en-US" sz="1050" b="0" i="0">
                <a:effectLst/>
              </a:rPr>
              <a:t>30 full-time technicians assumed per project in both sites.</a:t>
            </a:r>
          </a:p>
          <a:p>
            <a:pPr marL="341313" lvl="1" indent="-171450">
              <a:spcAft>
                <a:spcPts val="600"/>
              </a:spcAft>
              <a:buFont typeface="Calibri" panose="020F0502020204030204" pitchFamily="34" charset="0"/>
              <a:buChar char="−"/>
            </a:pPr>
            <a:r>
              <a:rPr lang="en-US" sz="1050" b="0" i="0">
                <a:effectLst/>
              </a:rPr>
              <a:t>Three crew </a:t>
            </a:r>
            <a:r>
              <a:rPr lang="en-US" sz="1050"/>
              <a:t>t</a:t>
            </a:r>
            <a:r>
              <a:rPr lang="en-US" sz="1050" b="0" i="0">
                <a:effectLst/>
              </a:rPr>
              <a:t>ransfer vessels, one cable lay vessel, and </a:t>
            </a:r>
            <a:r>
              <a:rPr lang="en-US" sz="1050"/>
              <a:t>one d</a:t>
            </a:r>
            <a:r>
              <a:rPr lang="en-US" sz="1050" b="0" i="0">
                <a:effectLst/>
              </a:rPr>
              <a:t>iving support vessel per project.</a:t>
            </a:r>
          </a:p>
          <a:p>
            <a:pPr marL="341313" lvl="1" indent="-171450">
              <a:spcAft>
                <a:spcPts val="600"/>
              </a:spcAft>
              <a:buFont typeface="Calibri" panose="020F0502020204030204" pitchFamily="34" charset="0"/>
              <a:buChar char="−"/>
            </a:pPr>
            <a:r>
              <a:rPr lang="en-US" sz="1050" b="0" i="0">
                <a:effectLst/>
              </a:rPr>
              <a:t>Fixed-bottom site employs a jack-up vessel for replacements.</a:t>
            </a:r>
          </a:p>
          <a:p>
            <a:pPr marL="341313" lvl="1" indent="-171450">
              <a:spcAft>
                <a:spcPts val="600"/>
              </a:spcAft>
              <a:buFont typeface="Calibri" panose="020F0502020204030204" pitchFamily="34" charset="0"/>
              <a:buChar char="−"/>
            </a:pPr>
            <a:r>
              <a:rPr lang="en-US" sz="1050" b="0" i="0">
                <a:effectLst/>
              </a:rPr>
              <a:t>Floating case executes replacements through a tow-to-port strategy.</a:t>
            </a:r>
          </a:p>
          <a:p>
            <a:pPr marL="341313" lvl="1" indent="-171450">
              <a:spcAft>
                <a:spcPts val="600"/>
              </a:spcAft>
              <a:buFont typeface="Calibri" panose="020F0502020204030204" pitchFamily="34" charset="0"/>
              <a:buChar char="−"/>
            </a:pPr>
            <a:r>
              <a:rPr lang="en-US" sz="1050">
                <a:ea typeface="Calibri" panose="020F0502020204030204" pitchFamily="34" charset="0"/>
                <a:cs typeface="Arial" panose="020B0604020202020204" pitchFamily="34" charset="0"/>
              </a:rPr>
              <a:t>Failure rates and costs associated with repairs and replacements informed by COREWIND (2021).</a:t>
            </a:r>
            <a:endParaRPr lang="en-US" sz="1050">
              <a:effectLst/>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9C22413D-E14B-D121-6E7D-FA2CD1E1A364}"/>
              </a:ext>
            </a:extLst>
          </p:cNvPr>
          <p:cNvSpPr txBox="1"/>
          <p:nvPr/>
        </p:nvSpPr>
        <p:spPr>
          <a:xfrm>
            <a:off x="6049023" y="4912668"/>
            <a:ext cx="2004075" cy="230832"/>
          </a:xfrm>
          <a:prstGeom prst="rect">
            <a:avLst/>
          </a:prstGeom>
          <a:noFill/>
        </p:spPr>
        <p:txBody>
          <a:bodyPr wrap="none" rtlCol="0">
            <a:spAutoFit/>
          </a:bodyPr>
          <a:lstStyle/>
          <a:p>
            <a:r>
              <a:rPr lang="en-US" sz="900" i="1"/>
              <a:t>Access the WOMBAT model on </a:t>
            </a:r>
            <a:r>
              <a:rPr lang="en-US" sz="900" i="1">
                <a:hlinkClick r:id="rId2"/>
              </a:rPr>
              <a:t>GitHub</a:t>
            </a:r>
            <a:r>
              <a:rPr lang="en-US" sz="900" i="1"/>
              <a:t>.</a:t>
            </a:r>
          </a:p>
        </p:txBody>
      </p:sp>
      <p:sp>
        <p:nvSpPr>
          <p:cNvPr id="3" name="TextBox 2">
            <a:extLst>
              <a:ext uri="{FF2B5EF4-FFF2-40B4-BE49-F238E27FC236}">
                <a16:creationId xmlns:a16="http://schemas.microsoft.com/office/drawing/2014/main" id="{ED7013F3-71D2-8916-D83F-10B428592816}"/>
              </a:ext>
            </a:extLst>
          </p:cNvPr>
          <p:cNvSpPr txBox="1"/>
          <p:nvPr/>
        </p:nvSpPr>
        <p:spPr>
          <a:xfrm>
            <a:off x="4775317" y="4257579"/>
            <a:ext cx="1946367" cy="230832"/>
          </a:xfrm>
          <a:prstGeom prst="rect">
            <a:avLst/>
          </a:prstGeom>
          <a:noFill/>
        </p:spPr>
        <p:txBody>
          <a:bodyPr wrap="none" lIns="91440" tIns="45720" rIns="91440" bIns="45720" rtlCol="0" anchor="t">
            <a:spAutoFit/>
          </a:bodyPr>
          <a:lstStyle/>
          <a:p>
            <a:r>
              <a:rPr lang="en-US" sz="900"/>
              <a:t>Values rounded to the nearest dollar</a:t>
            </a:r>
            <a:endParaRPr lang="en-US" sz="900">
              <a:cs typeface="Calibri"/>
            </a:endParaRPr>
          </a:p>
        </p:txBody>
      </p:sp>
    </p:spTree>
    <p:extLst>
      <p:ext uri="{BB962C8B-B14F-4D97-AF65-F5344CB8AC3E}">
        <p14:creationId xmlns:p14="http://schemas.microsoft.com/office/powerpoint/2010/main" val="173622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Executive Summary </a:t>
            </a:r>
          </a:p>
        </p:txBody>
      </p:sp>
    </p:spTree>
    <p:extLst>
      <p:ext uri="{BB962C8B-B14F-4D97-AF65-F5344CB8AC3E}">
        <p14:creationId xmlns:p14="http://schemas.microsoft.com/office/powerpoint/2010/main" val="3495771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Fixed-Bottom and Floating Offshore Wind </a:t>
            </a:r>
            <a:br>
              <a:rPr lang="en-US"/>
            </a:br>
            <a:r>
              <a:rPr lang="en-US"/>
              <a:t>Project Financial Assumptions </a:t>
            </a:r>
          </a:p>
        </p:txBody>
      </p:sp>
      <p:sp>
        <p:nvSpPr>
          <p:cNvPr id="5" name="TextBox 4">
            <a:extLst>
              <a:ext uri="{FF2B5EF4-FFF2-40B4-BE49-F238E27FC236}">
                <a16:creationId xmlns:a16="http://schemas.microsoft.com/office/drawing/2014/main" id="{23192719-B8D0-ABC4-1DEB-1E2C695117A8}"/>
              </a:ext>
            </a:extLst>
          </p:cNvPr>
          <p:cNvSpPr txBox="1"/>
          <p:nvPr/>
        </p:nvSpPr>
        <p:spPr>
          <a:xfrm>
            <a:off x="457199" y="2893581"/>
            <a:ext cx="8236857" cy="2046714"/>
          </a:xfrm>
          <a:prstGeom prst="rect">
            <a:avLst/>
          </a:prstGeom>
          <a:noFill/>
        </p:spPr>
        <p:txBody>
          <a:bodyPr wrap="square">
            <a:spAutoFit/>
          </a:bodyPr>
          <a:lstStyle/>
          <a:p>
            <a:pPr marL="174625" indent="-174625">
              <a:spcAft>
                <a:spcPts val="600"/>
              </a:spcAft>
              <a:buFont typeface="Arial" panose="020B0604020202020204" pitchFamily="34" charset="0"/>
              <a:buChar char="•"/>
            </a:pPr>
            <a:r>
              <a:rPr lang="en-US" sz="1400"/>
              <a:t>The data used to calculate the weighted average cost of capital (WACC) are collected by NREL based on conversations with project developers and industry financiers and provides a basis for WACC assumptions for the representative wind project in 2022. </a:t>
            </a:r>
          </a:p>
          <a:p>
            <a:pPr marL="174625" indent="-174625">
              <a:spcAft>
                <a:spcPts val="600"/>
              </a:spcAft>
              <a:buFont typeface="Arial" panose="020B0604020202020204" pitchFamily="34" charset="0"/>
              <a:buChar char="•"/>
            </a:pPr>
            <a:r>
              <a:rPr lang="en-US" sz="1400"/>
              <a:t>The WACC, CRF, and FCR are given in nominal and real terms using the after-tax WACC discount rate of 6.23% and 3.64%, respectively, a project design lifetime of 25 years, and a net present value depreciation factor of 86.9% (assuming a 5-year MACRS depreciation schedule). </a:t>
            </a:r>
          </a:p>
          <a:p>
            <a:pPr marL="174625" indent="-174625">
              <a:spcAft>
                <a:spcPts val="600"/>
              </a:spcAft>
              <a:buFont typeface="Arial" panose="020B0604020202020204" pitchFamily="34" charset="0"/>
              <a:buChar char="•"/>
            </a:pPr>
            <a:r>
              <a:rPr lang="en-US" sz="1400"/>
              <a:t>Detailed financial assumptions are displayed in the Appendix.</a:t>
            </a:r>
          </a:p>
          <a:p>
            <a:pPr>
              <a:spcAft>
                <a:spcPts val="600"/>
              </a:spcAft>
            </a:pPr>
            <a:endParaRPr lang="en-US" sz="1400"/>
          </a:p>
        </p:txBody>
      </p:sp>
      <p:graphicFrame>
        <p:nvGraphicFramePr>
          <p:cNvPr id="4" name="Table 3">
            <a:extLst>
              <a:ext uri="{FF2B5EF4-FFF2-40B4-BE49-F238E27FC236}">
                <a16:creationId xmlns:a16="http://schemas.microsoft.com/office/drawing/2014/main" id="{F3EFD904-F4F1-99BB-6672-4C9FE2D241A5}"/>
              </a:ext>
            </a:extLst>
          </p:cNvPr>
          <p:cNvGraphicFramePr>
            <a:graphicFrameLocks noGrp="1"/>
          </p:cNvGraphicFramePr>
          <p:nvPr>
            <p:extLst>
              <p:ext uri="{D42A27DB-BD31-4B8C-83A1-F6EECF244321}">
                <p14:modId xmlns:p14="http://schemas.microsoft.com/office/powerpoint/2010/main" val="2387765422"/>
              </p:ext>
            </p:extLst>
          </p:nvPr>
        </p:nvGraphicFramePr>
        <p:xfrm>
          <a:off x="1293082" y="1254332"/>
          <a:ext cx="6557836" cy="1341120"/>
        </p:xfrm>
        <a:graphic>
          <a:graphicData uri="http://schemas.openxmlformats.org/drawingml/2006/table">
            <a:tbl>
              <a:tblPr firstRow="1" bandRow="1">
                <a:tableStyleId>{5C22544A-7EE6-4342-B048-85BDC9FD1C3A}</a:tableStyleId>
              </a:tblPr>
              <a:tblGrid>
                <a:gridCol w="3265996">
                  <a:extLst>
                    <a:ext uri="{9D8B030D-6E8A-4147-A177-3AD203B41FA5}">
                      <a16:colId xmlns:a16="http://schemas.microsoft.com/office/drawing/2014/main" val="2671176394"/>
                    </a:ext>
                  </a:extLst>
                </a:gridCol>
                <a:gridCol w="1645920">
                  <a:extLst>
                    <a:ext uri="{9D8B030D-6E8A-4147-A177-3AD203B41FA5}">
                      <a16:colId xmlns:a16="http://schemas.microsoft.com/office/drawing/2014/main" val="1394117756"/>
                    </a:ext>
                  </a:extLst>
                </a:gridCol>
                <a:gridCol w="1645920">
                  <a:extLst>
                    <a:ext uri="{9D8B030D-6E8A-4147-A177-3AD203B41FA5}">
                      <a16:colId xmlns:a16="http://schemas.microsoft.com/office/drawing/2014/main" val="540887814"/>
                    </a:ext>
                  </a:extLst>
                </a:gridCol>
              </a:tblGrid>
              <a:tr h="274320">
                <a:tc>
                  <a:txBody>
                    <a:bodyPr/>
                    <a:lstStyle/>
                    <a:p>
                      <a:r>
                        <a:rPr lang="en-US" sz="1600"/>
                        <a:t>Parameter</a:t>
                      </a:r>
                    </a:p>
                  </a:txBody>
                  <a:tcPr/>
                </a:tc>
                <a:tc>
                  <a:txBody>
                    <a:bodyPr/>
                    <a:lstStyle/>
                    <a:p>
                      <a:pPr algn="l"/>
                      <a:r>
                        <a:rPr lang="en-US" sz="1600"/>
                        <a:t>Nominal Value </a:t>
                      </a:r>
                    </a:p>
                  </a:txBody>
                  <a:tcPr/>
                </a:tc>
                <a:tc>
                  <a:txBody>
                    <a:bodyPr/>
                    <a:lstStyle/>
                    <a:p>
                      <a:pPr algn="l"/>
                      <a:r>
                        <a:rPr lang="en-US" sz="1600"/>
                        <a:t>Real Value  </a:t>
                      </a:r>
                    </a:p>
                  </a:txBody>
                  <a:tcPr/>
                </a:tc>
                <a:extLst>
                  <a:ext uri="{0D108BD9-81ED-4DB2-BD59-A6C34878D82A}">
                    <a16:rowId xmlns:a16="http://schemas.microsoft.com/office/drawing/2014/main" val="3799564986"/>
                  </a:ext>
                </a:extLst>
              </a:tr>
              <a:tr h="274320">
                <a:tc>
                  <a:txBody>
                    <a:bodyPr/>
                    <a:lstStyle/>
                    <a:p>
                      <a:r>
                        <a:rPr lang="en-US" sz="1600"/>
                        <a:t>Weighted average cost of capital</a:t>
                      </a:r>
                    </a:p>
                  </a:txBody>
                  <a:tcPr/>
                </a:tc>
                <a:tc>
                  <a:txBody>
                    <a:bodyPr/>
                    <a:lstStyle/>
                    <a:p>
                      <a:pPr algn="l"/>
                      <a:r>
                        <a:rPr lang="en-US" sz="1600"/>
                        <a:t>6.23%</a:t>
                      </a:r>
                    </a:p>
                  </a:txBody>
                  <a:tcPr/>
                </a:tc>
                <a:tc>
                  <a:txBody>
                    <a:bodyPr/>
                    <a:lstStyle/>
                    <a:p>
                      <a:pPr algn="l"/>
                      <a:r>
                        <a:rPr lang="en-US" sz="1600"/>
                        <a:t>3.64%</a:t>
                      </a:r>
                    </a:p>
                  </a:txBody>
                  <a:tcPr/>
                </a:tc>
                <a:extLst>
                  <a:ext uri="{0D108BD9-81ED-4DB2-BD59-A6C34878D82A}">
                    <a16:rowId xmlns:a16="http://schemas.microsoft.com/office/drawing/2014/main" val="551692964"/>
                  </a:ext>
                </a:extLst>
              </a:tr>
              <a:tr h="274320">
                <a:tc>
                  <a:txBody>
                    <a:bodyPr/>
                    <a:lstStyle/>
                    <a:p>
                      <a:r>
                        <a:rPr lang="en-US" sz="1600"/>
                        <a:t>Capital recovery factor </a:t>
                      </a:r>
                    </a:p>
                  </a:txBody>
                  <a:tcPr/>
                </a:tc>
                <a:tc>
                  <a:txBody>
                    <a:bodyPr/>
                    <a:lstStyle/>
                    <a:p>
                      <a:pPr algn="l"/>
                      <a:r>
                        <a:rPr lang="en-US" sz="1600"/>
                        <a:t>7.99%</a:t>
                      </a:r>
                    </a:p>
                  </a:txBody>
                  <a:tcPr/>
                </a:tc>
                <a:tc>
                  <a:txBody>
                    <a:bodyPr/>
                    <a:lstStyle/>
                    <a:p>
                      <a:pPr algn="l"/>
                      <a:r>
                        <a:rPr lang="en-US" sz="1600"/>
                        <a:t>6.20%</a:t>
                      </a:r>
                    </a:p>
                  </a:txBody>
                  <a:tcPr/>
                </a:tc>
                <a:extLst>
                  <a:ext uri="{0D108BD9-81ED-4DB2-BD59-A6C34878D82A}">
                    <a16:rowId xmlns:a16="http://schemas.microsoft.com/office/drawing/2014/main" val="2240752364"/>
                  </a:ext>
                </a:extLst>
              </a:tr>
              <a:tr h="274320">
                <a:tc>
                  <a:txBody>
                    <a:bodyPr/>
                    <a:lstStyle/>
                    <a:p>
                      <a:r>
                        <a:rPr lang="en-US" sz="1600"/>
                        <a:t>Fixed charge rate</a:t>
                      </a:r>
                    </a:p>
                  </a:txBody>
                  <a:tcPr/>
                </a:tc>
                <a:tc>
                  <a:txBody>
                    <a:bodyPr/>
                    <a:lstStyle/>
                    <a:p>
                      <a:pPr algn="l"/>
                      <a:r>
                        <a:rPr lang="en-US" sz="1600"/>
                        <a:t>8.42%</a:t>
                      </a:r>
                    </a:p>
                  </a:txBody>
                  <a:tcPr/>
                </a:tc>
                <a:tc>
                  <a:txBody>
                    <a:bodyPr/>
                    <a:lstStyle/>
                    <a:p>
                      <a:pPr algn="l"/>
                      <a:r>
                        <a:rPr lang="en-US" sz="1600"/>
                        <a:t>6.48%</a:t>
                      </a:r>
                    </a:p>
                  </a:txBody>
                  <a:tcPr/>
                </a:tc>
                <a:extLst>
                  <a:ext uri="{0D108BD9-81ED-4DB2-BD59-A6C34878D82A}">
                    <a16:rowId xmlns:a16="http://schemas.microsoft.com/office/drawing/2014/main" val="678823305"/>
                  </a:ext>
                </a:extLst>
              </a:tr>
            </a:tbl>
          </a:graphicData>
        </a:graphic>
      </p:graphicFrame>
      <p:sp>
        <p:nvSpPr>
          <p:cNvPr id="3" name="TextBox 2">
            <a:extLst>
              <a:ext uri="{FF2B5EF4-FFF2-40B4-BE49-F238E27FC236}">
                <a16:creationId xmlns:a16="http://schemas.microsoft.com/office/drawing/2014/main" id="{48380CE4-04B7-2992-8AC2-845110F2C2E5}"/>
              </a:ext>
            </a:extLst>
          </p:cNvPr>
          <p:cNvSpPr txBox="1"/>
          <p:nvPr/>
        </p:nvSpPr>
        <p:spPr>
          <a:xfrm>
            <a:off x="442685" y="4774775"/>
            <a:ext cx="8077201" cy="230832"/>
          </a:xfrm>
          <a:prstGeom prst="rect">
            <a:avLst/>
          </a:prstGeom>
          <a:noFill/>
        </p:spPr>
        <p:txBody>
          <a:bodyPr wrap="square" rtlCol="0">
            <a:spAutoFit/>
          </a:bodyPr>
          <a:lstStyle/>
          <a:p>
            <a:r>
              <a:rPr lang="en-US" sz="900"/>
              <a:t>Note: The WACC for land-based wind is higher than for offshore wind because it considers the influences of the production tax credit and assumes a lower debt fraction.  </a:t>
            </a:r>
          </a:p>
        </p:txBody>
      </p:sp>
    </p:spTree>
    <p:extLst>
      <p:ext uri="{BB962C8B-B14F-4D97-AF65-F5344CB8AC3E}">
        <p14:creationId xmlns:p14="http://schemas.microsoft.com/office/powerpoint/2010/main" val="68567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3969-D633-C7D8-EC39-7A0B1A3065AF}"/>
              </a:ext>
            </a:extLst>
          </p:cNvPr>
          <p:cNvSpPr>
            <a:spLocks noGrp="1"/>
          </p:cNvSpPr>
          <p:nvPr>
            <p:ph type="title"/>
          </p:nvPr>
        </p:nvSpPr>
        <p:spPr/>
        <p:txBody>
          <a:bodyPr/>
          <a:lstStyle/>
          <a:p>
            <a:r>
              <a:rPr lang="en-US"/>
              <a:t>2022 Offshore Wind Reference Plant </a:t>
            </a:r>
            <a:br>
              <a:rPr lang="en-US"/>
            </a:br>
            <a:r>
              <a:rPr lang="en-US"/>
              <a:t>LCOE Estimates </a:t>
            </a:r>
          </a:p>
        </p:txBody>
      </p:sp>
      <p:sp>
        <p:nvSpPr>
          <p:cNvPr id="3" name="TextBox 2">
            <a:extLst>
              <a:ext uri="{FF2B5EF4-FFF2-40B4-BE49-F238E27FC236}">
                <a16:creationId xmlns:a16="http://schemas.microsoft.com/office/drawing/2014/main" id="{BFC4DA25-E906-7190-C22E-0F3BA29AA908}"/>
              </a:ext>
            </a:extLst>
          </p:cNvPr>
          <p:cNvSpPr txBox="1"/>
          <p:nvPr/>
        </p:nvSpPr>
        <p:spPr>
          <a:xfrm>
            <a:off x="309282" y="1102660"/>
            <a:ext cx="8458200"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a:t>The LCOE values for the 2022 representative fixed-bottom and floating offshore wind plants are estimated at $95/MWh and $145/MWh, respectively.</a:t>
            </a:r>
          </a:p>
          <a:p>
            <a:pPr marL="285750" indent="-285750">
              <a:buFont typeface="Arial" panose="020B0604020202020204" pitchFamily="34" charset="0"/>
              <a:buChar char="•"/>
            </a:pPr>
            <a:r>
              <a:rPr lang="en-US"/>
              <a:t>Calculated with the formulation presented in NREL’s Annual Technology Baseline and presented in Appendix.</a:t>
            </a:r>
          </a:p>
        </p:txBody>
      </p:sp>
      <p:graphicFrame>
        <p:nvGraphicFramePr>
          <p:cNvPr id="5" name="Table 4">
            <a:extLst>
              <a:ext uri="{FF2B5EF4-FFF2-40B4-BE49-F238E27FC236}">
                <a16:creationId xmlns:a16="http://schemas.microsoft.com/office/drawing/2014/main" id="{CBA8EA3C-C462-06A7-8D28-361DF32DAF54}"/>
              </a:ext>
            </a:extLst>
          </p:cNvPr>
          <p:cNvGraphicFramePr>
            <a:graphicFrameLocks noGrp="1"/>
          </p:cNvGraphicFramePr>
          <p:nvPr>
            <p:extLst>
              <p:ext uri="{D42A27DB-BD31-4B8C-83A1-F6EECF244321}">
                <p14:modId xmlns:p14="http://schemas.microsoft.com/office/powerpoint/2010/main" val="1901440143"/>
              </p:ext>
            </p:extLst>
          </p:nvPr>
        </p:nvGraphicFramePr>
        <p:xfrm>
          <a:off x="1138811" y="2571750"/>
          <a:ext cx="6799141" cy="2045967"/>
        </p:xfrm>
        <a:graphic>
          <a:graphicData uri="http://schemas.openxmlformats.org/drawingml/2006/table">
            <a:tbl>
              <a:tblPr/>
              <a:tblGrid>
                <a:gridCol w="1958581">
                  <a:extLst>
                    <a:ext uri="{9D8B030D-6E8A-4147-A177-3AD203B41FA5}">
                      <a16:colId xmlns:a16="http://schemas.microsoft.com/office/drawing/2014/main" val="1351296210"/>
                    </a:ext>
                  </a:extLst>
                </a:gridCol>
                <a:gridCol w="1685695">
                  <a:extLst>
                    <a:ext uri="{9D8B030D-6E8A-4147-A177-3AD203B41FA5}">
                      <a16:colId xmlns:a16="http://schemas.microsoft.com/office/drawing/2014/main" val="1948335397"/>
                    </a:ext>
                  </a:extLst>
                </a:gridCol>
                <a:gridCol w="1685695">
                  <a:extLst>
                    <a:ext uri="{9D8B030D-6E8A-4147-A177-3AD203B41FA5}">
                      <a16:colId xmlns:a16="http://schemas.microsoft.com/office/drawing/2014/main" val="2215892577"/>
                    </a:ext>
                  </a:extLst>
                </a:gridCol>
                <a:gridCol w="1469170">
                  <a:extLst>
                    <a:ext uri="{9D8B030D-6E8A-4147-A177-3AD203B41FA5}">
                      <a16:colId xmlns:a16="http://schemas.microsoft.com/office/drawing/2014/main" val="3996342112"/>
                    </a:ext>
                  </a:extLst>
                </a:gridCol>
              </a:tblGrid>
              <a:tr h="365760">
                <a:tc>
                  <a:txBody>
                    <a:bodyPr/>
                    <a:lstStyle/>
                    <a:p>
                      <a:pPr algn="l" fontAlgn="ctr"/>
                      <a:r>
                        <a:rPr lang="en-US" sz="1200" b="1" i="0" u="none" strike="noStrike">
                          <a:solidFill>
                            <a:schemeClr val="bg1"/>
                          </a:solidFill>
                          <a:effectLst/>
                          <a:latin typeface="+mn-lt"/>
                          <a:cs typeface="Arial" panose="020B0604020202020204" pitchFamily="34" charset="0"/>
                        </a:rPr>
                        <a:t>Parameter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Fixed-Bottom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rgbClr val="FFFFFF"/>
                          </a:solidFill>
                          <a:effectLst/>
                          <a:latin typeface="+mn-lt"/>
                        </a:rPr>
                        <a:t>Floating 12.0-MW Offshore Wind Turbine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tc>
                  <a:txBody>
                    <a:bodyPr/>
                    <a:lstStyle/>
                    <a:p>
                      <a:pPr algn="l" fontAlgn="ctr"/>
                      <a:r>
                        <a:rPr lang="en-US" sz="1200" b="1" i="0" u="none" strike="noStrike">
                          <a:solidFill>
                            <a:schemeClr val="bg1"/>
                          </a:solidFill>
                          <a:effectLst/>
                          <a:latin typeface="+mn-lt"/>
                          <a:cs typeface="Arial" panose="020B0604020202020204" pitchFamily="34" charset="0"/>
                        </a:rPr>
                        <a:t>Units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9C1"/>
                    </a:solidFill>
                  </a:tcPr>
                </a:tc>
                <a:extLst>
                  <a:ext uri="{0D108BD9-81ED-4DB2-BD59-A6C34878D82A}">
                    <a16:rowId xmlns:a16="http://schemas.microsoft.com/office/drawing/2014/main" val="292263761"/>
                  </a:ext>
                </a:extLst>
              </a:tr>
              <a:tr h="271713">
                <a:tc>
                  <a:txBody>
                    <a:bodyPr/>
                    <a:lstStyle/>
                    <a:p>
                      <a:pPr algn="l" fontAlgn="ctr"/>
                      <a:r>
                        <a:rPr lang="en-US" sz="1200" b="0" i="0" u="none" strike="noStrike">
                          <a:solidFill>
                            <a:srgbClr val="000000"/>
                          </a:solidFill>
                          <a:effectLst/>
                          <a:latin typeface="+mn-lt"/>
                        </a:rPr>
                        <a:t>Capital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4,640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6,169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2902920253"/>
                  </a:ext>
                </a:extLst>
              </a:tr>
              <a:tr h="271713">
                <a:tc>
                  <a:txBody>
                    <a:bodyPr/>
                    <a:lstStyle/>
                    <a:p>
                      <a:pPr algn="l" fontAlgn="ctr"/>
                      <a:r>
                        <a:rPr lang="en-US" sz="1200" b="0" i="0" u="none" strike="noStrike">
                          <a:solidFill>
                            <a:srgbClr val="000000"/>
                          </a:solidFill>
                          <a:effectLst/>
                          <a:latin typeface="+mn-lt"/>
                        </a:rPr>
                        <a:t>Fixed charge rate (real)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6.48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119070872"/>
                  </a:ext>
                </a:extLst>
              </a:tr>
              <a:tr h="308607">
                <a:tc>
                  <a:txBody>
                    <a:bodyPr/>
                    <a:lstStyle/>
                    <a:p>
                      <a:pPr algn="l" fontAlgn="ctr"/>
                      <a:r>
                        <a:rPr lang="en-US" sz="1200" b="0" i="0" u="none" strike="noStrike">
                          <a:solidFill>
                            <a:srgbClr val="000000"/>
                          </a:solidFill>
                          <a:effectLst/>
                          <a:latin typeface="+mn-lt"/>
                        </a:rPr>
                        <a:t>Operational expenditures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108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87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0" i="0" u="none" strike="noStrike">
                          <a:solidFill>
                            <a:srgbClr val="000000"/>
                          </a:solidFill>
                          <a:effectLst/>
                          <a:latin typeface="+mn-lt"/>
                        </a:rPr>
                        <a:t>$/kW/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290122065"/>
                  </a:ext>
                </a:extLst>
              </a:tr>
              <a:tr h="307676">
                <a:tc>
                  <a:txBody>
                    <a:bodyPr/>
                    <a:lstStyle/>
                    <a:p>
                      <a:pPr algn="l" fontAlgn="ctr"/>
                      <a:r>
                        <a:rPr lang="en-US" sz="1200" b="0" i="0" u="none" strike="noStrike">
                          <a:solidFill>
                            <a:srgbClr val="000000"/>
                          </a:solidFill>
                          <a:effectLst/>
                          <a:latin typeface="+mn-lt"/>
                        </a:rPr>
                        <a:t>Net annual energy production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4,295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3,346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tc>
                  <a:txBody>
                    <a:bodyPr/>
                    <a:lstStyle/>
                    <a:p>
                      <a:pPr algn="l" fontAlgn="ctr"/>
                      <a:r>
                        <a:rPr lang="en-US" sz="1200" b="0" i="0" u="none" strike="noStrike">
                          <a:solidFill>
                            <a:srgbClr val="000000"/>
                          </a:solidFill>
                          <a:effectLst/>
                          <a:latin typeface="+mn-lt"/>
                        </a:rPr>
                        <a:t>MWh/MW/</a:t>
                      </a:r>
                      <a:r>
                        <a:rPr lang="en-US" sz="1200" b="0" i="0" u="none" strike="noStrike" err="1">
                          <a:solidFill>
                            <a:srgbClr val="000000"/>
                          </a:solidFill>
                          <a:effectLst/>
                          <a:latin typeface="+mn-lt"/>
                        </a:rPr>
                        <a:t>yr</a:t>
                      </a:r>
                      <a:endParaRPr lang="en-US" sz="1200" b="0" i="0" u="none" strike="noStrike">
                        <a:solidFill>
                          <a:srgbClr val="000000"/>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CF4"/>
                    </a:solidFill>
                  </a:tcPr>
                </a:tc>
                <a:extLst>
                  <a:ext uri="{0D108BD9-81ED-4DB2-BD59-A6C34878D82A}">
                    <a16:rowId xmlns:a16="http://schemas.microsoft.com/office/drawing/2014/main" val="4189648391"/>
                  </a:ext>
                </a:extLst>
              </a:tr>
              <a:tr h="271713">
                <a:tc>
                  <a:txBody>
                    <a:bodyPr/>
                    <a:lstStyle/>
                    <a:p>
                      <a:pPr algn="l" fontAlgn="ctr"/>
                      <a:r>
                        <a:rPr lang="en-US" sz="1200" b="1" i="0" u="none" strike="noStrike">
                          <a:solidFill>
                            <a:srgbClr val="000000"/>
                          </a:solidFill>
                          <a:effectLst/>
                          <a:latin typeface="+mn-lt"/>
                        </a:rPr>
                        <a:t>Total LCOE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145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tc>
                  <a:txBody>
                    <a:bodyPr/>
                    <a:lstStyle/>
                    <a:p>
                      <a:pPr algn="l" fontAlgn="ctr"/>
                      <a:r>
                        <a:rPr lang="en-US" sz="1200" b="1" i="0" u="none" strike="noStrike">
                          <a:solidFill>
                            <a:srgbClr val="000000"/>
                          </a:solidFill>
                          <a:effectLst/>
                          <a:latin typeface="+mn-lt"/>
                        </a:rPr>
                        <a:t>$/MWh</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BD7E9"/>
                    </a:solidFill>
                  </a:tcPr>
                </a:tc>
                <a:extLst>
                  <a:ext uri="{0D108BD9-81ED-4DB2-BD59-A6C34878D82A}">
                    <a16:rowId xmlns:a16="http://schemas.microsoft.com/office/drawing/2014/main" val="1079992696"/>
                  </a:ext>
                </a:extLst>
              </a:tr>
            </a:tbl>
          </a:graphicData>
        </a:graphic>
      </p:graphicFrame>
      <p:graphicFrame>
        <p:nvGraphicFramePr>
          <p:cNvPr id="6" name="Table 5"/>
          <p:cNvGraphicFramePr>
            <a:graphicFrameLocks noGrp="1"/>
          </p:cNvGraphicFramePr>
          <p:nvPr/>
        </p:nvGraphicFramePr>
        <p:xfrm>
          <a:off x="914400" y="914400"/>
          <a:ext cx="5486400" cy="1828800"/>
        </p:xfrm>
        <a:graphic>
          <a:graphicData uri="http://schemas.openxmlformats.org/drawingml/2006/table">
            <a:tbl>
              <a:tblPr firstRow="1" bandRow="1">
                <a:tableStyleId>{5C22544A-7EE6-4342-B048-85BDC9FD1C3A}</a:tableStyleId>
              </a:tblPr>
              <a:tblGrid>
                <a:gridCol w="1371600"/>
                <a:gridCol w="1371600"/>
                <a:gridCol w="1371600"/>
                <a:gridCol w="1371600"/>
              </a:tblGrid>
              <a:tr h="228600">
                <a:tc>
                  <a:txBody>
                    <a:bodyPr/>
                    <a:lstStyle/>
                    <a:p>
                      <a:pPr algn="ctr">
                        <a:defRPr b="1"/>
                      </a:pPr>
                      <a:r>
                        <a:t>Unnamed: 0</a:t>
                      </a:r>
                    </a:p>
                  </a:txBody>
                  <a:tcPr>
                    <a:solidFill>
                      <a:srgbClr val="D9D9D9"/>
                    </a:solidFill>
                  </a:tcPr>
                </a:tc>
                <a:tc>
                  <a:txBody>
                    <a:bodyPr/>
                    <a:lstStyle/>
                    <a:p>
                      <a:pPr algn="ctr">
                        <a:defRPr b="1"/>
                      </a:pPr>
                      <a:r>
                        <a:t>Unnamed: 1</a:t>
                      </a:r>
                    </a:p>
                  </a:txBody>
                  <a:tcPr>
                    <a:solidFill>
                      <a:srgbClr val="D9D9D9"/>
                    </a:solidFill>
                  </a:tcPr>
                </a:tc>
                <a:tc>
                  <a:txBody>
                    <a:bodyPr/>
                    <a:lstStyle/>
                    <a:p>
                      <a:pPr algn="ctr">
                        <a:defRPr b="1"/>
                      </a:pPr>
                      <a:r>
                        <a:t>Offshore</a:t>
                      </a:r>
                    </a:p>
                  </a:txBody>
                  <a:tcPr>
                    <a:solidFill>
                      <a:srgbClr val="D9D9D9"/>
                    </a:solidFill>
                  </a:tcPr>
                </a:tc>
                <a:tc>
                  <a:txBody>
                    <a:bodyPr/>
                    <a:lstStyle/>
                    <a:p>
                      <a:pPr algn="ctr">
                        <a:defRPr b="1"/>
                      </a:pPr>
                      <a:r>
                        <a:t>Offshore.1</a:t>
                      </a:r>
                    </a:p>
                  </a:txBody>
                  <a:tcPr>
                    <a:solidFill>
                      <a:srgbClr val="D9D9D9"/>
                    </a:solidFill>
                  </a:tcPr>
                </a:tc>
              </a:tr>
              <a:tr h="228600">
                <a:tc>
                  <a:txBody>
                    <a:bodyPr/>
                    <a:lstStyle/>
                    <a:p>
                      <a:pPr algn="ctr"/>
                      <a:r>
                        <a:t>Parameter</a:t>
                      </a:r>
                    </a:p>
                  </a:txBody>
                  <a:tcPr/>
                </a:tc>
                <a:tc>
                  <a:txBody>
                    <a:bodyPr/>
                    <a:lstStyle/>
                    <a:p>
                      <a:pPr algn="ctr"/>
                      <a:r>
                        <a:t>Units</a:t>
                      </a:r>
                    </a:p>
                  </a:txBody>
                  <a:tcPr/>
                </a:tc>
                <a:tc>
                  <a:txBody>
                    <a:bodyPr/>
                    <a:lstStyle/>
                    <a:p>
                      <a:pPr algn="ctr"/>
                      <a:r>
                        <a:t>Utility Scale (Fixed-Bottom)</a:t>
                      </a:r>
                    </a:p>
                  </a:txBody>
                  <a:tcPr/>
                </a:tc>
                <a:tc>
                  <a:txBody>
                    <a:bodyPr/>
                    <a:lstStyle/>
                    <a:p>
                      <a:pPr algn="ctr"/>
                      <a:r>
                        <a:t>Utility Scale (Floating)</a:t>
                      </a:r>
                    </a:p>
                  </a:txBody>
                  <a:tcPr/>
                </a:tc>
              </a:tr>
              <a:tr h="228600">
                <a:tc>
                  <a:txBody>
                    <a:bodyPr/>
                    <a:lstStyle/>
                    <a:p>
                      <a:pPr algn="ctr"/>
                      <a:r>
                        <a:t>Wind turbine rating</a:t>
                      </a:r>
                    </a:p>
                  </a:txBody>
                  <a:tcPr/>
                </a:tc>
                <a:tc>
                  <a:txBody>
                    <a:bodyPr/>
                    <a:lstStyle/>
                    <a:p>
                      <a:pPr algn="ctr"/>
                      <a:r>
                        <a:t>MW</a:t>
                      </a:r>
                    </a:p>
                  </a:txBody>
                  <a:tcPr/>
                </a:tc>
                <a:tc>
                  <a:txBody>
                    <a:bodyPr/>
                    <a:lstStyle/>
                    <a:p>
                      <a:pPr algn="ctr"/>
                      <a:r>
                        <a:t>12.0</a:t>
                      </a:r>
                    </a:p>
                  </a:txBody>
                  <a:tcPr/>
                </a:tc>
                <a:tc>
                  <a:txBody>
                    <a:bodyPr/>
                    <a:lstStyle/>
                    <a:p>
                      <a:pPr algn="ctr"/>
                      <a:r>
                        <a:t>12.0</a:t>
                      </a:r>
                    </a:p>
                  </a:txBody>
                  <a:tcPr/>
                </a:tc>
              </a:tr>
              <a:tr h="228600">
                <a:tc>
                  <a:txBody>
                    <a:bodyPr/>
                    <a:lstStyle/>
                    <a:p>
                      <a:pPr algn="ctr"/>
                      <a:r>
                        <a:t>Capital expenditures (CapEx)</a:t>
                      </a:r>
                    </a:p>
                  </a:txBody>
                  <a:tcPr/>
                </a:tc>
                <a:tc>
                  <a:txBody>
                    <a:bodyPr/>
                    <a:lstStyle/>
                    <a:p>
                      <a:pPr algn="ctr"/>
                      <a:r>
                        <a:t>$/kW</a:t>
                      </a:r>
                    </a:p>
                  </a:txBody>
                  <a:tcPr/>
                </a:tc>
                <a:tc>
                  <a:txBody>
                    <a:bodyPr/>
                    <a:lstStyle/>
                    <a:p>
                      <a:pPr algn="ctr"/>
                      <a:r>
                        <a:t>4,640</a:t>
                      </a:r>
                    </a:p>
                  </a:txBody>
                  <a:tcPr/>
                </a:tc>
                <a:tc>
                  <a:txBody>
                    <a:bodyPr/>
                    <a:lstStyle/>
                    <a:p>
                      <a:pPr algn="ctr"/>
                      <a:r>
                        <a:t>6,169</a:t>
                      </a:r>
                    </a:p>
                  </a:txBody>
                  <a:tcPr/>
                </a:tc>
              </a:tr>
              <a:tr h="228600">
                <a:tc>
                  <a:txBody>
                    <a:bodyPr/>
                    <a:lstStyle/>
                    <a:p>
                      <a:pPr algn="ctr"/>
                      <a:r>
                        <a:t>Fixed charge rate (FCR) (real)</a:t>
                      </a:r>
                    </a:p>
                  </a:txBody>
                  <a:tcPr/>
                </a:tc>
                <a:tc>
                  <a:txBody>
                    <a:bodyPr/>
                    <a:lstStyle/>
                    <a:p>
                      <a:pPr algn="ctr"/>
                      <a:r>
                        <a:t>%</a:t>
                      </a:r>
                    </a:p>
                  </a:txBody>
                  <a:tcPr/>
                </a:tc>
                <a:tc>
                  <a:txBody>
                    <a:bodyPr/>
                    <a:lstStyle/>
                    <a:p>
                      <a:pPr algn="ctr"/>
                      <a:r>
                        <a:t>6.48</a:t>
                      </a:r>
                    </a:p>
                  </a:txBody>
                  <a:tcPr/>
                </a:tc>
                <a:tc>
                  <a:txBody>
                    <a:bodyPr/>
                    <a:lstStyle/>
                    <a:p>
                      <a:pPr algn="ctr"/>
                      <a:r>
                        <a:t>6.48</a:t>
                      </a:r>
                    </a:p>
                  </a:txBody>
                  <a:tcPr/>
                </a:tc>
              </a:tr>
              <a:tr h="228600">
                <a:tc>
                  <a:txBody>
                    <a:bodyPr/>
                    <a:lstStyle/>
                    <a:p>
                      <a:pPr algn="ctr"/>
                      <a:r>
                        <a:t>Operational expenditures (OpEx)</a:t>
                      </a:r>
                    </a:p>
                  </a:txBody>
                  <a:tcPr/>
                </a:tc>
                <a:tc>
                  <a:txBody>
                    <a:bodyPr/>
                    <a:lstStyle/>
                    <a:p>
                      <a:pPr algn="ctr"/>
                      <a:r>
                        <a:t>$/kW/yr</a:t>
                      </a:r>
                    </a:p>
                  </a:txBody>
                  <a:tcPr/>
                </a:tc>
                <a:tc>
                  <a:txBody>
                    <a:bodyPr/>
                    <a:lstStyle/>
                    <a:p>
                      <a:pPr algn="ctr"/>
                      <a:r>
                        <a:t>108</a:t>
                      </a:r>
                    </a:p>
                  </a:txBody>
                  <a:tcPr/>
                </a:tc>
                <a:tc>
                  <a:txBody>
                    <a:bodyPr/>
                    <a:lstStyle/>
                    <a:p>
                      <a:pPr algn="ctr"/>
                      <a:r>
                        <a:t>87</a:t>
                      </a:r>
                    </a:p>
                  </a:txBody>
                  <a:tcPr/>
                </a:tc>
              </a:tr>
              <a:tr h="228600">
                <a:tc>
                  <a:txBody>
                    <a:bodyPr/>
                    <a:lstStyle/>
                    <a:p>
                      <a:pPr algn="ctr"/>
                      <a:r>
                        <a:t>Net annual energy production</a:t>
                      </a:r>
                    </a:p>
                  </a:txBody>
                  <a:tcPr/>
                </a:tc>
                <a:tc>
                  <a:txBody>
                    <a:bodyPr/>
                    <a:lstStyle/>
                    <a:p>
                      <a:pPr algn="ctr"/>
                      <a:r>
                        <a:t>MWh/MW/yr</a:t>
                      </a:r>
                    </a:p>
                  </a:txBody>
                  <a:tcPr/>
                </a:tc>
                <a:tc>
                  <a:txBody>
                    <a:bodyPr/>
                    <a:lstStyle/>
                    <a:p>
                      <a:pPr algn="ctr"/>
                      <a:r>
                        <a:t>4,295</a:t>
                      </a:r>
                    </a:p>
                  </a:txBody>
                  <a:tcPr/>
                </a:tc>
                <a:tc>
                  <a:txBody>
                    <a:bodyPr/>
                    <a:lstStyle/>
                    <a:p>
                      <a:pPr algn="ctr"/>
                      <a:r>
                        <a:t>3,346</a:t>
                      </a:r>
                    </a:p>
                  </a:txBody>
                  <a:tcPr/>
                </a:tc>
              </a:tr>
              <a:tr h="228600">
                <a:tc>
                  <a:txBody>
                    <a:bodyPr/>
                    <a:lstStyle/>
                    <a:p>
                      <a:pPr algn="ctr"/>
                      <a:r>
                        <a:t>Levelized cost of energy (LCOE)</a:t>
                      </a:r>
                    </a:p>
                  </a:txBody>
                  <a:tcPr/>
                </a:tc>
                <a:tc>
                  <a:txBody>
                    <a:bodyPr/>
                    <a:lstStyle/>
                    <a:p>
                      <a:pPr algn="ctr"/>
                      <a:r>
                        <a:t>$/MWh</a:t>
                      </a:r>
                    </a:p>
                  </a:txBody>
                  <a:tcPr/>
                </a:tc>
                <a:tc>
                  <a:txBody>
                    <a:bodyPr/>
                    <a:lstStyle/>
                    <a:p>
                      <a:pPr algn="ctr"/>
                      <a:r>
                        <a:t>95</a:t>
                      </a:r>
                    </a:p>
                  </a:txBody>
                  <a:tcPr/>
                </a:tc>
                <a:tc>
                  <a:txBody>
                    <a:bodyPr/>
                    <a:lstStyle/>
                    <a:p>
                      <a:pPr algn="ctr"/>
                      <a:r>
                        <a:t>145</a:t>
                      </a:r>
                    </a:p>
                  </a:txBody>
                  <a:tcPr/>
                </a:tc>
              </a:tr>
            </a:tbl>
          </a:graphicData>
        </a:graphic>
      </p:graphicFrame>
    </p:spTree>
    <p:extLst>
      <p:ext uri="{BB962C8B-B14F-4D97-AF65-F5344CB8AC3E}">
        <p14:creationId xmlns:p14="http://schemas.microsoft.com/office/powerpoint/2010/main" val="583448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2460822467"/>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CapEx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CapEx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4575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914400" y="914400"/>
            <a:ext cx="10058420" cy="4572009"/>
          </a:xfrm>
          <a:prstGeom prst="rect">
            <a:avLst/>
          </a:prstGeom>
        </p:spPr>
      </p:pic>
    </p:spTree>
    <p:extLst>
      <p:ext uri="{BB962C8B-B14F-4D97-AF65-F5344CB8AC3E}">
        <p14:creationId xmlns:p14="http://schemas.microsoft.com/office/powerpoint/2010/main" val="1162085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775759208"/>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CapEx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CapEx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914400" y="914400"/>
            <a:ext cx="10058420" cy="4572009"/>
          </a:xfrm>
          <a:prstGeom prst="rect">
            <a:avLst/>
          </a:prstGeom>
        </p:spPr>
      </p:pic>
    </p:spTree>
    <p:extLst>
      <p:ext uri="{BB962C8B-B14F-4D97-AF65-F5344CB8AC3E}">
        <p14:creationId xmlns:p14="http://schemas.microsoft.com/office/powerpoint/2010/main" val="2580977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Fixed-Bottom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7199" y="4669006"/>
            <a:ext cx="7832362"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24" name="Chart 23">
            <a:extLst>
              <a:ext uri="{FF2B5EF4-FFF2-40B4-BE49-F238E27FC236}">
                <a16:creationId xmlns:a16="http://schemas.microsoft.com/office/drawing/2014/main" id="{00000000-0008-0000-3C00-000002000000}"/>
              </a:ext>
            </a:extLst>
          </p:cNvPr>
          <p:cNvGraphicFramePr>
            <a:graphicFrameLocks/>
          </p:cNvGraphicFramePr>
          <p:nvPr>
            <p:extLst>
              <p:ext uri="{D42A27DB-BD31-4B8C-83A1-F6EECF244321}">
                <p14:modId xmlns:p14="http://schemas.microsoft.com/office/powerpoint/2010/main" val="2440849602"/>
              </p:ext>
            </p:extLst>
          </p:nvPr>
        </p:nvGraphicFramePr>
        <p:xfrm>
          <a:off x="457200" y="907143"/>
          <a:ext cx="8229602" cy="3761863"/>
        </p:xfrm>
        <a:graphic>
          <a:graphicData uri="http://schemas.openxmlformats.org/drawingml/2006/chart">
            <c:chart xmlns:c="http://schemas.openxmlformats.org/drawingml/2006/chart" xmlns:r="http://schemas.openxmlformats.org/officeDocument/2006/relationships" r:id="rId2"/>
          </a:graphicData>
        </a:graphic>
      </p:graphicFrame>
      <p:pic>
        <p:nvPicPr>
          <p:cNvPr id="25" name="Picture 24" descr="FBOW_LCOE_sensitivity.png"/>
          <p:cNvPicPr>
            <a:picLocks noChangeAspect="1"/>
          </p:cNvPicPr>
          <p:nvPr/>
        </p:nvPicPr>
        <p:blipFill>
          <a:blip r:embed="rId3"/>
          <a:stretch>
            <a:fillRect/>
          </a:stretch>
        </p:blipFill>
        <p:spPr>
          <a:xfrm>
            <a:off x="914400" y="914400"/>
            <a:ext cx="8229616" cy="3657607"/>
          </a:xfrm>
          <a:prstGeom prst="rect">
            <a:avLst/>
          </a:prstGeom>
        </p:spPr>
      </p:pic>
    </p:spTree>
    <p:extLst>
      <p:ext uri="{BB962C8B-B14F-4D97-AF65-F5344CB8AC3E}">
        <p14:creationId xmlns:p14="http://schemas.microsoft.com/office/powerpoint/2010/main" val="2018094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B9F-29A1-3383-8622-BCFC583E0E23}"/>
              </a:ext>
            </a:extLst>
          </p:cNvPr>
          <p:cNvSpPr>
            <a:spLocks noGrp="1"/>
          </p:cNvSpPr>
          <p:nvPr>
            <p:ph type="title"/>
          </p:nvPr>
        </p:nvSpPr>
        <p:spPr/>
        <p:txBody>
          <a:bodyPr/>
          <a:lstStyle/>
          <a:p>
            <a:r>
              <a:rPr lang="en-US"/>
              <a:t>Range of LCOE Parameters for </a:t>
            </a:r>
            <a:br>
              <a:rPr lang="en-US"/>
            </a:br>
            <a:r>
              <a:rPr lang="en-US"/>
              <a:t>Floating Offshore Wind Platform</a:t>
            </a:r>
          </a:p>
        </p:txBody>
      </p:sp>
      <p:sp>
        <p:nvSpPr>
          <p:cNvPr id="5" name="TextBox 4">
            <a:extLst>
              <a:ext uri="{FF2B5EF4-FFF2-40B4-BE49-F238E27FC236}">
                <a16:creationId xmlns:a16="http://schemas.microsoft.com/office/drawing/2014/main" id="{941E79F5-B69C-0DFD-F3C7-BB00910BCAF9}"/>
              </a:ext>
            </a:extLst>
          </p:cNvPr>
          <p:cNvSpPr txBox="1"/>
          <p:nvPr/>
        </p:nvSpPr>
        <p:spPr>
          <a:xfrm>
            <a:off x="453544" y="4635668"/>
            <a:ext cx="7732516" cy="507831"/>
          </a:xfrm>
          <a:prstGeom prst="rect">
            <a:avLst/>
          </a:prstGeom>
          <a:noFill/>
        </p:spPr>
        <p:txBody>
          <a:bodyPr wrap="square" rtlCol="0">
            <a:spAutoFit/>
          </a:bodyPr>
          <a:lstStyle/>
          <a:p>
            <a:r>
              <a:rPr lang="en-US" sz="900"/>
              <a:t>Note: The reference LCOE reflects a representative industry LCOE. Changes in LCOE for a single variable can be understood by moving to the left or right along a specific variable. Values on the </a:t>
            </a:r>
            <a:r>
              <a:rPr lang="en-US" sz="900" i="1"/>
              <a:t>x</a:t>
            </a:r>
            <a:r>
              <a:rPr lang="en-US" sz="900"/>
              <a:t>-axis indicate how the LCOE will change as a given variable is altered and all others are assumed constant (i.e., remain reflective of the reference project).</a:t>
            </a:r>
          </a:p>
        </p:txBody>
      </p:sp>
      <p:graphicFrame>
        <p:nvGraphicFramePr>
          <p:cNvPr id="3" name="Chart 2">
            <a:extLst>
              <a:ext uri="{FF2B5EF4-FFF2-40B4-BE49-F238E27FC236}">
                <a16:creationId xmlns:a16="http://schemas.microsoft.com/office/drawing/2014/main" id="{00000000-0008-0000-4600-000002000000}"/>
              </a:ext>
            </a:extLst>
          </p:cNvPr>
          <p:cNvGraphicFramePr>
            <a:graphicFrameLocks/>
          </p:cNvGraphicFramePr>
          <p:nvPr>
            <p:extLst>
              <p:ext uri="{D42A27DB-BD31-4B8C-83A1-F6EECF244321}">
                <p14:modId xmlns:p14="http://schemas.microsoft.com/office/powerpoint/2010/main" val="3962147090"/>
              </p:ext>
            </p:extLst>
          </p:nvPr>
        </p:nvGraphicFramePr>
        <p:xfrm>
          <a:off x="457199" y="907143"/>
          <a:ext cx="8229602" cy="3728525"/>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FLOW_LCOE_sensitivity.png"/>
          <p:cNvPicPr>
            <a:picLocks noChangeAspect="1"/>
          </p:cNvPicPr>
          <p:nvPr/>
        </p:nvPicPr>
        <p:blipFill>
          <a:blip r:embed="rId3"/>
          <a:stretch>
            <a:fillRect/>
          </a:stretch>
        </p:blipFill>
        <p:spPr>
          <a:xfrm>
            <a:off x="914400" y="914400"/>
            <a:ext cx="8229616" cy="3657607"/>
          </a:xfrm>
          <a:prstGeom prst="rect">
            <a:avLst/>
          </a:prstGeom>
        </p:spPr>
      </p:pic>
    </p:spTree>
    <p:extLst>
      <p:ext uri="{BB962C8B-B14F-4D97-AF65-F5344CB8AC3E}">
        <p14:creationId xmlns:p14="http://schemas.microsoft.com/office/powerpoint/2010/main" val="31359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a:xfrm>
            <a:off x="467454" y="1252017"/>
            <a:ext cx="4388563" cy="1358834"/>
          </a:xfrm>
        </p:spPr>
        <p:txBody>
          <a:bodyPr/>
          <a:lstStyle/>
          <a:p>
            <a:r>
              <a:rPr lang="en-US"/>
              <a:t>5. Distributed Wind Energy</a:t>
            </a:r>
          </a:p>
        </p:txBody>
      </p:sp>
    </p:spTree>
    <p:extLst>
      <p:ext uri="{BB962C8B-B14F-4D97-AF65-F5344CB8AC3E}">
        <p14:creationId xmlns:p14="http://schemas.microsoft.com/office/powerpoint/2010/main" val="1999970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Turbine Characteristics for Residential, Commercial, and Large-Scale Projects</a:t>
            </a:r>
          </a:p>
        </p:txBody>
      </p:sp>
      <p:graphicFrame>
        <p:nvGraphicFramePr>
          <p:cNvPr id="3" name="Table 3">
            <a:extLst>
              <a:ext uri="{FF2B5EF4-FFF2-40B4-BE49-F238E27FC236}">
                <a16:creationId xmlns:a16="http://schemas.microsoft.com/office/drawing/2014/main" id="{B0B0216E-A737-F509-5B81-3BBCFD8FEEC4}"/>
              </a:ext>
            </a:extLst>
          </p:cNvPr>
          <p:cNvGraphicFramePr>
            <a:graphicFrameLocks noGrp="1"/>
          </p:cNvGraphicFramePr>
          <p:nvPr>
            <p:extLst>
              <p:ext uri="{D42A27DB-BD31-4B8C-83A1-F6EECF244321}">
                <p14:modId xmlns:p14="http://schemas.microsoft.com/office/powerpoint/2010/main" val="4236466534"/>
              </p:ext>
            </p:extLst>
          </p:nvPr>
        </p:nvGraphicFramePr>
        <p:xfrm>
          <a:off x="1324325" y="1233860"/>
          <a:ext cx="6693993" cy="3044164"/>
        </p:xfrm>
        <a:graphic>
          <a:graphicData uri="http://schemas.openxmlformats.org/drawingml/2006/table">
            <a:tbl>
              <a:tblPr firstRow="1" bandRow="1">
                <a:tableStyleId>{5C22544A-7EE6-4342-B048-85BDC9FD1C3A}</a:tableStyleId>
              </a:tblPr>
              <a:tblGrid>
                <a:gridCol w="1996199">
                  <a:extLst>
                    <a:ext uri="{9D8B030D-6E8A-4147-A177-3AD203B41FA5}">
                      <a16:colId xmlns:a16="http://schemas.microsoft.com/office/drawing/2014/main" val="893502567"/>
                    </a:ext>
                  </a:extLst>
                </a:gridCol>
                <a:gridCol w="1218901">
                  <a:extLst>
                    <a:ext uri="{9D8B030D-6E8A-4147-A177-3AD203B41FA5}">
                      <a16:colId xmlns:a16="http://schemas.microsoft.com/office/drawing/2014/main" val="1317366716"/>
                    </a:ext>
                  </a:extLst>
                </a:gridCol>
                <a:gridCol w="1218901">
                  <a:extLst>
                    <a:ext uri="{9D8B030D-6E8A-4147-A177-3AD203B41FA5}">
                      <a16:colId xmlns:a16="http://schemas.microsoft.com/office/drawing/2014/main" val="2382268559"/>
                    </a:ext>
                  </a:extLst>
                </a:gridCol>
                <a:gridCol w="1218901">
                  <a:extLst>
                    <a:ext uri="{9D8B030D-6E8A-4147-A177-3AD203B41FA5}">
                      <a16:colId xmlns:a16="http://schemas.microsoft.com/office/drawing/2014/main" val="2422235814"/>
                    </a:ext>
                  </a:extLst>
                </a:gridCol>
                <a:gridCol w="1041091">
                  <a:extLst>
                    <a:ext uri="{9D8B030D-6E8A-4147-A177-3AD203B41FA5}">
                      <a16:colId xmlns:a16="http://schemas.microsoft.com/office/drawing/2014/main" val="1707508762"/>
                    </a:ext>
                  </a:extLst>
                </a:gridCol>
              </a:tblGrid>
              <a:tr h="229919">
                <a:tc rowSpan="2">
                  <a:txBody>
                    <a:bodyPr/>
                    <a:lstStyle/>
                    <a:p>
                      <a:pPr algn="l"/>
                      <a:r>
                        <a:rPr lang="en-US" sz="1600"/>
                        <a:t>Parameter</a:t>
                      </a:r>
                    </a:p>
                  </a:txBody>
                  <a:tcPr anchor="b">
                    <a:lnR w="12700" cap="flat" cmpd="sng" algn="ctr">
                      <a:solidFill>
                        <a:schemeClr val="bg1"/>
                      </a:solidFill>
                      <a:prstDash val="solid"/>
                      <a:round/>
                      <a:headEnd type="none" w="med" len="med"/>
                      <a:tailEnd type="none" w="med" len="med"/>
                    </a:lnR>
                  </a:tcPr>
                </a:tc>
                <a:tc gridSpan="3">
                  <a:txBody>
                    <a:bodyPr/>
                    <a:lstStyle/>
                    <a:p>
                      <a:pPr algn="ctr"/>
                      <a:r>
                        <a:rPr lang="en-US" sz="1600"/>
                        <a:t>Wind Turbine Class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l"/>
                      <a:endParaRPr lang="en-US" sz="1600"/>
                    </a:p>
                  </a:txBody>
                  <a:tcPr/>
                </a:tc>
                <a:tc hMerge="1">
                  <a:txBody>
                    <a:bodyPr/>
                    <a:lstStyle/>
                    <a:p>
                      <a:pPr algn="l"/>
                      <a:endParaRPr lang="en-US" sz="1600"/>
                    </a:p>
                  </a:txBody>
                  <a:tcPr/>
                </a:tc>
                <a:tc rowSpan="2">
                  <a:txBody>
                    <a:bodyPr/>
                    <a:lstStyle/>
                    <a:p>
                      <a:pPr algn="l"/>
                      <a:r>
                        <a:rPr lang="en-US" sz="16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229919">
                <a:tc vMerge="1">
                  <a:txBody>
                    <a:bodyPr/>
                    <a:lstStyle/>
                    <a:p>
                      <a:endParaRPr lang="en-US"/>
                    </a:p>
                  </a:txBody>
                  <a:tcPr/>
                </a:tc>
                <a:tc>
                  <a:txBody>
                    <a:bodyPr/>
                    <a:lstStyle/>
                    <a:p>
                      <a:pPr algn="l"/>
                      <a:r>
                        <a:rPr lang="en-US" sz="1600" b="1" kern="1200">
                          <a:solidFill>
                            <a:schemeClr val="lt1"/>
                          </a:solidFill>
                          <a:latin typeface="+mn-lt"/>
                          <a:ea typeface="+mn-ea"/>
                          <a:cs typeface="+mn-cs"/>
                        </a:rPr>
                        <a:t>Residential</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Commercial</a:t>
                      </a:r>
                    </a:p>
                  </a:txBody>
                  <a:tcP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600" b="1" kern="1200">
                          <a:solidFill>
                            <a:schemeClr val="lt1"/>
                          </a:solidFill>
                          <a:latin typeface="+mn-lt"/>
                          <a:ea typeface="+mn-ea"/>
                          <a:cs typeface="+mn-cs"/>
                        </a:rPr>
                        <a:t>Large</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878074414"/>
                  </a:ext>
                </a:extLst>
              </a:tr>
              <a:tr h="448621">
                <a:tc>
                  <a:txBody>
                    <a:bodyPr/>
                    <a:lstStyle/>
                    <a:p>
                      <a:r>
                        <a:rPr lang="en-US" sz="1600"/>
                        <a:t>Wind turbine rating</a:t>
                      </a:r>
                    </a:p>
                  </a:txBody>
                  <a:tcPr anchor="b"/>
                </a:tc>
                <a:tc>
                  <a:txBody>
                    <a:bodyPr/>
                    <a:lstStyle/>
                    <a:p>
                      <a:pPr algn="l"/>
                      <a:r>
                        <a:rPr lang="en-US" sz="1600"/>
                        <a:t>20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1,500</a:t>
                      </a:r>
                    </a:p>
                  </a:txBody>
                  <a:tcPr anchor="b">
                    <a:lnT w="38100" cap="flat" cmpd="sng" algn="ctr">
                      <a:solidFill>
                        <a:schemeClr val="bg1"/>
                      </a:solidFill>
                      <a:prstDash val="solid"/>
                      <a:round/>
                      <a:headEnd type="none" w="med" len="med"/>
                      <a:tailEnd type="none" w="med" len="med"/>
                    </a:lnT>
                  </a:tcPr>
                </a:tc>
                <a:tc>
                  <a:txBody>
                    <a:bodyPr/>
                    <a:lstStyle/>
                    <a:p>
                      <a:pPr algn="l"/>
                      <a:r>
                        <a:rPr lang="en-US" sz="1600"/>
                        <a:t>kW</a:t>
                      </a:r>
                    </a:p>
                  </a:txBody>
                  <a:tcPr anchor="b"/>
                </a:tc>
                <a:extLst>
                  <a:ext uri="{0D108BD9-81ED-4DB2-BD59-A6C34878D82A}">
                    <a16:rowId xmlns:a16="http://schemas.microsoft.com/office/drawing/2014/main" val="3725473662"/>
                  </a:ext>
                </a:extLst>
              </a:tr>
              <a:tr h="448621">
                <a:tc>
                  <a:txBody>
                    <a:bodyPr/>
                    <a:lstStyle/>
                    <a:p>
                      <a:r>
                        <a:rPr lang="en-US" sz="1600"/>
                        <a:t>Rotor diameter</a:t>
                      </a:r>
                    </a:p>
                  </a:txBody>
                  <a:tcPr anchor="b"/>
                </a:tc>
                <a:tc>
                  <a:txBody>
                    <a:bodyPr/>
                    <a:lstStyle/>
                    <a:p>
                      <a:pPr algn="l"/>
                      <a:r>
                        <a:rPr lang="en-US" sz="1600"/>
                        <a:t>12.4</a:t>
                      </a:r>
                    </a:p>
                  </a:txBody>
                  <a:tcPr anchor="b"/>
                </a:tc>
                <a:tc>
                  <a:txBody>
                    <a:bodyPr/>
                    <a:lstStyle/>
                    <a:p>
                      <a:pPr algn="l"/>
                      <a:r>
                        <a:rPr lang="en-US" sz="1600"/>
                        <a:t>27.6</a:t>
                      </a:r>
                    </a:p>
                  </a:txBody>
                  <a:tcPr anchor="b"/>
                </a:tc>
                <a:tc>
                  <a:txBody>
                    <a:bodyPr/>
                    <a:lstStyle/>
                    <a:p>
                      <a:pPr algn="l"/>
                      <a:r>
                        <a:rPr lang="en-US" sz="1600"/>
                        <a:t>77</a:t>
                      </a:r>
                    </a:p>
                  </a:txBody>
                  <a:tcPr anchor="b"/>
                </a:tc>
                <a:tc>
                  <a:txBody>
                    <a:bodyPr/>
                    <a:lstStyle/>
                    <a:p>
                      <a:pPr algn="l"/>
                      <a:r>
                        <a:rPr lang="en-US" sz="1600"/>
                        <a:t>m</a:t>
                      </a:r>
                    </a:p>
                  </a:txBody>
                  <a:tcPr anchor="b"/>
                </a:tc>
                <a:extLst>
                  <a:ext uri="{0D108BD9-81ED-4DB2-BD59-A6C34878D82A}">
                    <a16:rowId xmlns:a16="http://schemas.microsoft.com/office/drawing/2014/main" val="1162037653"/>
                  </a:ext>
                </a:extLst>
              </a:tr>
              <a:tr h="448621">
                <a:tc>
                  <a:txBody>
                    <a:bodyPr/>
                    <a:lstStyle/>
                    <a:p>
                      <a:r>
                        <a:rPr lang="en-US" sz="1600"/>
                        <a:t>Hub height</a:t>
                      </a:r>
                    </a:p>
                  </a:txBody>
                  <a:tcPr anchor="b"/>
                </a:tc>
                <a:tc>
                  <a:txBody>
                    <a:bodyPr/>
                    <a:lstStyle/>
                    <a:p>
                      <a:pPr algn="l"/>
                      <a:r>
                        <a:rPr lang="en-US" sz="1600"/>
                        <a:t>30</a:t>
                      </a:r>
                    </a:p>
                  </a:txBody>
                  <a:tcPr anchor="b"/>
                </a:tc>
                <a:tc>
                  <a:txBody>
                    <a:bodyPr/>
                    <a:lstStyle/>
                    <a:p>
                      <a:pPr algn="l"/>
                      <a:r>
                        <a:rPr lang="en-US" sz="1600"/>
                        <a:t>40</a:t>
                      </a:r>
                    </a:p>
                  </a:txBody>
                  <a:tcPr anchor="b"/>
                </a:tc>
                <a:tc>
                  <a:txBody>
                    <a:bodyPr/>
                    <a:lstStyle/>
                    <a:p>
                      <a:pPr algn="l"/>
                      <a:r>
                        <a:rPr lang="en-US" sz="1600"/>
                        <a:t>80</a:t>
                      </a:r>
                    </a:p>
                  </a:txBody>
                  <a:tcPr anchor="b"/>
                </a:tc>
                <a:tc>
                  <a:txBody>
                    <a:bodyPr/>
                    <a:lstStyle/>
                    <a:p>
                      <a:pPr algn="l"/>
                      <a:r>
                        <a:rPr lang="en-US" sz="1600"/>
                        <a:t>m</a:t>
                      </a:r>
                    </a:p>
                  </a:txBody>
                  <a:tcPr anchor="b"/>
                </a:tc>
                <a:extLst>
                  <a:ext uri="{0D108BD9-81ED-4DB2-BD59-A6C34878D82A}">
                    <a16:rowId xmlns:a16="http://schemas.microsoft.com/office/drawing/2014/main" val="1960830350"/>
                  </a:ext>
                </a:extLst>
              </a:tr>
              <a:tr h="448621">
                <a:tc>
                  <a:txBody>
                    <a:bodyPr/>
                    <a:lstStyle/>
                    <a:p>
                      <a:r>
                        <a:rPr lang="en-US" sz="1600"/>
                        <a:t>Specific power </a:t>
                      </a:r>
                    </a:p>
                  </a:txBody>
                  <a:tcPr anchor="b"/>
                </a:tc>
                <a:tc>
                  <a:txBody>
                    <a:bodyPr/>
                    <a:lstStyle/>
                    <a:p>
                      <a:pPr algn="l"/>
                      <a:r>
                        <a:rPr lang="en-US" sz="1600"/>
                        <a:t>166</a:t>
                      </a:r>
                    </a:p>
                  </a:txBody>
                  <a:tcPr anchor="b"/>
                </a:tc>
                <a:tc>
                  <a:txBody>
                    <a:bodyPr/>
                    <a:lstStyle/>
                    <a:p>
                      <a:pPr algn="l"/>
                      <a:r>
                        <a:rPr lang="en-US" sz="1600"/>
                        <a:t>167</a:t>
                      </a:r>
                    </a:p>
                  </a:txBody>
                  <a:tcPr anchor="b"/>
                </a:tc>
                <a:tc>
                  <a:txBody>
                    <a:bodyPr/>
                    <a:lstStyle/>
                    <a:p>
                      <a:pPr algn="l"/>
                      <a:r>
                        <a:rPr lang="en-US" sz="1600"/>
                        <a:t>322</a:t>
                      </a:r>
                    </a:p>
                  </a:txBody>
                  <a:tcPr anchor="b"/>
                </a:tc>
                <a:tc>
                  <a:txBody>
                    <a:bodyPr/>
                    <a:lstStyle/>
                    <a:p>
                      <a:pPr algn="l"/>
                      <a:r>
                        <a:rPr lang="en-US" sz="1600"/>
                        <a:t>W/m</a:t>
                      </a:r>
                      <a:r>
                        <a:rPr lang="en-US" sz="1600" baseline="30000"/>
                        <a:t>2</a:t>
                      </a:r>
                      <a:endParaRPr lang="en-US" sz="1600"/>
                    </a:p>
                  </a:txBody>
                  <a:tcPr anchor="b"/>
                </a:tc>
                <a:extLst>
                  <a:ext uri="{0D108BD9-81ED-4DB2-BD59-A6C34878D82A}">
                    <a16:rowId xmlns:a16="http://schemas.microsoft.com/office/drawing/2014/main" val="679496927"/>
                  </a:ext>
                </a:extLst>
              </a:tr>
              <a:tr h="448621">
                <a:tc>
                  <a:txBody>
                    <a:bodyPr/>
                    <a:lstStyle/>
                    <a:p>
                      <a:r>
                        <a:rPr lang="en-US" sz="1600"/>
                        <a:t>Number of wind turbines </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1</a:t>
                      </a:r>
                    </a:p>
                  </a:txBody>
                  <a:tcPr anchor="b"/>
                </a:tc>
                <a:tc>
                  <a:txBody>
                    <a:bodyPr/>
                    <a:lstStyle/>
                    <a:p>
                      <a:pPr algn="l"/>
                      <a:r>
                        <a:rPr lang="en-US" sz="1600"/>
                        <a:t>#</a:t>
                      </a:r>
                    </a:p>
                  </a:txBody>
                  <a:tcPr anchor="b"/>
                </a:tc>
                <a:extLst>
                  <a:ext uri="{0D108BD9-81ED-4DB2-BD59-A6C34878D82A}">
                    <a16:rowId xmlns:a16="http://schemas.microsoft.com/office/drawing/2014/main" val="1311441870"/>
                  </a:ext>
                </a:extLst>
              </a:tr>
            </a:tbl>
          </a:graphicData>
        </a:graphic>
      </p:graphicFrame>
      <p:sp>
        <p:nvSpPr>
          <p:cNvPr id="4" name="TextBox 3">
            <a:extLst>
              <a:ext uri="{FF2B5EF4-FFF2-40B4-BE49-F238E27FC236}">
                <a16:creationId xmlns:a16="http://schemas.microsoft.com/office/drawing/2014/main" id="{7237EF95-6CC5-62D5-AC3E-FAE72C8FF709}"/>
              </a:ext>
            </a:extLst>
          </p:cNvPr>
          <p:cNvSpPr txBox="1"/>
          <p:nvPr/>
        </p:nvSpPr>
        <p:spPr>
          <a:xfrm>
            <a:off x="1324325" y="4327742"/>
            <a:ext cx="6849319" cy="276999"/>
          </a:xfrm>
          <a:prstGeom prst="rect">
            <a:avLst/>
          </a:prstGeom>
          <a:noFill/>
        </p:spPr>
        <p:txBody>
          <a:bodyPr wrap="square" rtlCol="0">
            <a:spAutoFit/>
          </a:bodyPr>
          <a:lstStyle/>
          <a:p>
            <a:r>
              <a:rPr lang="en-US" sz="1200"/>
              <a:t>Wind turbine classes are aligned with the </a:t>
            </a:r>
            <a:r>
              <a:rPr lang="en-US" sz="1200" i="1"/>
              <a:t>Distributed Wind Energy Futures Study</a:t>
            </a:r>
            <a:r>
              <a:rPr lang="en-US" sz="1200"/>
              <a:t> (McCabe et al. 2022).</a:t>
            </a:r>
          </a:p>
        </p:txBody>
      </p:sp>
    </p:spTree>
    <p:extLst>
      <p:ext uri="{BB962C8B-B14F-4D97-AF65-F5344CB8AC3E}">
        <p14:creationId xmlns:p14="http://schemas.microsoft.com/office/powerpoint/2010/main" val="209784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BFBB-9F8D-4A04-A3A4-E107B1948BA2}"/>
              </a:ext>
            </a:extLst>
          </p:cNvPr>
          <p:cNvSpPr>
            <a:spLocks noGrp="1"/>
          </p:cNvSpPr>
          <p:nvPr>
            <p:ph type="title"/>
          </p:nvPr>
        </p:nvSpPr>
        <p:spPr/>
        <p:txBody>
          <a:bodyPr/>
          <a:lstStyle/>
          <a:p>
            <a:r>
              <a:rPr lang="en-US"/>
              <a:t>Distributed Wind Site Characteristics </a:t>
            </a:r>
            <a:br>
              <a:rPr lang="en-US"/>
            </a:br>
            <a:r>
              <a:rPr lang="en-US"/>
              <a:t>and Performance</a:t>
            </a:r>
          </a:p>
        </p:txBody>
      </p:sp>
      <p:graphicFrame>
        <p:nvGraphicFramePr>
          <p:cNvPr id="5" name="Table 4">
            <a:extLst>
              <a:ext uri="{FF2B5EF4-FFF2-40B4-BE49-F238E27FC236}">
                <a16:creationId xmlns:a16="http://schemas.microsoft.com/office/drawing/2014/main" id="{3E07112F-6C1D-7915-DA04-CD3CC6417BCF}"/>
              </a:ext>
            </a:extLst>
          </p:cNvPr>
          <p:cNvGraphicFramePr>
            <a:graphicFrameLocks noGrp="1"/>
          </p:cNvGraphicFramePr>
          <p:nvPr>
            <p:extLst>
              <p:ext uri="{D42A27DB-BD31-4B8C-83A1-F6EECF244321}">
                <p14:modId xmlns:p14="http://schemas.microsoft.com/office/powerpoint/2010/main" val="932146015"/>
              </p:ext>
            </p:extLst>
          </p:nvPr>
        </p:nvGraphicFramePr>
        <p:xfrm>
          <a:off x="548640" y="994315"/>
          <a:ext cx="8103525" cy="3749040"/>
        </p:xfrm>
        <a:graphic>
          <a:graphicData uri="http://schemas.openxmlformats.org/drawingml/2006/table">
            <a:tbl>
              <a:tblPr firstRow="1" bandRow="1">
                <a:tableStyleId>{5C22544A-7EE6-4342-B048-85BDC9FD1C3A}</a:tableStyleId>
              </a:tblPr>
              <a:tblGrid>
                <a:gridCol w="3495040">
                  <a:extLst>
                    <a:ext uri="{9D8B030D-6E8A-4147-A177-3AD203B41FA5}">
                      <a16:colId xmlns:a16="http://schemas.microsoft.com/office/drawing/2014/main" val="389984560"/>
                    </a:ext>
                  </a:extLst>
                </a:gridCol>
                <a:gridCol w="1141307">
                  <a:extLst>
                    <a:ext uri="{9D8B030D-6E8A-4147-A177-3AD203B41FA5}">
                      <a16:colId xmlns:a16="http://schemas.microsoft.com/office/drawing/2014/main" val="1272567528"/>
                    </a:ext>
                  </a:extLst>
                </a:gridCol>
                <a:gridCol w="1141307">
                  <a:extLst>
                    <a:ext uri="{9D8B030D-6E8A-4147-A177-3AD203B41FA5}">
                      <a16:colId xmlns:a16="http://schemas.microsoft.com/office/drawing/2014/main" val="1862362901"/>
                    </a:ext>
                  </a:extLst>
                </a:gridCol>
                <a:gridCol w="1141307">
                  <a:extLst>
                    <a:ext uri="{9D8B030D-6E8A-4147-A177-3AD203B41FA5}">
                      <a16:colId xmlns:a16="http://schemas.microsoft.com/office/drawing/2014/main" val="3711910793"/>
                    </a:ext>
                  </a:extLst>
                </a:gridCol>
                <a:gridCol w="1184564">
                  <a:extLst>
                    <a:ext uri="{9D8B030D-6E8A-4147-A177-3AD203B41FA5}">
                      <a16:colId xmlns:a16="http://schemas.microsoft.com/office/drawing/2014/main" val="939759106"/>
                    </a:ext>
                  </a:extLst>
                </a:gridCol>
              </a:tblGrid>
              <a:tr h="137160">
                <a:tc rowSpan="2">
                  <a:txBody>
                    <a:bodyPr/>
                    <a:lstStyle/>
                    <a:p>
                      <a:r>
                        <a:rPr lang="en-US" sz="1200"/>
                        <a:t>Parameter</a:t>
                      </a:r>
                    </a:p>
                  </a:txBody>
                  <a:tcPr anchor="b"/>
                </a:tc>
                <a:tc gridSpan="3">
                  <a:txBody>
                    <a:bodyPr/>
                    <a:lstStyle/>
                    <a:p>
                      <a:pPr algn="ctr"/>
                      <a:r>
                        <a:rPr lang="en-US" sz="12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200"/>
                    </a:p>
                  </a:txBody>
                  <a:tcPr anchor="b"/>
                </a:tc>
                <a:tc hMerge="1">
                  <a:txBody>
                    <a:bodyPr/>
                    <a:lstStyle/>
                    <a:p>
                      <a:pPr algn="ctr"/>
                      <a:endParaRPr lang="en-US" sz="1200"/>
                    </a:p>
                  </a:txBody>
                  <a:tcPr anchor="b"/>
                </a:tc>
                <a:tc rowSpan="2">
                  <a:txBody>
                    <a:bodyPr/>
                    <a:lstStyle/>
                    <a:p>
                      <a:r>
                        <a:rPr lang="en-US" sz="12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654076036"/>
                  </a:ext>
                </a:extLst>
              </a:tr>
              <a:tr h="137160">
                <a:tc vMerge="1">
                  <a:txBody>
                    <a:bodyPr/>
                    <a:lstStyle/>
                    <a:p>
                      <a:endParaRPr lang="en-US"/>
                    </a:p>
                  </a:txBody>
                  <a:tcPr/>
                </a:tc>
                <a:tc>
                  <a:txBody>
                    <a:bodyPr/>
                    <a:lstStyle/>
                    <a:p>
                      <a:pPr algn="l"/>
                      <a:r>
                        <a:rPr lang="en-US" sz="12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2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2517879838"/>
                  </a:ext>
                </a:extLst>
              </a:tr>
              <a:tr h="182880">
                <a:tc>
                  <a:txBody>
                    <a:bodyPr/>
                    <a:lstStyle/>
                    <a:p>
                      <a:r>
                        <a:rPr lang="en-US" sz="1200"/>
                        <a:t>Annual average wind speed at 50 m above surface level </a:t>
                      </a:r>
                    </a:p>
                  </a:txBody>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6</a:t>
                      </a:r>
                    </a:p>
                  </a:txBody>
                  <a:tcPr>
                    <a:lnT w="38100" cap="flat" cmpd="sng" algn="ctr">
                      <a:solidFill>
                        <a:schemeClr val="bg1"/>
                      </a:solidFill>
                      <a:prstDash val="solid"/>
                      <a:round/>
                      <a:headEnd type="none" w="med" len="med"/>
                      <a:tailEnd type="none" w="med" len="med"/>
                    </a:lnT>
                  </a:tcPr>
                </a:tc>
                <a:tc>
                  <a:txBody>
                    <a:bodyPr/>
                    <a:lstStyle/>
                    <a:p>
                      <a:pPr algn="l"/>
                      <a:r>
                        <a:rPr lang="en-US" sz="1200"/>
                        <a:t>m/s</a:t>
                      </a:r>
                    </a:p>
                  </a:txBody>
                  <a:tcPr/>
                </a:tc>
                <a:extLst>
                  <a:ext uri="{0D108BD9-81ED-4DB2-BD59-A6C34878D82A}">
                    <a16:rowId xmlns:a16="http://schemas.microsoft.com/office/drawing/2014/main" val="2177459248"/>
                  </a:ext>
                </a:extLst>
              </a:tr>
              <a:tr h="182880">
                <a:tc>
                  <a:txBody>
                    <a:bodyPr/>
                    <a:lstStyle/>
                    <a:p>
                      <a:r>
                        <a:rPr lang="en-US" sz="1200"/>
                        <a:t>Annual average wind speed at hub height</a:t>
                      </a:r>
                    </a:p>
                  </a:txBody>
                  <a:tcPr/>
                </a:tc>
                <a:tc>
                  <a:txBody>
                    <a:bodyPr/>
                    <a:lstStyle/>
                    <a:p>
                      <a:pPr algn="l"/>
                      <a:r>
                        <a:rPr lang="en-US" sz="1200"/>
                        <a:t>5.58</a:t>
                      </a:r>
                    </a:p>
                  </a:txBody>
                  <a:tcPr/>
                </a:tc>
                <a:tc>
                  <a:txBody>
                    <a:bodyPr/>
                    <a:lstStyle/>
                    <a:p>
                      <a:pPr algn="l"/>
                      <a:r>
                        <a:rPr lang="en-US" sz="1200"/>
                        <a:t>5.81</a:t>
                      </a:r>
                    </a:p>
                  </a:txBody>
                  <a:tcPr/>
                </a:tc>
                <a:tc>
                  <a:txBody>
                    <a:bodyPr/>
                    <a:lstStyle/>
                    <a:p>
                      <a:pPr algn="l"/>
                      <a:r>
                        <a:rPr lang="en-US" sz="1200"/>
                        <a:t>6.42</a:t>
                      </a:r>
                    </a:p>
                  </a:txBody>
                  <a:tcPr/>
                </a:tc>
                <a:tc>
                  <a:txBody>
                    <a:bodyPr/>
                    <a:lstStyle/>
                    <a:p>
                      <a:pPr algn="l"/>
                      <a:r>
                        <a:rPr lang="en-US" sz="1200"/>
                        <a:t>m/s</a:t>
                      </a:r>
                    </a:p>
                  </a:txBody>
                  <a:tcPr/>
                </a:tc>
                <a:extLst>
                  <a:ext uri="{0D108BD9-81ED-4DB2-BD59-A6C34878D82A}">
                    <a16:rowId xmlns:a16="http://schemas.microsoft.com/office/drawing/2014/main" val="400101535"/>
                  </a:ext>
                </a:extLst>
              </a:tr>
              <a:tr h="182880">
                <a:tc>
                  <a:txBody>
                    <a:bodyPr/>
                    <a:lstStyle/>
                    <a:p>
                      <a:r>
                        <a:rPr lang="en-US" sz="1200"/>
                        <a:t>Weibull k </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2.0</a:t>
                      </a:r>
                    </a:p>
                  </a:txBody>
                  <a:tcPr/>
                </a:tc>
                <a:tc>
                  <a:txBody>
                    <a:bodyPr/>
                    <a:lstStyle/>
                    <a:p>
                      <a:pPr algn="l"/>
                      <a:r>
                        <a:rPr lang="en-US" sz="1200"/>
                        <a:t>factor</a:t>
                      </a:r>
                    </a:p>
                  </a:txBody>
                  <a:tcPr/>
                </a:tc>
                <a:extLst>
                  <a:ext uri="{0D108BD9-81ED-4DB2-BD59-A6C34878D82A}">
                    <a16:rowId xmlns:a16="http://schemas.microsoft.com/office/drawing/2014/main" val="1188518572"/>
                  </a:ext>
                </a:extLst>
              </a:tr>
              <a:tr h="182880">
                <a:tc>
                  <a:txBody>
                    <a:bodyPr/>
                    <a:lstStyle/>
                    <a:p>
                      <a:r>
                        <a:rPr lang="en-US" sz="1200"/>
                        <a:t>Shear exponent </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0.14</a:t>
                      </a:r>
                    </a:p>
                  </a:txBody>
                  <a:tcPr/>
                </a:tc>
                <a:tc>
                  <a:txBody>
                    <a:bodyPr/>
                    <a:lstStyle/>
                    <a:p>
                      <a:pPr algn="l"/>
                      <a:r>
                        <a:rPr lang="en-US" sz="1200"/>
                        <a:t>#</a:t>
                      </a:r>
                    </a:p>
                  </a:txBody>
                  <a:tcPr/>
                </a:tc>
                <a:extLst>
                  <a:ext uri="{0D108BD9-81ED-4DB2-BD59-A6C34878D82A}">
                    <a16:rowId xmlns:a16="http://schemas.microsoft.com/office/drawing/2014/main" val="2842133913"/>
                  </a:ext>
                </a:extLst>
              </a:tr>
              <a:tr h="182880">
                <a:tc>
                  <a:txBody>
                    <a:bodyPr/>
                    <a:lstStyle/>
                    <a:p>
                      <a:r>
                        <a:rPr lang="en-US" sz="1200"/>
                        <a:t>Gross energy capture</a:t>
                      </a:r>
                    </a:p>
                  </a:txBody>
                  <a:tcPr/>
                </a:tc>
                <a:tc>
                  <a:txBody>
                    <a:bodyPr/>
                    <a:lstStyle/>
                    <a:p>
                      <a:pPr algn="l"/>
                      <a:r>
                        <a:rPr lang="en-US" sz="1200"/>
                        <a:t>2,916</a:t>
                      </a:r>
                    </a:p>
                  </a:txBody>
                  <a:tcPr/>
                </a:tc>
                <a:tc>
                  <a:txBody>
                    <a:bodyPr/>
                    <a:lstStyle/>
                    <a:p>
                      <a:pPr algn="l"/>
                      <a:r>
                        <a:rPr lang="en-US" sz="1200"/>
                        <a:t>3,217</a:t>
                      </a:r>
                    </a:p>
                  </a:txBody>
                  <a:tcPr/>
                </a:tc>
                <a:tc>
                  <a:txBody>
                    <a:bodyPr/>
                    <a:lstStyle/>
                    <a:p>
                      <a:pPr algn="l"/>
                      <a:r>
                        <a:rPr lang="en-US" sz="1200"/>
                        <a:t>3,759</a:t>
                      </a:r>
                    </a:p>
                  </a:txBody>
                  <a:tcPr/>
                </a:tc>
                <a:tc>
                  <a:txBody>
                    <a:bodyPr/>
                    <a:lstStyle/>
                    <a:p>
                      <a:pPr algn="l"/>
                      <a:r>
                        <a:rPr lang="en-US" sz="1200"/>
                        <a:t>MWh/MW/yr</a:t>
                      </a:r>
                    </a:p>
                  </a:txBody>
                  <a:tcPr/>
                </a:tc>
                <a:extLst>
                  <a:ext uri="{0D108BD9-81ED-4DB2-BD59-A6C34878D82A}">
                    <a16:rowId xmlns:a16="http://schemas.microsoft.com/office/drawing/2014/main" val="850861442"/>
                  </a:ext>
                </a:extLst>
              </a:tr>
              <a:tr h="182880">
                <a:tc>
                  <a:txBody>
                    <a:bodyPr/>
                    <a:lstStyle/>
                    <a:p>
                      <a:r>
                        <a:rPr lang="en-US" sz="1200"/>
                        <a:t>Gross capacity factor</a:t>
                      </a:r>
                    </a:p>
                  </a:txBody>
                  <a:tcPr/>
                </a:tc>
                <a:tc>
                  <a:txBody>
                    <a:bodyPr/>
                    <a:lstStyle/>
                    <a:p>
                      <a:pPr algn="l"/>
                      <a:r>
                        <a:rPr lang="en-US" sz="1200"/>
                        <a:t>33.3</a:t>
                      </a:r>
                    </a:p>
                  </a:txBody>
                  <a:tcPr/>
                </a:tc>
                <a:tc>
                  <a:txBody>
                    <a:bodyPr/>
                    <a:lstStyle/>
                    <a:p>
                      <a:pPr algn="l"/>
                      <a:r>
                        <a:rPr lang="en-US" sz="1200"/>
                        <a:t>36.7</a:t>
                      </a:r>
                    </a:p>
                  </a:txBody>
                  <a:tcPr/>
                </a:tc>
                <a:tc>
                  <a:txBody>
                    <a:bodyPr/>
                    <a:lstStyle/>
                    <a:p>
                      <a:pPr algn="l"/>
                      <a:r>
                        <a:rPr lang="en-US" sz="1200"/>
                        <a:t>42.9</a:t>
                      </a:r>
                    </a:p>
                  </a:txBody>
                  <a:tcPr/>
                </a:tc>
                <a:tc>
                  <a:txBody>
                    <a:bodyPr/>
                    <a:lstStyle/>
                    <a:p>
                      <a:pPr algn="l"/>
                      <a:r>
                        <a:rPr lang="en-US" sz="1200"/>
                        <a:t>%</a:t>
                      </a:r>
                    </a:p>
                  </a:txBody>
                  <a:tcPr/>
                </a:tc>
                <a:extLst>
                  <a:ext uri="{0D108BD9-81ED-4DB2-BD59-A6C34878D82A}">
                    <a16:rowId xmlns:a16="http://schemas.microsoft.com/office/drawing/2014/main" val="2644543573"/>
                  </a:ext>
                </a:extLst>
              </a:tr>
              <a:tr h="182880">
                <a:tc>
                  <a:txBody>
                    <a:bodyPr/>
                    <a:lstStyle/>
                    <a:p>
                      <a:r>
                        <a:rPr lang="en-US" sz="1200"/>
                        <a:t>Losses</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6.9</a:t>
                      </a:r>
                    </a:p>
                  </a:txBody>
                  <a:tcPr/>
                </a:tc>
                <a:tc>
                  <a:txBody>
                    <a:bodyPr/>
                    <a:lstStyle/>
                    <a:p>
                      <a:pPr algn="l"/>
                      <a:r>
                        <a:rPr lang="en-US" sz="1200"/>
                        <a:t>%</a:t>
                      </a:r>
                    </a:p>
                  </a:txBody>
                  <a:tcPr/>
                </a:tc>
                <a:extLst>
                  <a:ext uri="{0D108BD9-81ED-4DB2-BD59-A6C34878D82A}">
                    <a16:rowId xmlns:a16="http://schemas.microsoft.com/office/drawing/2014/main" val="2460178396"/>
                  </a:ext>
                </a:extLst>
              </a:tr>
              <a:tr h="182880">
                <a:tc>
                  <a:txBody>
                    <a:bodyPr/>
                    <a:lstStyle/>
                    <a:p>
                      <a:r>
                        <a:rPr lang="en-US" sz="1200"/>
                        <a:t>Availability </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95</a:t>
                      </a:r>
                    </a:p>
                  </a:txBody>
                  <a:tcPr/>
                </a:tc>
                <a:tc>
                  <a:txBody>
                    <a:bodyPr/>
                    <a:lstStyle/>
                    <a:p>
                      <a:pPr algn="l"/>
                      <a:r>
                        <a:rPr lang="en-US" sz="1200"/>
                        <a:t>%</a:t>
                      </a:r>
                    </a:p>
                  </a:txBody>
                  <a:tcPr/>
                </a:tc>
                <a:extLst>
                  <a:ext uri="{0D108BD9-81ED-4DB2-BD59-A6C34878D82A}">
                    <a16:rowId xmlns:a16="http://schemas.microsoft.com/office/drawing/2014/main" val="2280176707"/>
                  </a:ext>
                </a:extLst>
              </a:tr>
              <a:tr h="182880">
                <a:tc>
                  <a:txBody>
                    <a:bodyPr/>
                    <a:lstStyle/>
                    <a:p>
                      <a:r>
                        <a:rPr lang="en-US" sz="1200"/>
                        <a:t>Total losses</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11.5</a:t>
                      </a:r>
                    </a:p>
                  </a:txBody>
                  <a:tcPr/>
                </a:tc>
                <a:tc>
                  <a:txBody>
                    <a:bodyPr/>
                    <a:lstStyle/>
                    <a:p>
                      <a:pPr algn="l"/>
                      <a:r>
                        <a:rPr lang="en-US" sz="1200"/>
                        <a:t>%</a:t>
                      </a:r>
                    </a:p>
                  </a:txBody>
                  <a:tcPr/>
                </a:tc>
                <a:extLst>
                  <a:ext uri="{0D108BD9-81ED-4DB2-BD59-A6C34878D82A}">
                    <a16:rowId xmlns:a16="http://schemas.microsoft.com/office/drawing/2014/main" val="1306630484"/>
                  </a:ext>
                </a:extLst>
              </a:tr>
              <a:tr h="182880">
                <a:tc>
                  <a:txBody>
                    <a:bodyPr/>
                    <a:lstStyle/>
                    <a:p>
                      <a:r>
                        <a:rPr lang="en-US" sz="1200"/>
                        <a:t>Net energy capture</a:t>
                      </a:r>
                    </a:p>
                  </a:txBody>
                  <a:tcPr/>
                </a:tc>
                <a:tc>
                  <a:txBody>
                    <a:bodyPr/>
                    <a:lstStyle/>
                    <a:p>
                      <a:pPr algn="l"/>
                      <a:r>
                        <a:rPr lang="en-US" sz="1200"/>
                        <a:t>2,580</a:t>
                      </a:r>
                    </a:p>
                  </a:txBody>
                  <a:tcPr/>
                </a:tc>
                <a:tc>
                  <a:txBody>
                    <a:bodyPr/>
                    <a:lstStyle/>
                    <a:p>
                      <a:pPr algn="l"/>
                      <a:r>
                        <a:rPr lang="en-US" sz="1200"/>
                        <a:t>2,846</a:t>
                      </a:r>
                    </a:p>
                  </a:txBody>
                  <a:tcPr/>
                </a:tc>
                <a:tc>
                  <a:txBody>
                    <a:bodyPr/>
                    <a:lstStyle/>
                    <a:p>
                      <a:pPr algn="l"/>
                      <a:r>
                        <a:rPr lang="en-US" sz="1200"/>
                        <a:t>3,326</a:t>
                      </a:r>
                    </a:p>
                  </a:txBody>
                  <a:tcPr/>
                </a:tc>
                <a:tc>
                  <a:txBody>
                    <a:bodyPr/>
                    <a:lstStyle/>
                    <a:p>
                      <a:pPr algn="l"/>
                      <a:r>
                        <a:rPr lang="en-US" sz="1200"/>
                        <a:t>MWh/MW/</a:t>
                      </a:r>
                      <a:r>
                        <a:rPr lang="en-US" sz="1200" err="1"/>
                        <a:t>yr</a:t>
                      </a:r>
                      <a:endParaRPr lang="en-US" sz="1200"/>
                    </a:p>
                  </a:txBody>
                  <a:tcPr/>
                </a:tc>
                <a:extLst>
                  <a:ext uri="{0D108BD9-81ED-4DB2-BD59-A6C34878D82A}">
                    <a16:rowId xmlns:a16="http://schemas.microsoft.com/office/drawing/2014/main" val="129881946"/>
                  </a:ext>
                </a:extLst>
              </a:tr>
              <a:tr h="182880">
                <a:tc>
                  <a:txBody>
                    <a:bodyPr/>
                    <a:lstStyle/>
                    <a:p>
                      <a:r>
                        <a:rPr lang="en-US" sz="1200"/>
                        <a:t>Net capacity factor</a:t>
                      </a:r>
                    </a:p>
                  </a:txBody>
                  <a:tcPr/>
                </a:tc>
                <a:tc>
                  <a:txBody>
                    <a:bodyPr/>
                    <a:lstStyle/>
                    <a:p>
                      <a:pPr algn="l"/>
                      <a:r>
                        <a:rPr lang="en-US" sz="1200"/>
                        <a:t>29.5</a:t>
                      </a:r>
                    </a:p>
                  </a:txBody>
                  <a:tcPr/>
                </a:tc>
                <a:tc>
                  <a:txBody>
                    <a:bodyPr/>
                    <a:lstStyle/>
                    <a:p>
                      <a:pPr algn="l"/>
                      <a:r>
                        <a:rPr lang="en-US" sz="1200"/>
                        <a:t>32.5</a:t>
                      </a:r>
                    </a:p>
                  </a:txBody>
                  <a:tcPr/>
                </a:tc>
                <a:tc>
                  <a:txBody>
                    <a:bodyPr/>
                    <a:lstStyle/>
                    <a:p>
                      <a:pPr algn="l"/>
                      <a:r>
                        <a:rPr lang="en-US" sz="1200"/>
                        <a:t>38</a:t>
                      </a:r>
                    </a:p>
                  </a:txBody>
                  <a:tcPr/>
                </a:tc>
                <a:tc>
                  <a:txBody>
                    <a:bodyPr/>
                    <a:lstStyle/>
                    <a:p>
                      <a:pPr algn="l"/>
                      <a:r>
                        <a:rPr lang="en-US" sz="1200"/>
                        <a:t>%</a:t>
                      </a:r>
                    </a:p>
                  </a:txBody>
                  <a:tcPr/>
                </a:tc>
                <a:extLst>
                  <a:ext uri="{0D108BD9-81ED-4DB2-BD59-A6C34878D82A}">
                    <a16:rowId xmlns:a16="http://schemas.microsoft.com/office/drawing/2014/main" val="122295823"/>
                  </a:ext>
                </a:extLst>
              </a:tr>
            </a:tbl>
          </a:graphicData>
        </a:graphic>
      </p:graphicFrame>
      <p:sp>
        <p:nvSpPr>
          <p:cNvPr id="8" name="TextBox 7">
            <a:extLst>
              <a:ext uri="{FF2B5EF4-FFF2-40B4-BE49-F238E27FC236}">
                <a16:creationId xmlns:a16="http://schemas.microsoft.com/office/drawing/2014/main" id="{6F978FF1-BA97-994F-BB8C-E7A57853A113}"/>
              </a:ext>
            </a:extLst>
          </p:cNvPr>
          <p:cNvSpPr txBox="1"/>
          <p:nvPr/>
        </p:nvSpPr>
        <p:spPr>
          <a:xfrm>
            <a:off x="548640" y="4723844"/>
            <a:ext cx="7605725" cy="369332"/>
          </a:xfrm>
          <a:prstGeom prst="rect">
            <a:avLst/>
          </a:prstGeom>
          <a:noFill/>
        </p:spPr>
        <p:txBody>
          <a:bodyPr wrap="square">
            <a:spAutoFit/>
          </a:bodyPr>
          <a:lstStyle/>
          <a:p>
            <a:r>
              <a:rPr lang="en-US" sz="900"/>
              <a:t>Residential and commercial wind turbines assume stall-regulated power curves; the large wind turbine assumes pitch-regulated power curve. </a:t>
            </a:r>
          </a:p>
          <a:p>
            <a:r>
              <a:rPr lang="en-US" sz="900"/>
              <a:t>Power curve data available on </a:t>
            </a:r>
            <a:r>
              <a:rPr lang="en-US" sz="900">
                <a:hlinkClick r:id="rId2"/>
              </a:rPr>
              <a:t>https://github.com/NREL/turbine-models</a:t>
            </a:r>
            <a:r>
              <a:rPr lang="en-US" sz="900"/>
              <a:t>.  </a:t>
            </a:r>
          </a:p>
        </p:txBody>
      </p:sp>
    </p:spTree>
    <p:extLst>
      <p:ext uri="{BB962C8B-B14F-4D97-AF65-F5344CB8AC3E}">
        <p14:creationId xmlns:p14="http://schemas.microsoft.com/office/powerpoint/2010/main" val="4119347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61DE-79EB-924B-3953-C806A48F075F}"/>
              </a:ext>
            </a:extLst>
          </p:cNvPr>
          <p:cNvSpPr>
            <a:spLocks noGrp="1"/>
          </p:cNvSpPr>
          <p:nvPr>
            <p:ph type="title"/>
          </p:nvPr>
        </p:nvSpPr>
        <p:spPr>
          <a:xfrm>
            <a:off x="457199" y="1"/>
            <a:ext cx="8236857" cy="729841"/>
          </a:xfrm>
        </p:spPr>
        <p:txBody>
          <a:bodyPr/>
          <a:lstStyle/>
          <a:p>
            <a:r>
              <a:rPr lang="en-US" sz="2800"/>
              <a:t>Distributed Wind Project Component Cost Breakdown and Estimated Operational Expenditures</a:t>
            </a:r>
          </a:p>
        </p:txBody>
      </p:sp>
      <p:sp>
        <p:nvSpPr>
          <p:cNvPr id="50" name="Rounded Rectangle 49">
            <a:extLst>
              <a:ext uri="{FF2B5EF4-FFF2-40B4-BE49-F238E27FC236}">
                <a16:creationId xmlns:a16="http://schemas.microsoft.com/office/drawing/2014/main" id="{5FBDAD1E-9498-3E99-11FD-1E66AE6C67C5}"/>
              </a:ext>
            </a:extLst>
          </p:cNvPr>
          <p:cNvSpPr/>
          <p:nvPr/>
        </p:nvSpPr>
        <p:spPr>
          <a:xfrm>
            <a:off x="735520"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Residential (20 kW) </a:t>
            </a:r>
          </a:p>
        </p:txBody>
      </p:sp>
      <p:sp>
        <p:nvSpPr>
          <p:cNvPr id="51" name="Rounded Rectangle 50">
            <a:extLst>
              <a:ext uri="{FF2B5EF4-FFF2-40B4-BE49-F238E27FC236}">
                <a16:creationId xmlns:a16="http://schemas.microsoft.com/office/drawing/2014/main" id="{8FAA6F14-B717-31CA-C093-CDD36A1CC1BA}"/>
              </a:ext>
            </a:extLst>
          </p:cNvPr>
          <p:cNvSpPr/>
          <p:nvPr/>
        </p:nvSpPr>
        <p:spPr>
          <a:xfrm>
            <a:off x="3471011"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Commercial (100 kW)</a:t>
            </a:r>
          </a:p>
        </p:txBody>
      </p:sp>
      <p:sp>
        <p:nvSpPr>
          <p:cNvPr id="52" name="Rounded Rectangle 51">
            <a:extLst>
              <a:ext uri="{FF2B5EF4-FFF2-40B4-BE49-F238E27FC236}">
                <a16:creationId xmlns:a16="http://schemas.microsoft.com/office/drawing/2014/main" id="{F22B4458-3716-D4F7-CE95-ED777C8CB169}"/>
              </a:ext>
            </a:extLst>
          </p:cNvPr>
          <p:cNvSpPr/>
          <p:nvPr/>
        </p:nvSpPr>
        <p:spPr>
          <a:xfrm>
            <a:off x="6147647" y="768942"/>
            <a:ext cx="1828800" cy="2286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rPr>
              <a:t>Large (1,500 kW)</a:t>
            </a:r>
          </a:p>
        </p:txBody>
      </p:sp>
      <p:graphicFrame>
        <p:nvGraphicFramePr>
          <p:cNvPr id="3" name="Table 3">
            <a:extLst>
              <a:ext uri="{FF2B5EF4-FFF2-40B4-BE49-F238E27FC236}">
                <a16:creationId xmlns:a16="http://schemas.microsoft.com/office/drawing/2014/main" id="{C1D19F8F-C0BB-104D-D00E-2A0C781A2F1A}"/>
              </a:ext>
            </a:extLst>
          </p:cNvPr>
          <p:cNvGraphicFramePr>
            <a:graphicFrameLocks noGrp="1"/>
          </p:cNvGraphicFramePr>
          <p:nvPr>
            <p:extLst>
              <p:ext uri="{D42A27DB-BD31-4B8C-83A1-F6EECF244321}">
                <p14:modId xmlns:p14="http://schemas.microsoft.com/office/powerpoint/2010/main" val="1424251164"/>
              </p:ext>
            </p:extLst>
          </p:nvPr>
        </p:nvGraphicFramePr>
        <p:xfrm>
          <a:off x="1806140" y="3068084"/>
          <a:ext cx="4992548" cy="1475232"/>
        </p:xfrm>
        <a:graphic>
          <a:graphicData uri="http://schemas.openxmlformats.org/drawingml/2006/table">
            <a:tbl>
              <a:tblPr firstRow="1" bandRow="1">
                <a:tableStyleId>{5C22544A-7EE6-4342-B048-85BDC9FD1C3A}</a:tableStyleId>
              </a:tblPr>
              <a:tblGrid>
                <a:gridCol w="1293386">
                  <a:extLst>
                    <a:ext uri="{9D8B030D-6E8A-4147-A177-3AD203B41FA5}">
                      <a16:colId xmlns:a16="http://schemas.microsoft.com/office/drawing/2014/main" val="893502567"/>
                    </a:ext>
                  </a:extLst>
                </a:gridCol>
                <a:gridCol w="908770">
                  <a:extLst>
                    <a:ext uri="{9D8B030D-6E8A-4147-A177-3AD203B41FA5}">
                      <a16:colId xmlns:a16="http://schemas.microsoft.com/office/drawing/2014/main" val="1317366716"/>
                    </a:ext>
                  </a:extLst>
                </a:gridCol>
                <a:gridCol w="908770">
                  <a:extLst>
                    <a:ext uri="{9D8B030D-6E8A-4147-A177-3AD203B41FA5}">
                      <a16:colId xmlns:a16="http://schemas.microsoft.com/office/drawing/2014/main" val="2382268559"/>
                    </a:ext>
                  </a:extLst>
                </a:gridCol>
                <a:gridCol w="908770">
                  <a:extLst>
                    <a:ext uri="{9D8B030D-6E8A-4147-A177-3AD203B41FA5}">
                      <a16:colId xmlns:a16="http://schemas.microsoft.com/office/drawing/2014/main" val="2422235814"/>
                    </a:ext>
                  </a:extLst>
                </a:gridCol>
                <a:gridCol w="972852">
                  <a:extLst>
                    <a:ext uri="{9D8B030D-6E8A-4147-A177-3AD203B41FA5}">
                      <a16:colId xmlns:a16="http://schemas.microsoft.com/office/drawing/2014/main" val="1364891854"/>
                    </a:ext>
                  </a:extLst>
                </a:gridCol>
              </a:tblGrid>
              <a:tr h="123444">
                <a:tc rowSpan="2">
                  <a:txBody>
                    <a:bodyPr/>
                    <a:lstStyle/>
                    <a:p>
                      <a:r>
                        <a:rPr lang="en-US" sz="1000"/>
                        <a:t>Parameter</a:t>
                      </a:r>
                    </a:p>
                  </a:txBody>
                  <a:tcPr anchor="b"/>
                </a:tc>
                <a:tc gridSpan="3">
                  <a:txBody>
                    <a:bodyPr/>
                    <a:lstStyle/>
                    <a:p>
                      <a:pPr algn="ctr"/>
                      <a:r>
                        <a:rPr lang="en-US" sz="1000"/>
                        <a:t>Wind Turbine Class</a:t>
                      </a:r>
                    </a:p>
                  </a:txBody>
                  <a:tcPr anchor="b">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pPr algn="ctr"/>
                      <a:endParaRPr lang="en-US" sz="1000"/>
                    </a:p>
                  </a:txBody>
                  <a:tcPr anchor="b"/>
                </a:tc>
                <a:tc hMerge="1">
                  <a:txBody>
                    <a:bodyPr/>
                    <a:lstStyle/>
                    <a:p>
                      <a:pPr algn="ctr"/>
                      <a:endParaRPr lang="en-US" sz="1000"/>
                    </a:p>
                  </a:txBody>
                  <a:tcPr anchor="b"/>
                </a:tc>
                <a:tc rowSpan="2">
                  <a:txBody>
                    <a:bodyPr/>
                    <a:lstStyle/>
                    <a:p>
                      <a:r>
                        <a:rPr lang="en-US" sz="1000"/>
                        <a:t>Units</a:t>
                      </a:r>
                    </a:p>
                  </a:txBody>
                  <a:tcPr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43449419"/>
                  </a:ext>
                </a:extLst>
              </a:tr>
              <a:tr h="123444">
                <a:tc vMerge="1">
                  <a:txBody>
                    <a:bodyPr/>
                    <a:lstStyle/>
                    <a:p>
                      <a:endParaRPr lang="en-US"/>
                    </a:p>
                  </a:txBody>
                  <a:tcPr/>
                </a:tc>
                <a:tc>
                  <a:txBody>
                    <a:bodyPr/>
                    <a:lstStyle/>
                    <a:p>
                      <a:pPr algn="l"/>
                      <a:r>
                        <a:rPr lang="en-US" sz="1000" b="1">
                          <a:solidFill>
                            <a:schemeClr val="bg1"/>
                          </a:solidFill>
                        </a:rPr>
                        <a:t>Residential</a:t>
                      </a:r>
                    </a:p>
                  </a:txBody>
                  <a:tcPr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Commercial</a:t>
                      </a:r>
                    </a:p>
                  </a:txBody>
                  <a:tcPr anchor="b">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a:txBody>
                    <a:bodyPr/>
                    <a:lstStyle/>
                    <a:p>
                      <a:pPr algn="l"/>
                      <a:r>
                        <a:rPr lang="en-US" sz="1000" b="1">
                          <a:solidFill>
                            <a:schemeClr val="bg1"/>
                          </a:solidFill>
                        </a:rPr>
                        <a:t>Large</a:t>
                      </a:r>
                    </a:p>
                  </a:txBody>
                  <a:tcPr anchor="b">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9C1"/>
                    </a:solidFill>
                  </a:tcPr>
                </a:tc>
                <a:tc vMerge="1">
                  <a:txBody>
                    <a:bodyPr/>
                    <a:lstStyle/>
                    <a:p>
                      <a:endParaRPr lang="en-US"/>
                    </a:p>
                  </a:txBody>
                  <a:tcPr/>
                </a:tc>
                <a:extLst>
                  <a:ext uri="{0D108BD9-81ED-4DB2-BD59-A6C34878D82A}">
                    <a16:rowId xmlns:a16="http://schemas.microsoft.com/office/drawing/2014/main" val="4198339741"/>
                  </a:ext>
                </a:extLst>
              </a:tr>
              <a:tr h="246888">
                <a:tc>
                  <a:txBody>
                    <a:bodyPr/>
                    <a:lstStyle/>
                    <a:p>
                      <a:r>
                        <a:rPr lang="en-US" sz="1000"/>
                        <a:t>Wind turbine </a:t>
                      </a:r>
                      <a:r>
                        <a:rPr lang="en-US" sz="1000" err="1"/>
                        <a:t>CapEx</a:t>
                      </a:r>
                      <a:endParaRPr lang="en-US" sz="1000"/>
                    </a:p>
                  </a:txBody>
                  <a:tcPr anchor="b"/>
                </a:tc>
                <a:tc>
                  <a:txBody>
                    <a:bodyPr/>
                    <a:lstStyle/>
                    <a:p>
                      <a:pPr algn="l"/>
                      <a:r>
                        <a:rPr lang="en-US" sz="1000"/>
                        <a:t>3,823</a:t>
                      </a:r>
                    </a:p>
                  </a:txBody>
                  <a:tcPr anchor="b">
                    <a:lnT w="38100" cap="flat" cmpd="sng" algn="ctr">
                      <a:solidFill>
                        <a:schemeClr val="bg1"/>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3,723</a:t>
                      </a:r>
                    </a:p>
                  </a:txBody>
                  <a:tcPr anchor="b">
                    <a:lnT w="38100" cap="flat" cmpd="sng" algn="ctr">
                      <a:solidFill>
                        <a:schemeClr val="bg1"/>
                      </a:solidFill>
                      <a:prstDash val="solid"/>
                      <a:round/>
                      <a:headEnd type="none" w="med" len="med"/>
                      <a:tailEnd type="none" w="med" len="med"/>
                    </a:lnT>
                  </a:tcPr>
                </a:tc>
                <a:tc>
                  <a:txBody>
                    <a:bodyPr/>
                    <a:lstStyle/>
                    <a:p>
                      <a:pPr algn="l"/>
                      <a:r>
                        <a:rPr lang="en-US" sz="1000"/>
                        <a:t>2,392</a:t>
                      </a:r>
                    </a:p>
                  </a:txBody>
                  <a:tcPr anchor="b">
                    <a:lnT w="38100" cap="flat" cmpd="sng" algn="ctr">
                      <a:solidFill>
                        <a:schemeClr val="bg1"/>
                      </a:solidFill>
                      <a:prstDash val="solid"/>
                      <a:round/>
                      <a:headEnd type="none" w="med" len="med"/>
                      <a:tailEnd type="none" w="med" len="med"/>
                    </a:lnT>
                  </a:tcPr>
                </a:tc>
                <a:tc>
                  <a:txBody>
                    <a:bodyPr/>
                    <a:lstStyle/>
                    <a:p>
                      <a:pPr algn="l"/>
                      <a:r>
                        <a:rPr lang="en-US" sz="1000"/>
                        <a:t>$/kW</a:t>
                      </a:r>
                    </a:p>
                  </a:txBody>
                  <a:tcPr anchor="b"/>
                </a:tc>
                <a:extLst>
                  <a:ext uri="{0D108BD9-81ED-4DB2-BD59-A6C34878D82A}">
                    <a16:rowId xmlns:a16="http://schemas.microsoft.com/office/drawing/2014/main" val="3725473662"/>
                  </a:ext>
                </a:extLst>
              </a:tr>
              <a:tr h="246888">
                <a:tc>
                  <a:txBody>
                    <a:bodyPr/>
                    <a:lstStyle/>
                    <a:p>
                      <a:r>
                        <a:rPr lang="en-US" sz="1000"/>
                        <a:t>BOS </a:t>
                      </a:r>
                      <a:r>
                        <a:rPr lang="en-US" sz="1000" err="1"/>
                        <a:t>CapEx</a:t>
                      </a:r>
                      <a:endParaRPr lang="en-US" sz="1000"/>
                    </a:p>
                  </a:txBody>
                  <a:tcPr anchor="b"/>
                </a:tc>
                <a:tc>
                  <a:txBody>
                    <a:bodyPr/>
                    <a:lstStyle/>
                    <a:p>
                      <a:pPr algn="l"/>
                      <a:r>
                        <a:rPr lang="en-US" sz="1000"/>
                        <a:t>4,602</a:t>
                      </a:r>
                    </a:p>
                  </a:txBody>
                  <a:tcPr anchor="b"/>
                </a:tc>
                <a:tc>
                  <a:txBody>
                    <a:bodyPr/>
                    <a:lstStyle/>
                    <a:p>
                      <a:pPr algn="l"/>
                      <a:r>
                        <a:rPr lang="en-US" sz="1000"/>
                        <a:t>2,604</a:t>
                      </a:r>
                    </a:p>
                  </a:txBody>
                  <a:tcPr anchor="b"/>
                </a:tc>
                <a:tc>
                  <a:txBody>
                    <a:bodyPr/>
                    <a:lstStyle/>
                    <a:p>
                      <a:pPr algn="l"/>
                      <a:r>
                        <a:rPr lang="en-US" sz="1000"/>
                        <a:t>878</a:t>
                      </a:r>
                    </a:p>
                  </a:txBody>
                  <a:tcPr anchor="b"/>
                </a:tc>
                <a:tc>
                  <a:txBody>
                    <a:bodyPr/>
                    <a:lstStyle/>
                    <a:p>
                      <a:pPr algn="l"/>
                      <a:r>
                        <a:rPr lang="en-US" sz="1000"/>
                        <a:t>$/kW</a:t>
                      </a:r>
                    </a:p>
                  </a:txBody>
                  <a:tcPr anchor="b"/>
                </a:tc>
                <a:extLst>
                  <a:ext uri="{0D108BD9-81ED-4DB2-BD59-A6C34878D82A}">
                    <a16:rowId xmlns:a16="http://schemas.microsoft.com/office/drawing/2014/main" val="1162037653"/>
                  </a:ext>
                </a:extLst>
              </a:tr>
              <a:tr h="246888">
                <a:tc>
                  <a:txBody>
                    <a:bodyPr/>
                    <a:lstStyle/>
                    <a:p>
                      <a:r>
                        <a:rPr lang="en-US" sz="1000" b="0"/>
                        <a:t>Total </a:t>
                      </a:r>
                      <a:r>
                        <a:rPr lang="en-US" sz="1000" b="0" err="1"/>
                        <a:t>CapEx</a:t>
                      </a:r>
                      <a:endParaRPr lang="en-US" sz="1000" b="0"/>
                    </a:p>
                  </a:txBody>
                  <a:tcPr anchor="b"/>
                </a:tc>
                <a:tc>
                  <a:txBody>
                    <a:bodyPr/>
                    <a:lstStyle/>
                    <a:p>
                      <a:pPr algn="l"/>
                      <a:r>
                        <a:rPr lang="en-US" sz="1000" b="0"/>
                        <a:t>8,425</a:t>
                      </a:r>
                    </a:p>
                  </a:txBody>
                  <a:tcPr anchor="b"/>
                </a:tc>
                <a:tc>
                  <a:txBody>
                    <a:bodyPr/>
                    <a:lstStyle/>
                    <a:p>
                      <a:pPr algn="l"/>
                      <a:r>
                        <a:rPr lang="en-US" sz="1000" b="0"/>
                        <a:t>6,327</a:t>
                      </a:r>
                    </a:p>
                  </a:txBody>
                  <a:tcPr anchor="b"/>
                </a:tc>
                <a:tc>
                  <a:txBody>
                    <a:bodyPr/>
                    <a:lstStyle/>
                    <a:p>
                      <a:pPr algn="l"/>
                      <a:r>
                        <a:rPr lang="en-US" sz="1000" b="0"/>
                        <a:t>3,270</a:t>
                      </a:r>
                    </a:p>
                  </a:txBody>
                  <a:tcPr anchor="b"/>
                </a:tc>
                <a:tc>
                  <a:txBody>
                    <a:bodyPr/>
                    <a:lstStyle/>
                    <a:p>
                      <a:pPr algn="l"/>
                      <a:r>
                        <a:rPr lang="en-US" sz="1000" b="0"/>
                        <a:t>$/kW</a:t>
                      </a:r>
                    </a:p>
                  </a:txBody>
                  <a:tcPr anchor="b"/>
                </a:tc>
                <a:extLst>
                  <a:ext uri="{0D108BD9-81ED-4DB2-BD59-A6C34878D82A}">
                    <a16:rowId xmlns:a16="http://schemas.microsoft.com/office/drawing/2014/main" val="1960830350"/>
                  </a:ext>
                </a:extLst>
              </a:tr>
              <a:tr h="246888">
                <a:tc>
                  <a:txBody>
                    <a:bodyPr/>
                    <a:lstStyle/>
                    <a:p>
                      <a:r>
                        <a:rPr lang="en-US" sz="1000" b="0" err="1"/>
                        <a:t>OpEx</a:t>
                      </a:r>
                      <a:endParaRPr lang="en-US" sz="1000" b="0"/>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39</a:t>
                      </a:r>
                    </a:p>
                  </a:txBody>
                  <a:tcPr anchor="b"/>
                </a:tc>
                <a:tc>
                  <a:txBody>
                    <a:bodyPr/>
                    <a:lstStyle/>
                    <a:p>
                      <a:pPr algn="l"/>
                      <a:r>
                        <a:rPr lang="en-US" sz="1000" b="0"/>
                        <a:t>$/kW/</a:t>
                      </a:r>
                      <a:r>
                        <a:rPr lang="en-US" sz="1000" b="0" err="1"/>
                        <a:t>yr</a:t>
                      </a:r>
                      <a:r>
                        <a:rPr lang="en-US" sz="1000" b="0"/>
                        <a:t> </a:t>
                      </a:r>
                    </a:p>
                  </a:txBody>
                  <a:tcPr anchor="b"/>
                </a:tc>
                <a:extLst>
                  <a:ext uri="{0D108BD9-81ED-4DB2-BD59-A6C34878D82A}">
                    <a16:rowId xmlns:a16="http://schemas.microsoft.com/office/drawing/2014/main" val="3338215172"/>
                  </a:ext>
                </a:extLst>
              </a:tr>
            </a:tbl>
          </a:graphicData>
        </a:graphic>
      </p:graphicFrame>
      <p:sp>
        <p:nvSpPr>
          <p:cNvPr id="4" name="TextBox 3">
            <a:extLst>
              <a:ext uri="{FF2B5EF4-FFF2-40B4-BE49-F238E27FC236}">
                <a16:creationId xmlns:a16="http://schemas.microsoft.com/office/drawing/2014/main" id="{1839AFDB-52F1-E3BA-33F2-8CA26D1722A7}"/>
              </a:ext>
            </a:extLst>
          </p:cNvPr>
          <p:cNvSpPr txBox="1"/>
          <p:nvPr/>
        </p:nvSpPr>
        <p:spPr>
          <a:xfrm>
            <a:off x="25389" y="4543316"/>
            <a:ext cx="9118611" cy="507831"/>
          </a:xfrm>
          <a:prstGeom prst="rect">
            <a:avLst/>
          </a:prstGeom>
          <a:noFill/>
        </p:spPr>
        <p:txBody>
          <a:bodyPr wrap="square" rtlCol="0">
            <a:spAutoFit/>
          </a:bodyPr>
          <a:lstStyle/>
          <a:p>
            <a:pPr marL="115888" indent="-115888">
              <a:buFont typeface="Arial" panose="020B0604020202020204" pitchFamily="34" charset="0"/>
              <a:buChar char="•"/>
            </a:pPr>
            <a:r>
              <a:rPr lang="en-US" sz="900"/>
              <a:t>BOS component cost estimates are obtained from the </a:t>
            </a:r>
            <a:r>
              <a:rPr lang="en-US" sz="900" err="1"/>
              <a:t>LandBOSSE</a:t>
            </a:r>
            <a:r>
              <a:rPr lang="en-US" sz="900"/>
              <a:t> model (Eberle et al. 2019).</a:t>
            </a:r>
          </a:p>
          <a:p>
            <a:pPr marL="115888" indent="-115888">
              <a:buFont typeface="Arial" panose="020B0604020202020204" pitchFamily="34" charset="0"/>
              <a:buChar char="•"/>
            </a:pPr>
            <a:r>
              <a:rPr lang="en-US" sz="900"/>
              <a:t>Because </a:t>
            </a:r>
            <a:r>
              <a:rPr lang="en-US" sz="900" err="1"/>
              <a:t>CapEx</a:t>
            </a:r>
            <a:r>
              <a:rPr lang="en-US" sz="900"/>
              <a:t> data are scarce for distributed wind projects, further cost details on the individual system components are not presented.</a:t>
            </a:r>
          </a:p>
          <a:p>
            <a:pPr marL="115888" indent="-115888">
              <a:buFont typeface="Arial" panose="020B0604020202020204" pitchFamily="34" charset="0"/>
              <a:buChar char="•"/>
            </a:pPr>
            <a:r>
              <a:rPr lang="en-US" sz="900" err="1"/>
              <a:t>OpEx</a:t>
            </a:r>
            <a:r>
              <a:rPr lang="en-US" sz="900"/>
              <a:t> market data are not widely available for distributed wind projects; therefore, $39/kW/</a:t>
            </a:r>
            <a:r>
              <a:rPr lang="en-US" sz="900" err="1"/>
              <a:t>yr</a:t>
            </a:r>
            <a:r>
              <a:rPr lang="en-US" sz="900"/>
              <a:t> is assumed for each wind class and is aligned with the 2023 ATB </a:t>
            </a:r>
            <a:r>
              <a:rPr lang="en-US" sz="900">
                <a:hlinkClick r:id="rId2"/>
              </a:rPr>
              <a:t>atb.nrel.gov</a:t>
            </a:r>
            <a:r>
              <a:rPr lang="en-US" sz="900"/>
              <a:t>.</a:t>
            </a:r>
          </a:p>
        </p:txBody>
      </p:sp>
      <p:grpSp>
        <p:nvGrpSpPr>
          <p:cNvPr id="41" name="Group 40">
            <a:extLst>
              <a:ext uri="{FF2B5EF4-FFF2-40B4-BE49-F238E27FC236}">
                <a16:creationId xmlns:a16="http://schemas.microsoft.com/office/drawing/2014/main" id="{00000000-0008-0000-1000-000005000000}"/>
              </a:ext>
            </a:extLst>
          </p:cNvPr>
          <p:cNvGrpSpPr>
            <a:grpSpLocks noChangeAspect="1"/>
          </p:cNvGrpSpPr>
          <p:nvPr/>
        </p:nvGrpSpPr>
        <p:grpSpPr>
          <a:xfrm>
            <a:off x="2078595" y="741254"/>
            <a:ext cx="4613631" cy="2514600"/>
            <a:chOff x="0" y="0"/>
            <a:chExt cx="5046223" cy="2736175"/>
          </a:xfrm>
          <a:noFill/>
        </p:grpSpPr>
        <p:graphicFrame>
          <p:nvGraphicFramePr>
            <p:cNvPr id="42" name="Chart 41" hidden="1">
              <a:extLst>
                <a:ext uri="{FF2B5EF4-FFF2-40B4-BE49-F238E27FC236}">
                  <a16:creationId xmlns:a16="http://schemas.microsoft.com/office/drawing/2014/main" id="{00000000-0008-0000-10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a:extLst>
                <a:ext uri="{FF2B5EF4-FFF2-40B4-BE49-F238E27FC236}">
                  <a16:creationId xmlns:a16="http://schemas.microsoft.com/office/drawing/2014/main" id="{00000000-0008-0000-10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Chart 43">
              <a:extLst>
                <a:ext uri="{FF2B5EF4-FFF2-40B4-BE49-F238E27FC236}">
                  <a16:creationId xmlns:a16="http://schemas.microsoft.com/office/drawing/2014/main" id="{00000000-0008-0000-1000-000008000000}"/>
                </a:ext>
              </a:extLst>
            </p:cNvPr>
            <p:cNvGraphicFramePr>
              <a:graphicFrameLocks noChangeAspect="1"/>
            </p:cNvGraphicFramePr>
            <p:nvPr>
              <p:extLst>
                <p:ext uri="{D42A27DB-BD31-4B8C-83A1-F6EECF244321}">
                  <p14:modId xmlns:p14="http://schemas.microsoft.com/office/powerpoint/2010/main" val="2674709449"/>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53" name="Group 52">
            <a:extLst>
              <a:ext uri="{FF2B5EF4-FFF2-40B4-BE49-F238E27FC236}">
                <a16:creationId xmlns:a16="http://schemas.microsoft.com/office/drawing/2014/main" id="{00000000-0008-0000-0F00-000005000000}"/>
              </a:ext>
            </a:extLst>
          </p:cNvPr>
          <p:cNvGrpSpPr>
            <a:grpSpLocks noChangeAspect="1"/>
          </p:cNvGrpSpPr>
          <p:nvPr/>
        </p:nvGrpSpPr>
        <p:grpSpPr>
          <a:xfrm>
            <a:off x="-656896" y="739252"/>
            <a:ext cx="4613631" cy="2514600"/>
            <a:chOff x="0" y="0"/>
            <a:chExt cx="5046223" cy="2736175"/>
          </a:xfrm>
        </p:grpSpPr>
        <p:graphicFrame>
          <p:nvGraphicFramePr>
            <p:cNvPr id="54" name="Chart 53" hidden="1">
              <a:extLst>
                <a:ext uri="{FF2B5EF4-FFF2-40B4-BE49-F238E27FC236}">
                  <a16:creationId xmlns:a16="http://schemas.microsoft.com/office/drawing/2014/main" id="{00000000-0008-0000-0F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5" name="Chart 54">
              <a:extLst>
                <a:ext uri="{FF2B5EF4-FFF2-40B4-BE49-F238E27FC236}">
                  <a16:creationId xmlns:a16="http://schemas.microsoft.com/office/drawing/2014/main" id="{00000000-0008-0000-0F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6" name="Chart 55">
              <a:extLst>
                <a:ext uri="{FF2B5EF4-FFF2-40B4-BE49-F238E27FC236}">
                  <a16:creationId xmlns:a16="http://schemas.microsoft.com/office/drawing/2014/main" id="{00000000-0008-0000-0F00-000008000000}"/>
                </a:ext>
              </a:extLst>
            </p:cNvPr>
            <p:cNvGraphicFramePr>
              <a:graphicFrameLocks noChangeAspect="1"/>
            </p:cNvGraphicFramePr>
            <p:nvPr>
              <p:extLst>
                <p:ext uri="{D42A27DB-BD31-4B8C-83A1-F6EECF244321}">
                  <p14:modId xmlns:p14="http://schemas.microsoft.com/office/powerpoint/2010/main" val="429603925"/>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8"/>
            </a:graphicData>
          </a:graphic>
        </p:graphicFrame>
      </p:grpSp>
      <p:grpSp>
        <p:nvGrpSpPr>
          <p:cNvPr id="61" name="Group 60">
            <a:extLst>
              <a:ext uri="{FF2B5EF4-FFF2-40B4-BE49-F238E27FC236}">
                <a16:creationId xmlns:a16="http://schemas.microsoft.com/office/drawing/2014/main" id="{00000000-0008-0000-1100-000005000000}"/>
              </a:ext>
            </a:extLst>
          </p:cNvPr>
          <p:cNvGrpSpPr>
            <a:grpSpLocks noChangeAspect="1"/>
          </p:cNvGrpSpPr>
          <p:nvPr/>
        </p:nvGrpSpPr>
        <p:grpSpPr>
          <a:xfrm>
            <a:off x="4764327" y="729842"/>
            <a:ext cx="4613631" cy="2514600"/>
            <a:chOff x="0" y="0"/>
            <a:chExt cx="5046223" cy="2736175"/>
          </a:xfrm>
        </p:grpSpPr>
        <p:graphicFrame>
          <p:nvGraphicFramePr>
            <p:cNvPr id="62" name="Chart 61" hidden="1">
              <a:extLst>
                <a:ext uri="{FF2B5EF4-FFF2-40B4-BE49-F238E27FC236}">
                  <a16:creationId xmlns:a16="http://schemas.microsoft.com/office/drawing/2014/main" id="{00000000-0008-0000-1100-000006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3" name="Chart 62">
              <a:extLst>
                <a:ext uri="{FF2B5EF4-FFF2-40B4-BE49-F238E27FC236}">
                  <a16:creationId xmlns:a16="http://schemas.microsoft.com/office/drawing/2014/main" id="{00000000-0008-0000-1100-000007000000}"/>
                </a:ext>
              </a:extLst>
            </p:cNvPr>
            <p:cNvGraphicFramePr>
              <a:graphicFrameLocks noChangeAspect="1"/>
            </p:cNvGraphicFramePr>
            <p:nvPr/>
          </p:nvGraphicFramePr>
          <p:xfrm>
            <a:off x="0" y="0"/>
            <a:ext cx="5046223" cy="273617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4" name="Chart 63">
              <a:extLst>
                <a:ext uri="{FF2B5EF4-FFF2-40B4-BE49-F238E27FC236}">
                  <a16:creationId xmlns:a16="http://schemas.microsoft.com/office/drawing/2014/main" id="{00000000-0008-0000-1100-000008000000}"/>
                </a:ext>
              </a:extLst>
            </p:cNvPr>
            <p:cNvGraphicFramePr>
              <a:graphicFrameLocks noChangeAspect="1"/>
            </p:cNvGraphicFramePr>
            <p:nvPr>
              <p:extLst>
                <p:ext uri="{D42A27DB-BD31-4B8C-83A1-F6EECF244321}">
                  <p14:modId xmlns:p14="http://schemas.microsoft.com/office/powerpoint/2010/main" val="2082311076"/>
                </p:ext>
              </p:extLst>
            </p:nvPr>
          </p:nvGraphicFramePr>
          <p:xfrm>
            <a:off x="948338" y="484931"/>
            <a:ext cx="3156196" cy="1761958"/>
          </p:xfrm>
          <a:graphic>
            <a:graphicData uri="http://schemas.openxmlformats.org/drawingml/2006/chart">
              <c:chart xmlns:c="http://schemas.openxmlformats.org/drawingml/2006/chart" xmlns:r="http://schemas.openxmlformats.org/officeDocument/2006/relationships" r:id="rId11"/>
            </a:graphicData>
          </a:graphic>
        </p:graphicFrame>
      </p:grpSp>
      <p:graphicFrame>
        <p:nvGraphicFramePr>
          <p:cNvPr id="65" name="Table 64"/>
          <p:cNvGraphicFramePr>
            <a:graphicFrameLocks noGrp="1"/>
          </p:cNvGraphicFramePr>
          <p:nvPr/>
        </p:nvGraphicFramePr>
        <p:xfrm>
          <a:off x="914400" y="914400"/>
          <a:ext cx="6858000" cy="1143000"/>
        </p:xfrm>
        <a:graphic>
          <a:graphicData uri="http://schemas.openxmlformats.org/drawingml/2006/table">
            <a:tbl>
              <a:tblPr firstRow="1" bandRow="1">
                <a:tableStyleId>{5C22544A-7EE6-4342-B048-85BDC9FD1C3A}</a:tableStyleId>
              </a:tblPr>
              <a:tblGrid>
                <a:gridCol w="1371600"/>
                <a:gridCol w="1371600"/>
                <a:gridCol w="1371600"/>
                <a:gridCol w="1371600"/>
                <a:gridCol w="1371600"/>
              </a:tblGrid>
              <a:tr h="228600">
                <a:tc>
                  <a:txBody>
                    <a:bodyPr/>
                    <a:lstStyle/>
                    <a:p>
                      <a:pPr algn="ctr">
                        <a:defRPr b="1"/>
                      </a:pPr>
                      <a:r>
                        <a:t>Parameter</a:t>
                      </a:r>
                    </a:p>
                  </a:txBody>
                  <a:tcPr>
                    <a:solidFill>
                      <a:srgbClr val="D9D9D9"/>
                    </a:solidFill>
                  </a:tcPr>
                </a:tc>
                <a:tc>
                  <a:txBody>
                    <a:bodyPr/>
                    <a:lstStyle/>
                    <a:p>
                      <a:pPr algn="ctr">
                        <a:defRPr b="1"/>
                      </a:pPr>
                      <a:r>
                        <a:t>Residential</a:t>
                      </a:r>
                    </a:p>
                  </a:txBody>
                  <a:tcPr>
                    <a:solidFill>
                      <a:srgbClr val="D9D9D9"/>
                    </a:solidFill>
                  </a:tcPr>
                </a:tc>
                <a:tc>
                  <a:txBody>
                    <a:bodyPr/>
                    <a:lstStyle/>
                    <a:p>
                      <a:pPr algn="ctr">
                        <a:defRPr b="1"/>
                      </a:pPr>
                      <a:r>
                        <a:t>Commercial</a:t>
                      </a:r>
                    </a:p>
                  </a:txBody>
                  <a:tcPr>
                    <a:solidFill>
                      <a:srgbClr val="D9D9D9"/>
                    </a:solidFill>
                  </a:tcPr>
                </a:tc>
                <a:tc>
                  <a:txBody>
                    <a:bodyPr/>
                    <a:lstStyle/>
                    <a:p>
                      <a:pPr algn="ctr">
                        <a:defRPr b="1"/>
                      </a:pPr>
                      <a:r>
                        <a:t>Large</a:t>
                      </a:r>
                    </a:p>
                  </a:txBody>
                  <a:tcPr>
                    <a:solidFill>
                      <a:srgbClr val="D9D9D9"/>
                    </a:solidFill>
                  </a:tcPr>
                </a:tc>
                <a:tc>
                  <a:txBody>
                    <a:bodyPr/>
                    <a:lstStyle/>
                    <a:p>
                      <a:pPr algn="ctr">
                        <a:defRPr b="1"/>
                      </a:pPr>
                      <a:r>
                        <a:t>Units</a:t>
                      </a:r>
                    </a:p>
                  </a:txBody>
                  <a:tcPr>
                    <a:solidFill>
                      <a:srgbClr val="D9D9D9"/>
                    </a:solidFill>
                  </a:tcPr>
                </a:tc>
              </a:tr>
              <a:tr h="228600">
                <a:tc>
                  <a:txBody>
                    <a:bodyPr/>
                    <a:lstStyle/>
                    <a:p>
                      <a:pPr algn="ctr"/>
                      <a:r>
                        <a:t>Wind Turbine CapEx</a:t>
                      </a:r>
                    </a:p>
                  </a:txBody>
                  <a:tcPr/>
                </a:tc>
                <a:tc>
                  <a:txBody>
                    <a:bodyPr/>
                    <a:lstStyle/>
                    <a:p>
                      <a:pPr algn="ctr"/>
                      <a:r>
                        <a:t>3,823</a:t>
                      </a:r>
                    </a:p>
                  </a:txBody>
                  <a:tcPr/>
                </a:tc>
                <a:tc>
                  <a:txBody>
                    <a:bodyPr/>
                    <a:lstStyle/>
                    <a:p>
                      <a:pPr algn="ctr"/>
                      <a:r>
                        <a:t>3,723</a:t>
                      </a:r>
                    </a:p>
                  </a:txBody>
                  <a:tcPr/>
                </a:tc>
                <a:tc>
                  <a:txBody>
                    <a:bodyPr/>
                    <a:lstStyle/>
                    <a:p>
                      <a:pPr algn="ctr"/>
                      <a:r>
                        <a:t>2,392</a:t>
                      </a:r>
                    </a:p>
                  </a:txBody>
                  <a:tcPr/>
                </a:tc>
                <a:tc>
                  <a:txBody>
                    <a:bodyPr/>
                    <a:lstStyle/>
                    <a:p>
                      <a:pPr algn="ctr"/>
                      <a:r>
                        <a:t>$2022/kW</a:t>
                      </a:r>
                    </a:p>
                  </a:txBody>
                  <a:tcPr/>
                </a:tc>
              </a:tr>
              <a:tr h="228600">
                <a:tc>
                  <a:txBody>
                    <a:bodyPr/>
                    <a:lstStyle/>
                    <a:p>
                      <a:pPr algn="ctr"/>
                      <a:r>
                        <a:t>BOS CapEx</a:t>
                      </a:r>
                    </a:p>
                  </a:txBody>
                  <a:tcPr/>
                </a:tc>
                <a:tc>
                  <a:txBody>
                    <a:bodyPr/>
                    <a:lstStyle/>
                    <a:p>
                      <a:pPr algn="ctr"/>
                      <a:r>
                        <a:t>4,602</a:t>
                      </a:r>
                    </a:p>
                  </a:txBody>
                  <a:tcPr/>
                </a:tc>
                <a:tc>
                  <a:txBody>
                    <a:bodyPr/>
                    <a:lstStyle/>
                    <a:p>
                      <a:pPr algn="ctr"/>
                      <a:r>
                        <a:t>2,604</a:t>
                      </a:r>
                    </a:p>
                  </a:txBody>
                  <a:tcPr/>
                </a:tc>
                <a:tc>
                  <a:txBody>
                    <a:bodyPr/>
                    <a:lstStyle/>
                    <a:p>
                      <a:pPr algn="ctr"/>
                      <a:r>
                        <a:t>878</a:t>
                      </a:r>
                    </a:p>
                  </a:txBody>
                  <a:tcPr/>
                </a:tc>
                <a:tc>
                  <a:txBody>
                    <a:bodyPr/>
                    <a:lstStyle/>
                    <a:p>
                      <a:pPr algn="ctr"/>
                      <a:r>
                        <a:t>$2022/kW</a:t>
                      </a:r>
                    </a:p>
                  </a:txBody>
                  <a:tcPr/>
                </a:tc>
              </a:tr>
              <a:tr h="228600">
                <a:tc>
                  <a:txBody>
                    <a:bodyPr/>
                    <a:lstStyle/>
                    <a:p>
                      <a:pPr algn="ctr"/>
                      <a:r>
                        <a:t>Total CapEx</a:t>
                      </a:r>
                    </a:p>
                  </a:txBody>
                  <a:tcPr/>
                </a:tc>
                <a:tc>
                  <a:txBody>
                    <a:bodyPr/>
                    <a:lstStyle/>
                    <a:p>
                      <a:pPr algn="ctr"/>
                      <a:r>
                        <a:t>8,425</a:t>
                      </a:r>
                    </a:p>
                  </a:txBody>
                  <a:tcPr/>
                </a:tc>
                <a:tc>
                  <a:txBody>
                    <a:bodyPr/>
                    <a:lstStyle/>
                    <a:p>
                      <a:pPr algn="ctr"/>
                      <a:r>
                        <a:t>6,327</a:t>
                      </a:r>
                    </a:p>
                  </a:txBody>
                  <a:tcPr/>
                </a:tc>
                <a:tc>
                  <a:txBody>
                    <a:bodyPr/>
                    <a:lstStyle/>
                    <a:p>
                      <a:pPr algn="ctr"/>
                      <a:r>
                        <a:t>3,270</a:t>
                      </a:r>
                    </a:p>
                  </a:txBody>
                  <a:tcPr/>
                </a:tc>
                <a:tc>
                  <a:txBody>
                    <a:bodyPr/>
                    <a:lstStyle/>
                    <a:p>
                      <a:pPr algn="ctr"/>
                      <a:r>
                        <a:t>$2022/kW</a:t>
                      </a:r>
                    </a:p>
                  </a:txBody>
                  <a:tcPr/>
                </a:tc>
              </a:tr>
              <a:tr h="228600">
                <a:tc>
                  <a:txBody>
                    <a:bodyPr/>
                    <a:lstStyle/>
                    <a:p>
                      <a:pPr algn="ctr"/>
                      <a:r>
                        <a:t>OpEx</a:t>
                      </a:r>
                    </a:p>
                  </a:txBody>
                  <a:tcPr/>
                </a:tc>
                <a:tc>
                  <a:txBody>
                    <a:bodyPr/>
                    <a:lstStyle/>
                    <a:p>
                      <a:pPr algn="ctr"/>
                      <a:r>
                        <a:t>39</a:t>
                      </a:r>
                    </a:p>
                  </a:txBody>
                  <a:tcPr/>
                </a:tc>
                <a:tc>
                  <a:txBody>
                    <a:bodyPr/>
                    <a:lstStyle/>
                    <a:p>
                      <a:pPr algn="ctr"/>
                      <a:r>
                        <a:t>39</a:t>
                      </a:r>
                    </a:p>
                  </a:txBody>
                  <a:tcPr/>
                </a:tc>
                <a:tc>
                  <a:txBody>
                    <a:bodyPr/>
                    <a:lstStyle/>
                    <a:p>
                      <a:pPr algn="ctr"/>
                      <a:r>
                        <a:t>39</a:t>
                      </a:r>
                    </a:p>
                  </a:txBody>
                  <a:tcPr/>
                </a:tc>
                <a:tc>
                  <a:txBody>
                    <a:bodyPr/>
                    <a:lstStyle/>
                    <a:p>
                      <a:pPr algn="ctr"/>
                      <a:r>
                        <a:t>$2022/kW/yr</a:t>
                      </a:r>
                    </a:p>
                  </a:txBody>
                  <a:tcPr/>
                </a:tc>
              </a:tr>
            </a:tbl>
          </a:graphicData>
        </a:graphic>
      </p:graphicFrame>
      <p:pic>
        <p:nvPicPr>
          <p:cNvPr id="66" name="Picture 65" descr="DW_20kW_capex_donut.png"/>
          <p:cNvPicPr>
            <a:picLocks noChangeAspect="1"/>
          </p:cNvPicPr>
          <p:nvPr/>
        </p:nvPicPr>
        <p:blipFill>
          <a:blip r:embed="rId12"/>
          <a:stretch>
            <a:fillRect/>
          </a:stretch>
        </p:blipFill>
        <p:spPr>
          <a:xfrm>
            <a:off x="914400" y="914400"/>
            <a:ext cx="6400812" cy="6400812"/>
          </a:xfrm>
          <a:prstGeom prst="rect">
            <a:avLst/>
          </a:prstGeom>
        </p:spPr>
      </p:pic>
      <p:pic>
        <p:nvPicPr>
          <p:cNvPr id="67" name="Picture 66" descr="DW_100kW_capex_donut.png"/>
          <p:cNvPicPr>
            <a:picLocks noChangeAspect="1"/>
          </p:cNvPicPr>
          <p:nvPr/>
        </p:nvPicPr>
        <p:blipFill>
          <a:blip r:embed="rId13"/>
          <a:stretch>
            <a:fillRect/>
          </a:stretch>
        </p:blipFill>
        <p:spPr>
          <a:xfrm>
            <a:off x="914400" y="914400"/>
            <a:ext cx="6400812" cy="6400812"/>
          </a:xfrm>
          <a:prstGeom prst="rect">
            <a:avLst/>
          </a:prstGeom>
        </p:spPr>
      </p:pic>
      <p:pic>
        <p:nvPicPr>
          <p:cNvPr id="68" name="Picture 67" descr="DW_1500kW_capex_donut.png"/>
          <p:cNvPicPr>
            <a:picLocks noChangeAspect="1"/>
          </p:cNvPicPr>
          <p:nvPr/>
        </p:nvPicPr>
        <p:blipFill>
          <a:blip r:embed="rId14"/>
          <a:stretch>
            <a:fillRect/>
          </a:stretch>
        </p:blipFill>
        <p:spPr>
          <a:xfrm>
            <a:off x="914400" y="914400"/>
            <a:ext cx="6400812" cy="6400812"/>
          </a:xfrm>
          <a:prstGeom prst="rect">
            <a:avLst/>
          </a:prstGeom>
        </p:spPr>
      </p:pic>
    </p:spTree>
    <p:extLst>
      <p:ext uri="{BB962C8B-B14F-4D97-AF65-F5344CB8AC3E}">
        <p14:creationId xmlns:p14="http://schemas.microsoft.com/office/powerpoint/2010/main" val="4047400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A779-511C-7CD7-9CC3-20A8D9F7402E}"/>
              </a:ext>
            </a:extLst>
          </p:cNvPr>
          <p:cNvSpPr>
            <a:spLocks noGrp="1"/>
          </p:cNvSpPr>
          <p:nvPr>
            <p:ph type="title"/>
          </p:nvPr>
        </p:nvSpPr>
        <p:spPr>
          <a:xfrm>
            <a:off x="453571" y="-1"/>
            <a:ext cx="8236857" cy="905256"/>
          </a:xfrm>
        </p:spPr>
        <p:txBody>
          <a:bodyPr/>
          <a:lstStyle/>
          <a:p>
            <a:r>
              <a:rPr lang="en-US"/>
              <a:t>Executive Summary</a:t>
            </a:r>
          </a:p>
        </p:txBody>
      </p:sp>
      <p:sp>
        <p:nvSpPr>
          <p:cNvPr id="4" name="TextBox 3">
            <a:extLst>
              <a:ext uri="{FF2B5EF4-FFF2-40B4-BE49-F238E27FC236}">
                <a16:creationId xmlns:a16="http://schemas.microsoft.com/office/drawing/2014/main" id="{7342933D-9293-2020-6DB7-795E9CB3FA43}"/>
              </a:ext>
            </a:extLst>
          </p:cNvPr>
          <p:cNvSpPr txBox="1"/>
          <p:nvPr/>
        </p:nvSpPr>
        <p:spPr>
          <a:xfrm>
            <a:off x="453571" y="910070"/>
            <a:ext cx="8288647" cy="4508927"/>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The 12</a:t>
            </a:r>
            <a:r>
              <a:rPr lang="en-US" sz="1300" baseline="30000"/>
              <a:t>th</a:t>
            </a:r>
            <a:r>
              <a:rPr lang="en-US" sz="1300"/>
              <a:t> annual </a:t>
            </a:r>
            <a:r>
              <a:rPr lang="en-US" sz="1300" i="1"/>
              <a:t>Cost of Wind Energy Review</a:t>
            </a:r>
            <a:r>
              <a:rPr lang="en-US" sz="1300"/>
              <a:t>, now presented as a slide deck,</a:t>
            </a:r>
            <a:r>
              <a:rPr lang="en-US" sz="1300" i="1"/>
              <a:t> </a:t>
            </a:r>
            <a:r>
              <a:rPr lang="en-US" sz="1300"/>
              <a:t>uses representative utility-scale and distributed wind energy projects to estimate the levelized cost of energy (LCOE) for land-based and offshore wind power plants in the United States.</a:t>
            </a:r>
          </a:p>
          <a:p>
            <a:pPr marL="742950" lvl="1" indent="-285750">
              <a:spcAft>
                <a:spcPts val="600"/>
              </a:spcAft>
              <a:buFont typeface="Calibri" panose="020F0502020204030204" pitchFamily="34" charset="0"/>
              <a:buChar char="−"/>
            </a:pPr>
            <a:r>
              <a:rPr lang="en-US" sz="1300"/>
              <a:t>Data and results are derived from 2022 commissioned plants, representative industry data, and state-of-the-art modeling capabilities.</a:t>
            </a:r>
          </a:p>
          <a:p>
            <a:pPr marL="742950" lvl="1" indent="-285750">
              <a:spcAft>
                <a:spcPts val="600"/>
              </a:spcAft>
              <a:buFont typeface="Calibri" panose="020F0502020204030204" pitchFamily="34" charset="0"/>
              <a:buChar char="−"/>
            </a:pPr>
            <a:r>
              <a:rPr lang="en-US" sz="1300"/>
              <a:t>The goals of this analysis are to provide insight into current component-level costs and give a basis for understanding the variability in wind energy LCOE across the country.</a:t>
            </a:r>
          </a:p>
          <a:p>
            <a:pPr marL="285750" indent="-285750">
              <a:spcAft>
                <a:spcPts val="600"/>
              </a:spcAft>
              <a:buFont typeface="Arial" panose="020B0604020202020204" pitchFamily="34" charset="0"/>
              <a:buChar char="•"/>
            </a:pPr>
            <a:r>
              <a:rPr lang="en-US" sz="1300"/>
              <a:t>The primary elements of this 2022</a:t>
            </a:r>
            <a:r>
              <a:rPr lang="en-US" sz="1300">
                <a:solidFill>
                  <a:srgbClr val="FF0000"/>
                </a:solidFill>
              </a:rPr>
              <a:t> </a:t>
            </a:r>
            <a:r>
              <a:rPr lang="en-US" sz="1300"/>
              <a:t>analysis include: </a:t>
            </a:r>
          </a:p>
          <a:p>
            <a:pPr marL="742950" lvl="1" indent="-285750">
              <a:spcAft>
                <a:spcPts val="600"/>
              </a:spcAft>
              <a:buFont typeface="Calibri" panose="020F0502020204030204" pitchFamily="34" charset="0"/>
              <a:buChar char="−"/>
            </a:pPr>
            <a:r>
              <a:rPr lang="en-US" sz="1300"/>
              <a:t>Estimated LCOE for (1) a representative </a:t>
            </a:r>
            <a:r>
              <a:rPr lang="en-US" sz="1300" b="1"/>
              <a:t>land-based wind </a:t>
            </a:r>
            <a:r>
              <a:rPr lang="en-US" sz="1300"/>
              <a:t>energy project installed in a moderate wind resource in the United States, (2) a representative </a:t>
            </a:r>
            <a:r>
              <a:rPr lang="en-US" sz="1300" b="1"/>
              <a:t>fixed-bottom offshore wind </a:t>
            </a:r>
            <a:r>
              <a:rPr lang="en-US" sz="1300"/>
              <a:t>energy project installed in the U.S. North Atlantic, and (3) a representative </a:t>
            </a:r>
            <a:r>
              <a:rPr lang="en-US" sz="1300" b="1"/>
              <a:t>floating offshore wind</a:t>
            </a:r>
            <a:r>
              <a:rPr lang="en-US" sz="1300"/>
              <a:t> energy project installed off the U.S. Pacific Coast</a:t>
            </a:r>
          </a:p>
          <a:p>
            <a:pPr marL="742950" lvl="1" indent="-285750">
              <a:spcAft>
                <a:spcPts val="600"/>
              </a:spcAft>
              <a:buFont typeface="Calibri" panose="020F0502020204030204" pitchFamily="34" charset="0"/>
              <a:buChar char="−"/>
            </a:pPr>
            <a:r>
              <a:rPr lang="en-US" sz="1300"/>
              <a:t>Updated LCOE estimates for representative residential-, commercial-, and large-scale </a:t>
            </a:r>
            <a:r>
              <a:rPr lang="en-US" sz="1300" b="1"/>
              <a:t>distributed wind</a:t>
            </a:r>
            <a:r>
              <a:rPr lang="en-US" sz="1300"/>
              <a:t> projects installed in a moderate wind resource in the United States</a:t>
            </a:r>
          </a:p>
          <a:p>
            <a:pPr marL="742950" lvl="1" indent="-285750">
              <a:spcAft>
                <a:spcPts val="600"/>
              </a:spcAft>
              <a:buFont typeface="Calibri" panose="020F0502020204030204" pitchFamily="34" charset="0"/>
              <a:buChar char="−"/>
            </a:pPr>
            <a:r>
              <a:rPr lang="en-US" sz="1300"/>
              <a:t>Sensitivity analyses showing the range of effects that basic LCOE variables could have on the cost of wind energy for land-based and offshore wind projects</a:t>
            </a:r>
          </a:p>
          <a:p>
            <a:pPr marL="742950" lvl="1" indent="-285750">
              <a:spcAft>
                <a:spcPts val="600"/>
              </a:spcAft>
              <a:buFont typeface="Calibri" panose="020F0502020204030204" pitchFamily="34" charset="0"/>
              <a:buChar char="−"/>
            </a:pPr>
            <a:r>
              <a:rPr lang="en-US" sz="1300"/>
              <a:t>Updated Fiscal Year 2023 values for land-based and offshore wind energy used for Government Performance and Results Act (GPRA) reporting and illustrated progress toward established GPRA targets.</a:t>
            </a:r>
          </a:p>
          <a:p>
            <a:pPr marL="285750" indent="-285750">
              <a:spcAft>
                <a:spcPts val="600"/>
              </a:spcAft>
              <a:buFont typeface="Arial" panose="020B0604020202020204" pitchFamily="34" charset="0"/>
              <a:buChar char="•"/>
            </a:pPr>
            <a:endParaRPr lang="en-US" sz="1300"/>
          </a:p>
        </p:txBody>
      </p:sp>
    </p:spTree>
    <p:extLst>
      <p:ext uri="{BB962C8B-B14F-4D97-AF65-F5344CB8AC3E}">
        <p14:creationId xmlns:p14="http://schemas.microsoft.com/office/powerpoint/2010/main" val="76952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12B5-9BB4-10D9-39D0-4367E5C26044}"/>
              </a:ext>
            </a:extLst>
          </p:cNvPr>
          <p:cNvSpPr>
            <a:spLocks noGrp="1"/>
          </p:cNvSpPr>
          <p:nvPr>
            <p:ph type="title"/>
          </p:nvPr>
        </p:nvSpPr>
        <p:spPr/>
        <p:txBody>
          <a:bodyPr/>
          <a:lstStyle/>
          <a:p>
            <a:r>
              <a:rPr lang="en-US"/>
              <a:t>Distributed Wind Project Financial Assumptions </a:t>
            </a:r>
          </a:p>
        </p:txBody>
      </p:sp>
      <p:graphicFrame>
        <p:nvGraphicFramePr>
          <p:cNvPr id="3" name="Table 3">
            <a:extLst>
              <a:ext uri="{FF2B5EF4-FFF2-40B4-BE49-F238E27FC236}">
                <a16:creationId xmlns:a16="http://schemas.microsoft.com/office/drawing/2014/main" id="{AB5AB990-522E-544E-CC2C-3FE1456104DB}"/>
              </a:ext>
            </a:extLst>
          </p:cNvPr>
          <p:cNvGraphicFramePr>
            <a:graphicFrameLocks noGrp="1"/>
          </p:cNvGraphicFramePr>
          <p:nvPr>
            <p:extLst>
              <p:ext uri="{D42A27DB-BD31-4B8C-83A1-F6EECF244321}">
                <p14:modId xmlns:p14="http://schemas.microsoft.com/office/powerpoint/2010/main" val="91574365"/>
              </p:ext>
            </p:extLst>
          </p:nvPr>
        </p:nvGraphicFramePr>
        <p:xfrm>
          <a:off x="2099144" y="1267625"/>
          <a:ext cx="4522124" cy="1219200"/>
        </p:xfrm>
        <a:graphic>
          <a:graphicData uri="http://schemas.openxmlformats.org/drawingml/2006/table">
            <a:tbl>
              <a:tblPr firstRow="1" bandRow="1">
                <a:tableStyleId>{5C22544A-7EE6-4342-B048-85BDC9FD1C3A}</a:tableStyleId>
              </a:tblPr>
              <a:tblGrid>
                <a:gridCol w="2838796">
                  <a:extLst>
                    <a:ext uri="{9D8B030D-6E8A-4147-A177-3AD203B41FA5}">
                      <a16:colId xmlns:a16="http://schemas.microsoft.com/office/drawing/2014/main" val="893502567"/>
                    </a:ext>
                  </a:extLst>
                </a:gridCol>
                <a:gridCol w="841664">
                  <a:extLst>
                    <a:ext uri="{9D8B030D-6E8A-4147-A177-3AD203B41FA5}">
                      <a16:colId xmlns:a16="http://schemas.microsoft.com/office/drawing/2014/main" val="1317366716"/>
                    </a:ext>
                  </a:extLst>
                </a:gridCol>
                <a:gridCol w="841664">
                  <a:extLst>
                    <a:ext uri="{9D8B030D-6E8A-4147-A177-3AD203B41FA5}">
                      <a16:colId xmlns:a16="http://schemas.microsoft.com/office/drawing/2014/main" val="1293544287"/>
                    </a:ext>
                  </a:extLst>
                </a:gridCol>
              </a:tblGrid>
              <a:tr h="256032">
                <a:tc>
                  <a:txBody>
                    <a:bodyPr/>
                    <a:lstStyle/>
                    <a:p>
                      <a:r>
                        <a:rPr lang="en-US" sz="1400" b="0">
                          <a:solidFill>
                            <a:schemeClr val="bg1"/>
                          </a:solidFill>
                        </a:rPr>
                        <a:t>Parameter </a:t>
                      </a:r>
                    </a:p>
                  </a:txBody>
                  <a:tcPr anchor="b">
                    <a:lnT w="12700" cap="flat" cmpd="sng" algn="ctr">
                      <a:noFill/>
                      <a:prstDash val="solid"/>
                      <a:round/>
                      <a:headEnd type="none" w="med" len="med"/>
                      <a:tailEnd type="none" w="med" len="med"/>
                    </a:lnT>
                    <a:solidFill>
                      <a:srgbClr val="0079C1"/>
                    </a:solidFill>
                  </a:tcPr>
                </a:tc>
                <a:tc>
                  <a:txBody>
                    <a:bodyPr/>
                    <a:lstStyle/>
                    <a:p>
                      <a:pPr marL="0" algn="l" defTabSz="457200" rtl="0" eaLnBrk="1" latinLnBrk="0" hangingPunct="1"/>
                      <a:r>
                        <a:rPr lang="en-US" sz="1400" b="0" kern="1200">
                          <a:solidFill>
                            <a:schemeClr val="bg1"/>
                          </a:solidFill>
                          <a:latin typeface="+mn-lt"/>
                          <a:ea typeface="+mn-ea"/>
                          <a:cs typeface="+mn-cs"/>
                        </a:rPr>
                        <a:t>Nominal</a:t>
                      </a:r>
                    </a:p>
                  </a:txBody>
                  <a:tcPr anchor="b">
                    <a:lnT w="12700" cap="flat" cmpd="sng" algn="ctr">
                      <a:noFill/>
                      <a:prstDash val="solid"/>
                      <a:round/>
                      <a:headEnd type="none" w="med" len="med"/>
                      <a:tailEnd type="none" w="med" len="med"/>
                    </a:lnT>
                    <a:solidFill>
                      <a:srgbClr val="0079C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a:solidFill>
                            <a:schemeClr val="bg1"/>
                          </a:solidFill>
                          <a:latin typeface="+mn-lt"/>
                          <a:ea typeface="+mn-ea"/>
                          <a:cs typeface="+mn-cs"/>
                        </a:rPr>
                        <a:t>Real</a:t>
                      </a:r>
                    </a:p>
                  </a:txBody>
                  <a:tcPr anchor="b">
                    <a:lnT w="12700" cap="flat" cmpd="sng" algn="ctr">
                      <a:noFill/>
                      <a:prstDash val="solid"/>
                      <a:round/>
                      <a:headEnd type="none" w="med" len="med"/>
                      <a:tailEnd type="none" w="med" len="med"/>
                    </a:lnT>
                    <a:solidFill>
                      <a:srgbClr val="0079C1"/>
                    </a:solidFill>
                  </a:tcPr>
                </a:tc>
                <a:extLst>
                  <a:ext uri="{0D108BD9-81ED-4DB2-BD59-A6C34878D82A}">
                    <a16:rowId xmlns:a16="http://schemas.microsoft.com/office/drawing/2014/main" val="275865834"/>
                  </a:ext>
                </a:extLst>
              </a:tr>
              <a:tr h="256032">
                <a:tc>
                  <a:txBody>
                    <a:bodyPr/>
                    <a:lstStyle/>
                    <a:p>
                      <a:r>
                        <a:rPr lang="en-US" sz="1400" b="0"/>
                        <a:t>Weighted average cost of capital (%) </a:t>
                      </a:r>
                    </a:p>
                  </a:txBody>
                  <a:tcPr anchor="b"/>
                </a:tc>
                <a:tc>
                  <a:txBody>
                    <a:bodyPr/>
                    <a:lstStyle/>
                    <a:p>
                      <a:pPr algn="l"/>
                      <a:r>
                        <a:rPr lang="en-US" sz="1400" b="0"/>
                        <a:t>6.57</a:t>
                      </a:r>
                    </a:p>
                  </a:txBody>
                  <a:tcPr anchor="b"/>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a:t>3.97</a:t>
                      </a:r>
                    </a:p>
                  </a:txBody>
                  <a:tcPr anchor="b"/>
                </a:tc>
                <a:extLst>
                  <a:ext uri="{0D108BD9-81ED-4DB2-BD59-A6C34878D82A}">
                    <a16:rowId xmlns:a16="http://schemas.microsoft.com/office/drawing/2014/main" val="3725473662"/>
                  </a:ext>
                </a:extLst>
              </a:tr>
              <a:tr h="256032">
                <a:tc>
                  <a:txBody>
                    <a:bodyPr/>
                    <a:lstStyle/>
                    <a:p>
                      <a:r>
                        <a:rPr lang="en-US" sz="1400" b="0"/>
                        <a:t>Capital recovery factor (%)</a:t>
                      </a:r>
                    </a:p>
                  </a:txBody>
                  <a:tcPr anchor="b"/>
                </a:tc>
                <a:tc>
                  <a:txBody>
                    <a:bodyPr/>
                    <a:lstStyle/>
                    <a:p>
                      <a:pPr algn="l"/>
                      <a:r>
                        <a:rPr lang="en-US" sz="1400" b="0"/>
                        <a:t>8.25</a:t>
                      </a:r>
                    </a:p>
                  </a:txBody>
                  <a:tcPr anchor="b"/>
                </a:tc>
                <a:tc>
                  <a:txBody>
                    <a:bodyPr/>
                    <a:lstStyle/>
                    <a:p>
                      <a:pPr algn="l"/>
                      <a:r>
                        <a:rPr lang="en-US" sz="1400" b="0"/>
                        <a:t>6.38</a:t>
                      </a:r>
                    </a:p>
                  </a:txBody>
                  <a:tcPr anchor="b"/>
                </a:tc>
                <a:extLst>
                  <a:ext uri="{0D108BD9-81ED-4DB2-BD59-A6C34878D82A}">
                    <a16:rowId xmlns:a16="http://schemas.microsoft.com/office/drawing/2014/main" val="1162037653"/>
                  </a:ext>
                </a:extLst>
              </a:tr>
              <a:tr h="256032">
                <a:tc>
                  <a:txBody>
                    <a:bodyPr/>
                    <a:lstStyle/>
                    <a:p>
                      <a:r>
                        <a:rPr lang="en-US" sz="1400" b="0"/>
                        <a:t>Fixed charge rate (%)</a:t>
                      </a:r>
                    </a:p>
                  </a:txBody>
                  <a:tcPr anchor="b"/>
                </a:tc>
                <a:tc>
                  <a:txBody>
                    <a:bodyPr/>
                    <a:lstStyle/>
                    <a:p>
                      <a:pPr algn="l"/>
                      <a:r>
                        <a:rPr lang="en-US" sz="1400" b="0"/>
                        <a:t>8.7</a:t>
                      </a:r>
                    </a:p>
                  </a:txBody>
                  <a:tcPr anchor="b"/>
                </a:tc>
                <a:tc>
                  <a:txBody>
                    <a:bodyPr/>
                    <a:lstStyle/>
                    <a:p>
                      <a:pPr algn="l"/>
                      <a:r>
                        <a:rPr lang="en-US" sz="1400" b="0"/>
                        <a:t>6.73</a:t>
                      </a:r>
                    </a:p>
                  </a:txBody>
                  <a:tcPr anchor="b"/>
                </a:tc>
                <a:extLst>
                  <a:ext uri="{0D108BD9-81ED-4DB2-BD59-A6C34878D82A}">
                    <a16:rowId xmlns:a16="http://schemas.microsoft.com/office/drawing/2014/main" val="1960830350"/>
                  </a:ext>
                </a:extLst>
              </a:tr>
            </a:tbl>
          </a:graphicData>
        </a:graphic>
      </p:graphicFrame>
      <p:sp>
        <p:nvSpPr>
          <p:cNvPr id="5" name="TextBox 4">
            <a:extLst>
              <a:ext uri="{FF2B5EF4-FFF2-40B4-BE49-F238E27FC236}">
                <a16:creationId xmlns:a16="http://schemas.microsoft.com/office/drawing/2014/main" id="{09BBA71E-EB4E-503F-0C10-B2F56F523578}"/>
              </a:ext>
            </a:extLst>
          </p:cNvPr>
          <p:cNvSpPr txBox="1"/>
          <p:nvPr/>
        </p:nvSpPr>
        <p:spPr>
          <a:xfrm>
            <a:off x="157882" y="2936291"/>
            <a:ext cx="8828236" cy="2031325"/>
          </a:xfrm>
          <a:prstGeom prst="rect">
            <a:avLst/>
          </a:prstGeom>
          <a:noFill/>
        </p:spPr>
        <p:txBody>
          <a:bodyPr wrap="square">
            <a:spAutoFit/>
          </a:bodyPr>
          <a:lstStyle/>
          <a:p>
            <a:pPr marL="173038" indent="-173038">
              <a:buFont typeface="Arial" panose="020B0604020202020204" pitchFamily="34" charset="0"/>
              <a:buChar char="•"/>
            </a:pPr>
            <a:r>
              <a:rPr lang="en-US" sz="1400"/>
              <a:t>The economic evaluation of wind energy investments in this analysis uses the fixed charge rate (FCR) method used in NREL’s Annual Technology Baseline and Standard Scenarios web page: </a:t>
            </a:r>
            <a:r>
              <a:rPr lang="en-US" sz="1400">
                <a:hlinkClick r:id="rId3"/>
              </a:rPr>
              <a:t>atb.nrel.gov</a:t>
            </a:r>
            <a:r>
              <a:rPr lang="en-US" sz="1400"/>
              <a:t>. </a:t>
            </a:r>
          </a:p>
          <a:p>
            <a:pPr marL="173038" indent="-173038">
              <a:buFont typeface="Arial" panose="020B0604020202020204" pitchFamily="34" charset="0"/>
              <a:buChar char="•"/>
            </a:pPr>
            <a:r>
              <a:rPr lang="en-US" sz="1400"/>
              <a:t>The FCR represents the amount of annual revenue required to pay the carrying charge as applied to the </a:t>
            </a:r>
            <a:r>
              <a:rPr lang="en-US" sz="1400" err="1"/>
              <a:t>CapEx</a:t>
            </a:r>
            <a:r>
              <a:rPr lang="en-US" sz="1400"/>
              <a:t> on that investment during the expected project economic life and is based on the CRF but also reflects corporate income taxes and depreciation.</a:t>
            </a:r>
          </a:p>
          <a:p>
            <a:pPr marL="173038" indent="-173038">
              <a:buFont typeface="Arial" panose="020B0604020202020204" pitchFamily="34" charset="0"/>
              <a:buChar char="•"/>
            </a:pPr>
            <a:r>
              <a:rPr lang="en-US" sz="1400"/>
              <a:t>The analysis assumes the reference projects operate for 25 years and a 5-year MACRS depreciation schedule; for simplicity, financial assumptions are assumed to be the same for each wind class and are aligned with the assumptions in the 2023 Annual Technology Baseline </a:t>
            </a:r>
            <a:r>
              <a:rPr lang="en-US" sz="1400">
                <a:hlinkClick r:id="rId3"/>
              </a:rPr>
              <a:t>atb.nrel.gov</a:t>
            </a:r>
            <a:r>
              <a:rPr lang="en-US" sz="1400"/>
              <a:t>. </a:t>
            </a:r>
          </a:p>
          <a:p>
            <a:pPr marL="173038" indent="-173038">
              <a:spcAft>
                <a:spcPts val="600"/>
              </a:spcAft>
              <a:buFont typeface="Arial" panose="020B0604020202020204" pitchFamily="34" charset="0"/>
              <a:buChar char="•"/>
            </a:pPr>
            <a:r>
              <a:rPr lang="en-US" sz="1400"/>
              <a:t>Additional financial assumption details are displayed in the Appendix. </a:t>
            </a:r>
          </a:p>
        </p:txBody>
      </p:sp>
    </p:spTree>
    <p:extLst>
      <p:ext uri="{BB962C8B-B14F-4D97-AF65-F5344CB8AC3E}">
        <p14:creationId xmlns:p14="http://schemas.microsoft.com/office/powerpoint/2010/main" val="1384499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2801-D4B7-3FA4-C99E-61EC36AE0131}"/>
              </a:ext>
            </a:extLst>
          </p:cNvPr>
          <p:cNvSpPr>
            <a:spLocks noGrp="1"/>
          </p:cNvSpPr>
          <p:nvPr>
            <p:ph type="title"/>
          </p:nvPr>
        </p:nvSpPr>
        <p:spPr>
          <a:xfrm>
            <a:off x="457199" y="-1"/>
            <a:ext cx="8236857" cy="905256"/>
          </a:xfrm>
        </p:spPr>
        <p:txBody>
          <a:bodyPr/>
          <a:lstStyle/>
          <a:p>
            <a:r>
              <a:rPr lang="en-US"/>
              <a:t>LCOE Breakdown for Reference </a:t>
            </a:r>
            <a:br>
              <a:rPr lang="en-US"/>
            </a:br>
            <a:r>
              <a:rPr lang="en-US"/>
              <a:t>Distributed Wind Projects</a:t>
            </a:r>
          </a:p>
        </p:txBody>
      </p:sp>
      <p:sp>
        <p:nvSpPr>
          <p:cNvPr id="3" name="Rounded Rectangle 2">
            <a:extLst>
              <a:ext uri="{FF2B5EF4-FFF2-40B4-BE49-F238E27FC236}">
                <a16:creationId xmlns:a16="http://schemas.microsoft.com/office/drawing/2014/main" id="{3B9627C3-23EA-9CB4-9F58-D81440FF5593}"/>
              </a:ext>
            </a:extLst>
          </p:cNvPr>
          <p:cNvSpPr/>
          <p:nvPr/>
        </p:nvSpPr>
        <p:spPr>
          <a:xfrm>
            <a:off x="490729" y="1302244"/>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Residential </a:t>
            </a:r>
          </a:p>
          <a:p>
            <a:pPr algn="ctr"/>
            <a:r>
              <a:rPr lang="en-US" sz="1600">
                <a:solidFill>
                  <a:schemeClr val="tx1"/>
                </a:solidFill>
              </a:rPr>
              <a:t>(20 kW) </a:t>
            </a:r>
          </a:p>
        </p:txBody>
      </p:sp>
      <p:sp>
        <p:nvSpPr>
          <p:cNvPr id="4" name="Rounded Rectangle 8">
            <a:extLst>
              <a:ext uri="{FF2B5EF4-FFF2-40B4-BE49-F238E27FC236}">
                <a16:creationId xmlns:a16="http://schemas.microsoft.com/office/drawing/2014/main" id="{0E065A50-5F69-95EC-ABA0-DED17CBD711A}"/>
              </a:ext>
            </a:extLst>
          </p:cNvPr>
          <p:cNvSpPr/>
          <p:nvPr/>
        </p:nvSpPr>
        <p:spPr>
          <a:xfrm>
            <a:off x="3429001"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Commercial </a:t>
            </a:r>
          </a:p>
          <a:p>
            <a:pPr algn="ctr"/>
            <a:r>
              <a:rPr lang="en-US" sz="1600">
                <a:solidFill>
                  <a:schemeClr val="tx1"/>
                </a:solidFill>
              </a:rPr>
              <a:t>(100 kW) </a:t>
            </a:r>
          </a:p>
        </p:txBody>
      </p:sp>
      <p:sp>
        <p:nvSpPr>
          <p:cNvPr id="5" name="Rounded Rectangle 8">
            <a:extLst>
              <a:ext uri="{FF2B5EF4-FFF2-40B4-BE49-F238E27FC236}">
                <a16:creationId xmlns:a16="http://schemas.microsoft.com/office/drawing/2014/main" id="{A0927FFE-F789-D8BF-A386-2E8E01859B8D}"/>
              </a:ext>
            </a:extLst>
          </p:cNvPr>
          <p:cNvSpPr/>
          <p:nvPr/>
        </p:nvSpPr>
        <p:spPr>
          <a:xfrm>
            <a:off x="6362700" y="1302243"/>
            <a:ext cx="2514599" cy="4098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Single-Turbine Large </a:t>
            </a:r>
          </a:p>
          <a:p>
            <a:pPr algn="ctr"/>
            <a:r>
              <a:rPr lang="en-US" sz="1600">
                <a:solidFill>
                  <a:schemeClr val="tx1"/>
                </a:solidFill>
              </a:rPr>
              <a:t>(1,500 kW) </a:t>
            </a:r>
          </a:p>
        </p:txBody>
      </p:sp>
      <p:grpSp>
        <p:nvGrpSpPr>
          <p:cNvPr id="6" name="Group 5">
            <a:extLst>
              <a:ext uri="{FF2B5EF4-FFF2-40B4-BE49-F238E27FC236}">
                <a16:creationId xmlns:a16="http://schemas.microsoft.com/office/drawing/2014/main" id="{64ED363D-78C3-BA35-D9F1-172C53BD7FF7}"/>
              </a:ext>
            </a:extLst>
          </p:cNvPr>
          <p:cNvGrpSpPr>
            <a:grpSpLocks/>
          </p:cNvGrpSpPr>
          <p:nvPr/>
        </p:nvGrpSpPr>
        <p:grpSpPr>
          <a:xfrm>
            <a:off x="376428" y="1745426"/>
            <a:ext cx="2743200" cy="3200400"/>
            <a:chOff x="0" y="0"/>
            <a:chExt cx="6096000" cy="2967799"/>
          </a:xfrm>
        </p:grpSpPr>
        <p:graphicFrame>
          <p:nvGraphicFramePr>
            <p:cNvPr id="7" name="Chart 6">
              <a:extLst>
                <a:ext uri="{FF2B5EF4-FFF2-40B4-BE49-F238E27FC236}">
                  <a16:creationId xmlns:a16="http://schemas.microsoft.com/office/drawing/2014/main" id="{4138226B-A1FE-2CB8-8C1F-272EDC1BEC6C}"/>
                </a:ext>
              </a:extLst>
            </p:cNvPr>
            <p:cNvGraphicFramePr>
              <a:graphicFrameLocks/>
            </p:cNvGraphicFramePr>
            <p:nvPr>
              <p:extLst>
                <p:ext uri="{D42A27DB-BD31-4B8C-83A1-F6EECF244321}">
                  <p14:modId xmlns:p14="http://schemas.microsoft.com/office/powerpoint/2010/main" val="1970870545"/>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a:extLst>
                <a:ext uri="{FF2B5EF4-FFF2-40B4-BE49-F238E27FC236}">
                  <a16:creationId xmlns:a16="http://schemas.microsoft.com/office/drawing/2014/main" id="{2DFBCC5C-D258-8DF8-24EB-AACEADE926BF}"/>
                </a:ext>
              </a:extLst>
            </p:cNvPr>
            <p:cNvCxnSpPr>
              <a:cxnSpLocks/>
            </p:cNvCxnSpPr>
            <p:nvPr/>
          </p:nvCxnSpPr>
          <p:spPr>
            <a:xfrm flipH="1">
              <a:off x="1487978" y="265917"/>
              <a:ext cx="4110182" cy="0"/>
            </a:xfrm>
            <a:prstGeom prst="line">
              <a:avLst/>
            </a:prstGeom>
            <a:noFill/>
            <a:ln w="6350" cap="flat" cmpd="sng" algn="ctr">
              <a:solidFill>
                <a:sysClr val="windowText" lastClr="000000"/>
              </a:solidFill>
              <a:prstDash val="lgDash"/>
              <a:miter lim="800000"/>
            </a:ln>
            <a:effectLst/>
          </p:spPr>
        </p:cxnSp>
      </p:grpSp>
      <p:grpSp>
        <p:nvGrpSpPr>
          <p:cNvPr id="12" name="Group 11">
            <a:extLst>
              <a:ext uri="{FF2B5EF4-FFF2-40B4-BE49-F238E27FC236}">
                <a16:creationId xmlns:a16="http://schemas.microsoft.com/office/drawing/2014/main" id="{32EE50C5-BC74-FA50-D88B-868C04E2B5C6}"/>
              </a:ext>
            </a:extLst>
          </p:cNvPr>
          <p:cNvGrpSpPr>
            <a:grpSpLocks/>
          </p:cNvGrpSpPr>
          <p:nvPr/>
        </p:nvGrpSpPr>
        <p:grpSpPr>
          <a:xfrm>
            <a:off x="3200400" y="1745426"/>
            <a:ext cx="2743200" cy="3200400"/>
            <a:chOff x="0" y="0"/>
            <a:chExt cx="6096000" cy="2967799"/>
          </a:xfrm>
        </p:grpSpPr>
        <p:graphicFrame>
          <p:nvGraphicFramePr>
            <p:cNvPr id="13" name="Chart 12">
              <a:extLst>
                <a:ext uri="{FF2B5EF4-FFF2-40B4-BE49-F238E27FC236}">
                  <a16:creationId xmlns:a16="http://schemas.microsoft.com/office/drawing/2014/main" id="{111935AA-8834-C4A1-FDD0-97729370B120}"/>
                </a:ext>
              </a:extLst>
            </p:cNvPr>
            <p:cNvGraphicFramePr>
              <a:graphicFrameLocks/>
            </p:cNvGraphicFramePr>
            <p:nvPr>
              <p:extLst>
                <p:ext uri="{D42A27DB-BD31-4B8C-83A1-F6EECF244321}">
                  <p14:modId xmlns:p14="http://schemas.microsoft.com/office/powerpoint/2010/main" val="526527026"/>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Straight Connector 13">
              <a:extLst>
                <a:ext uri="{FF2B5EF4-FFF2-40B4-BE49-F238E27FC236}">
                  <a16:creationId xmlns:a16="http://schemas.microsoft.com/office/drawing/2014/main" id="{4197CF0D-B7C7-1153-7B93-8E928E8FA1C3}"/>
                </a:ext>
              </a:extLst>
            </p:cNvPr>
            <p:cNvCxnSpPr>
              <a:cxnSpLocks/>
            </p:cNvCxnSpPr>
            <p:nvPr/>
          </p:nvCxnSpPr>
          <p:spPr>
            <a:xfrm flipH="1">
              <a:off x="1508607" y="927291"/>
              <a:ext cx="3998358" cy="0"/>
            </a:xfrm>
            <a:prstGeom prst="line">
              <a:avLst/>
            </a:prstGeom>
            <a:noFill/>
            <a:ln w="6350" cap="flat" cmpd="sng" algn="ctr">
              <a:solidFill>
                <a:sysClr val="windowText" lastClr="000000"/>
              </a:solidFill>
              <a:prstDash val="lgDash"/>
              <a:miter lim="800000"/>
            </a:ln>
            <a:effectLst/>
          </p:spPr>
        </p:cxnSp>
      </p:grpSp>
      <p:grpSp>
        <p:nvGrpSpPr>
          <p:cNvPr id="15" name="Group 14">
            <a:extLst>
              <a:ext uri="{FF2B5EF4-FFF2-40B4-BE49-F238E27FC236}">
                <a16:creationId xmlns:a16="http://schemas.microsoft.com/office/drawing/2014/main" id="{DE3BFDC1-3B85-2F9C-5E81-7C826795F109}"/>
              </a:ext>
            </a:extLst>
          </p:cNvPr>
          <p:cNvGrpSpPr>
            <a:grpSpLocks/>
          </p:cNvGrpSpPr>
          <p:nvPr/>
        </p:nvGrpSpPr>
        <p:grpSpPr>
          <a:xfrm>
            <a:off x="6024372" y="1745426"/>
            <a:ext cx="2743200" cy="3200400"/>
            <a:chOff x="0" y="0"/>
            <a:chExt cx="6096000" cy="2967799"/>
          </a:xfrm>
        </p:grpSpPr>
        <p:graphicFrame>
          <p:nvGraphicFramePr>
            <p:cNvPr id="16" name="Chart 15">
              <a:extLst>
                <a:ext uri="{FF2B5EF4-FFF2-40B4-BE49-F238E27FC236}">
                  <a16:creationId xmlns:a16="http://schemas.microsoft.com/office/drawing/2014/main" id="{F74B5140-A071-7A15-44E4-BAE56D301EDC}"/>
                </a:ext>
              </a:extLst>
            </p:cNvPr>
            <p:cNvGraphicFramePr>
              <a:graphicFrameLocks/>
            </p:cNvGraphicFramePr>
            <p:nvPr>
              <p:extLst>
                <p:ext uri="{D42A27DB-BD31-4B8C-83A1-F6EECF244321}">
                  <p14:modId xmlns:p14="http://schemas.microsoft.com/office/powerpoint/2010/main" val="52342124"/>
                </p:ext>
              </p:extLst>
            </p:nvPr>
          </p:nvGraphicFramePr>
          <p:xfrm>
            <a:off x="0" y="0"/>
            <a:ext cx="6096000" cy="2967799"/>
          </p:xfrm>
          <a:graphic>
            <a:graphicData uri="http://schemas.openxmlformats.org/drawingml/2006/chart">
              <c:chart xmlns:c="http://schemas.openxmlformats.org/drawingml/2006/chart" xmlns:r="http://schemas.openxmlformats.org/officeDocument/2006/relationships" r:id="rId5"/>
            </a:graphicData>
          </a:graphic>
        </p:graphicFrame>
        <p:cxnSp>
          <p:nvCxnSpPr>
            <p:cNvPr id="17" name="Straight Connector 16">
              <a:extLst>
                <a:ext uri="{FF2B5EF4-FFF2-40B4-BE49-F238E27FC236}">
                  <a16:creationId xmlns:a16="http://schemas.microsoft.com/office/drawing/2014/main" id="{254B880A-6E01-54AD-C0F3-45B01CD33E4A}"/>
                </a:ext>
              </a:extLst>
            </p:cNvPr>
            <p:cNvCxnSpPr>
              <a:cxnSpLocks/>
            </p:cNvCxnSpPr>
            <p:nvPr/>
          </p:nvCxnSpPr>
          <p:spPr>
            <a:xfrm flipH="1">
              <a:off x="1498447" y="1718478"/>
              <a:ext cx="4094787" cy="0"/>
            </a:xfrm>
            <a:prstGeom prst="line">
              <a:avLst/>
            </a:prstGeom>
            <a:noFill/>
            <a:ln w="6350" cap="flat" cmpd="sng" algn="ctr">
              <a:solidFill>
                <a:sysClr val="windowText" lastClr="000000"/>
              </a:solidFill>
              <a:prstDash val="lgDash"/>
              <a:miter lim="800000"/>
            </a:ln>
            <a:effectLst/>
          </p:spPr>
        </p:cxnSp>
      </p:grpSp>
      <p:pic>
        <p:nvPicPr>
          <p:cNvPr id="18" name="Picture 17" descr="DW_20kW_LCOE_waterfall.png"/>
          <p:cNvPicPr>
            <a:picLocks noChangeAspect="1"/>
          </p:cNvPicPr>
          <p:nvPr/>
        </p:nvPicPr>
        <p:blipFill>
          <a:blip r:embed="rId6"/>
          <a:stretch>
            <a:fillRect/>
          </a:stretch>
        </p:blipFill>
        <p:spPr>
          <a:xfrm>
            <a:off x="914400" y="914400"/>
            <a:ext cx="3657607" cy="5486410"/>
          </a:xfrm>
          <a:prstGeom prst="rect">
            <a:avLst/>
          </a:prstGeom>
        </p:spPr>
      </p:pic>
      <p:pic>
        <p:nvPicPr>
          <p:cNvPr id="19" name="Picture 18" descr="DW_100kW_LCOE_waterfall.png"/>
          <p:cNvPicPr>
            <a:picLocks noChangeAspect="1"/>
          </p:cNvPicPr>
          <p:nvPr/>
        </p:nvPicPr>
        <p:blipFill>
          <a:blip r:embed="rId7"/>
          <a:stretch>
            <a:fillRect/>
          </a:stretch>
        </p:blipFill>
        <p:spPr>
          <a:xfrm>
            <a:off x="914400" y="914400"/>
            <a:ext cx="3657607" cy="5486410"/>
          </a:xfrm>
          <a:prstGeom prst="rect">
            <a:avLst/>
          </a:prstGeom>
        </p:spPr>
      </p:pic>
      <p:pic>
        <p:nvPicPr>
          <p:cNvPr id="20" name="Picture 19" descr="DW_1500kW_LCOE_waterfall.png"/>
          <p:cNvPicPr>
            <a:picLocks noChangeAspect="1"/>
          </p:cNvPicPr>
          <p:nvPr/>
        </p:nvPicPr>
        <p:blipFill>
          <a:blip r:embed="rId8"/>
          <a:stretch>
            <a:fillRect/>
          </a:stretch>
        </p:blipFill>
        <p:spPr>
          <a:xfrm>
            <a:off x="914400" y="914400"/>
            <a:ext cx="3657607" cy="5486410"/>
          </a:xfrm>
          <a:prstGeom prst="rect">
            <a:avLst/>
          </a:prstGeom>
        </p:spPr>
      </p:pic>
    </p:spTree>
    <p:extLst>
      <p:ext uri="{BB962C8B-B14F-4D97-AF65-F5344CB8AC3E}">
        <p14:creationId xmlns:p14="http://schemas.microsoft.com/office/powerpoint/2010/main" val="4095609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BD6AB2-3362-5D38-C705-5BCB7F98BF70}"/>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3AF5D06C-A0FB-0AB0-6C23-0C63EE248AE6}"/>
              </a:ext>
            </a:extLst>
          </p:cNvPr>
          <p:cNvSpPr>
            <a:spLocks noGrp="1"/>
          </p:cNvSpPr>
          <p:nvPr>
            <p:ph type="title"/>
          </p:nvPr>
        </p:nvSpPr>
        <p:spPr/>
        <p:txBody>
          <a:bodyPr/>
          <a:lstStyle/>
          <a:p>
            <a:r>
              <a:rPr lang="en-US"/>
              <a:t>6. References </a:t>
            </a:r>
          </a:p>
        </p:txBody>
      </p:sp>
    </p:spTree>
    <p:extLst>
      <p:ext uri="{BB962C8B-B14F-4D97-AF65-F5344CB8AC3E}">
        <p14:creationId xmlns:p14="http://schemas.microsoft.com/office/powerpoint/2010/main" val="1552408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56588" y="905256"/>
            <a:ext cx="8333840" cy="4093428"/>
          </a:xfrm>
          <a:prstGeom prst="rect">
            <a:avLst/>
          </a:prstGeom>
          <a:noFill/>
        </p:spPr>
        <p:txBody>
          <a:bodyPr wrap="square" rtlCol="0">
            <a:spAutoFit/>
          </a:bodyPr>
          <a:lstStyle/>
          <a:p>
            <a:r>
              <a:rPr lang="en-US" sz="1000" err="1"/>
              <a:t>Beiter</a:t>
            </a:r>
            <a:r>
              <a:rPr lang="en-US" sz="1000"/>
              <a:t>, P., W. Musial, A. Smith, L. </a:t>
            </a:r>
            <a:r>
              <a:rPr lang="en-US" sz="1000" err="1"/>
              <a:t>Kilcher</a:t>
            </a:r>
            <a:r>
              <a:rPr lang="en-US" sz="1000"/>
              <a:t>, R. Damiani, M. Maness, et al. 2016. </a:t>
            </a:r>
            <a:r>
              <a:rPr lang="en-US" sz="1000" i="1"/>
              <a:t>A Spatial-Economic Cost Reduction Pathway Analysis for U.S. Offshore Wind Energy Development from 2015-2030</a:t>
            </a:r>
            <a:r>
              <a:rPr lang="en-US" sz="1000"/>
              <a:t>. Golden, CO: National Renewable Energy Laboratory. NREL/TP6A20-66579. </a:t>
            </a:r>
            <a:r>
              <a:rPr lang="en-US" sz="1000">
                <a:hlinkClick r:id="rId3"/>
              </a:rPr>
              <a:t>https://www.nrel.gov/docs/fy16osti/66579.pdf</a:t>
            </a:r>
            <a:r>
              <a:rPr lang="en-US" sz="1000"/>
              <a:t>. </a:t>
            </a:r>
          </a:p>
          <a:p>
            <a:endParaRPr lang="en-US" sz="1000"/>
          </a:p>
          <a:p>
            <a:r>
              <a:rPr lang="en-US" sz="1000"/>
              <a:t>Bureau of Labor and Statistics. Undated. “CPI Inflation Calculator.” Accessed September 2022. </a:t>
            </a:r>
            <a:r>
              <a:rPr lang="en-US" sz="1000">
                <a:hlinkClick r:id="rId4"/>
              </a:rPr>
              <a:t>https://www.bls.gov/data/#calculators</a:t>
            </a:r>
            <a:r>
              <a:rPr lang="en-US" sz="1000"/>
              <a:t>.</a:t>
            </a:r>
          </a:p>
          <a:p>
            <a:endParaRPr lang="en-US" sz="1000"/>
          </a:p>
          <a:p>
            <a:r>
              <a:rPr lang="en-US" sz="1000"/>
              <a:t>COREWIND. 2021. </a:t>
            </a:r>
            <a:r>
              <a:rPr lang="en-US" sz="1000" i="1"/>
              <a:t>Floating Wind O&amp;M Strategies Assessment</a:t>
            </a:r>
            <a:r>
              <a:rPr lang="en-US" sz="1000"/>
              <a:t>. COREWIND. August 2021.  </a:t>
            </a:r>
            <a:r>
              <a:rPr lang="en-US" sz="1000">
                <a:solidFill>
                  <a:srgbClr val="0079C1"/>
                </a:solidFill>
                <a:hlinkClick r:id="rId5">
                  <a:extLst>
                    <a:ext uri="{A12FA001-AC4F-418D-AE19-62706E023703}">
                      <ahyp:hlinkClr xmlns:ahyp="http://schemas.microsoft.com/office/drawing/2018/hyperlinkcolor" val="tx"/>
                    </a:ext>
                  </a:extLst>
                </a:hlinkClick>
              </a:rPr>
              <a:t>https://corewind.eu/wp-content/uploads/files/publications/COREWIND-D4.2-Floating-Wind-O-and-M-Strategies-Assessment.pdf</a:t>
            </a:r>
            <a:r>
              <a:rPr lang="en-US" sz="1000"/>
              <a:t>. </a:t>
            </a:r>
          </a:p>
          <a:p>
            <a:endParaRPr lang="en-US" sz="1000"/>
          </a:p>
          <a:p>
            <a:r>
              <a:rPr lang="en-US" sz="1000"/>
              <a:t>Eberle, A., O. Roberts, A. Key, P. Bhaskar, and K. Dykes. 2019. </a:t>
            </a:r>
            <a:r>
              <a:rPr lang="en-US" sz="1000" i="1"/>
              <a:t>NREL’s Balance-of-System Cost Model for Land-Based Wind</a:t>
            </a:r>
            <a:r>
              <a:rPr lang="en-US" sz="1000"/>
              <a:t>. Golden, CO: National Renewable Energy Laboratory. NREL/TP-6A20-72201. </a:t>
            </a:r>
            <a:r>
              <a:rPr lang="en-US" sz="1000">
                <a:hlinkClick r:id="rId6"/>
              </a:rPr>
              <a:t>https://www.nrel.gov/docs/fy19osti/72201.pdf</a:t>
            </a:r>
            <a:r>
              <a:rPr lang="en-US" sz="1000"/>
              <a:t>. </a:t>
            </a:r>
          </a:p>
          <a:p>
            <a:endParaRPr lang="en-US" sz="1000"/>
          </a:p>
          <a:p>
            <a:r>
              <a:rPr lang="en-US" sz="1000"/>
              <a:t>Hammond, R. and A. Cooperman. 2022. </a:t>
            </a:r>
            <a:r>
              <a:rPr lang="en-US" sz="1000" i="1"/>
              <a:t>Windfarm Operations and Maintenance cost-Benefit Analysis Tool (WOMBAT). </a:t>
            </a:r>
            <a:r>
              <a:rPr lang="en-US" sz="1000"/>
              <a:t>Golden, CO: National Renewable Energy Laboratory. NREL/TP-5000-83712. </a:t>
            </a:r>
            <a:r>
              <a:rPr lang="en-US" sz="1000">
                <a:hlinkClick r:id="rId7"/>
              </a:rPr>
              <a:t>https://www.nrel.gov/docs/fy23osti/83712.pdf</a:t>
            </a:r>
            <a:r>
              <a:rPr lang="en-US" sz="1000"/>
              <a:t>. </a:t>
            </a:r>
            <a:endParaRPr lang="en-US" sz="1000" i="1"/>
          </a:p>
          <a:p>
            <a:endParaRPr lang="en-US" sz="1000"/>
          </a:p>
          <a:p>
            <a:r>
              <a:rPr lang="en-US" sz="1000"/>
              <a:t>McCabe, K., A. Prasanna, J. </a:t>
            </a:r>
            <a:r>
              <a:rPr lang="en-US" sz="1000" err="1"/>
              <a:t>Lockshin</a:t>
            </a:r>
            <a:r>
              <a:rPr lang="en-US" sz="1000"/>
              <a:t>, P. Bhaskar, T. Bowen, R. Baranowski, B. </a:t>
            </a:r>
            <a:r>
              <a:rPr lang="en-US" sz="1000" err="1"/>
              <a:t>Sigrin</a:t>
            </a:r>
            <a:r>
              <a:rPr lang="en-US" sz="1000"/>
              <a:t>, and E. Lantz. 2022. </a:t>
            </a:r>
            <a:r>
              <a:rPr lang="en-US" sz="1000" i="1"/>
              <a:t>Distributed Wind Energy Futures Study</a:t>
            </a:r>
            <a:r>
              <a:rPr lang="en-US" sz="1000"/>
              <a:t>. Golden, CO: National Renewable Energy Laboratory. NREL/TP-7A40-82519. </a:t>
            </a:r>
            <a:r>
              <a:rPr lang="en-US" sz="1000">
                <a:hlinkClick r:id="rId8"/>
              </a:rPr>
              <a:t>https://www.nrel.gov/docs/fy22osti/82519.pdf</a:t>
            </a:r>
            <a:r>
              <a:rPr lang="en-US" sz="1000"/>
              <a:t>. </a:t>
            </a:r>
          </a:p>
          <a:p>
            <a:endParaRPr lang="en-US" sz="1000"/>
          </a:p>
          <a:p>
            <a:r>
              <a:rPr lang="en-US" sz="1000"/>
              <a:t>Musial, W., P. </a:t>
            </a:r>
            <a:r>
              <a:rPr lang="en-US" sz="1000" err="1"/>
              <a:t>Spitsen</a:t>
            </a:r>
            <a:r>
              <a:rPr lang="en-US" sz="1000"/>
              <a:t>, P. Duffy, P. </a:t>
            </a:r>
            <a:r>
              <a:rPr lang="en-US" sz="1000" err="1"/>
              <a:t>Beiter</a:t>
            </a:r>
            <a:r>
              <a:rPr lang="en-US" sz="1000"/>
              <a:t>, M. Shields, D. </a:t>
            </a:r>
            <a:r>
              <a:rPr lang="en-US" sz="1000" err="1"/>
              <a:t>Mulas</a:t>
            </a:r>
            <a:r>
              <a:rPr lang="en-US" sz="1000"/>
              <a:t> Hernando, R. Hammond, M. Marquis, J. King, and S. Sathish. 2023. </a:t>
            </a:r>
            <a:r>
              <a:rPr lang="en-US" sz="1000" i="1"/>
              <a:t>Offshore Wind Market Report: 2023 Edition</a:t>
            </a:r>
            <a:r>
              <a:rPr lang="en-US" sz="1000"/>
              <a:t>. Washington, D.C.: U.S. Department of Energy. DOE/GO-102023-6059. </a:t>
            </a:r>
            <a:r>
              <a:rPr lang="en-US" sz="1000">
                <a:hlinkClick r:id="rId9"/>
              </a:rPr>
              <a:t>https://cms.doe.gov/sites/default/files/2023-08/offshore-wind-market-report-2023-edition_0.pdf</a:t>
            </a:r>
            <a:r>
              <a:rPr lang="en-US" sz="1000"/>
              <a:t>. </a:t>
            </a:r>
          </a:p>
          <a:p>
            <a:endParaRPr lang="en-US" sz="1000"/>
          </a:p>
          <a:p>
            <a:r>
              <a:rPr lang="en-US" sz="1000"/>
              <a:t>National Renewable Energy Laboratory (NREL). 2017. “Wind Resource Maps and Data.” </a:t>
            </a:r>
            <a:r>
              <a:rPr lang="en-US" sz="1000">
                <a:hlinkClick r:id="rId10"/>
              </a:rPr>
              <a:t>https://www.nrel.gov/gis/wind-resource-maps.html</a:t>
            </a:r>
            <a:r>
              <a:rPr lang="en-US" sz="1000"/>
              <a:t>. </a:t>
            </a:r>
          </a:p>
          <a:p>
            <a:endParaRPr lang="en-US" sz="1000"/>
          </a:p>
          <a:p>
            <a:r>
              <a:rPr lang="en-US" sz="1000"/>
              <a:t>National Renewable Energy Laboratory (NREL). Undated. “Annual Technology Baseline.” Accessed September 2022. </a:t>
            </a:r>
            <a:r>
              <a:rPr lang="en-US" sz="1000">
                <a:hlinkClick r:id="rId11"/>
              </a:rPr>
              <a:t>https://atb.nrel.gov/</a:t>
            </a:r>
            <a:r>
              <a:rPr lang="en-US" sz="1000"/>
              <a:t>.</a:t>
            </a:r>
          </a:p>
          <a:p>
            <a:endParaRPr lang="en-US" sz="1000"/>
          </a:p>
        </p:txBody>
      </p:sp>
    </p:spTree>
    <p:extLst>
      <p:ext uri="{BB962C8B-B14F-4D97-AF65-F5344CB8AC3E}">
        <p14:creationId xmlns:p14="http://schemas.microsoft.com/office/powerpoint/2010/main" val="899561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395514" y="963313"/>
            <a:ext cx="8236858" cy="4093428"/>
          </a:xfrm>
          <a:prstGeom prst="rect">
            <a:avLst/>
          </a:prstGeom>
          <a:noFill/>
        </p:spPr>
        <p:txBody>
          <a:bodyPr wrap="square" rtlCol="0">
            <a:spAutoFit/>
          </a:bodyPr>
          <a:lstStyle/>
          <a:p>
            <a:r>
              <a:rPr lang="en-US" sz="1000"/>
              <a:t>Short, W., D. J. </a:t>
            </a:r>
            <a:r>
              <a:rPr lang="en-US" sz="1000" err="1"/>
              <a:t>Packey</a:t>
            </a:r>
            <a:r>
              <a:rPr lang="en-US" sz="1000"/>
              <a:t>, and T. Holt. 1995. </a:t>
            </a:r>
            <a:r>
              <a:rPr lang="en-US" sz="1000" i="1"/>
              <a:t>A Manual for the Economic Evaluation of Energy Efficiency and Renewable Energy Technologies</a:t>
            </a:r>
            <a:r>
              <a:rPr lang="en-US" sz="1000"/>
              <a:t>. Golden, CO: National Renewable Energy Laboratory. NREL/TP-462-5176. </a:t>
            </a:r>
            <a:r>
              <a:rPr lang="en-US" sz="1000">
                <a:hlinkClick r:id="rId2"/>
              </a:rPr>
              <a:t>http://www.nrel.gov/docs/legosti/old/5173.pdf</a:t>
            </a:r>
            <a:r>
              <a:rPr lang="en-US" sz="1000"/>
              <a:t>.</a:t>
            </a:r>
          </a:p>
          <a:p>
            <a:endParaRPr lang="en-US" sz="1000"/>
          </a:p>
          <a:p>
            <a:r>
              <a:rPr lang="en-US" sz="1000"/>
              <a:t>Shields, M., P. Beiter, and J. </a:t>
            </a:r>
            <a:r>
              <a:rPr lang="en-US" sz="1000" err="1"/>
              <a:t>Nunemaker</a:t>
            </a:r>
            <a:r>
              <a:rPr lang="en-US" sz="1000"/>
              <a:t>. 2022. </a:t>
            </a:r>
            <a:r>
              <a:rPr lang="en-US" sz="1000" i="1"/>
              <a:t>A Systematic Framework for Projecting the Future Cost of Offshore Wind Energy.</a:t>
            </a:r>
            <a:r>
              <a:rPr lang="en-US" sz="1000"/>
              <a:t> Golden, CO: National Renewable Energy Laboratory. NREL/TP-5000-81819. </a:t>
            </a:r>
            <a:r>
              <a:rPr lang="en-US" sz="1000">
                <a:hlinkClick r:id="rId3"/>
              </a:rPr>
              <a:t>https://www.nrel.gov/docs/fy23osti/81819.pdf</a:t>
            </a:r>
            <a:r>
              <a:rPr lang="en-US" sz="1000"/>
              <a:t>.</a:t>
            </a:r>
          </a:p>
          <a:p>
            <a:endParaRPr lang="en-US" sz="1000"/>
          </a:p>
          <a:p>
            <a:r>
              <a:rPr lang="en-US" sz="1000"/>
              <a:t>Stehly, T. and P. Duffy. 2022. </a:t>
            </a:r>
            <a:r>
              <a:rPr lang="en-US" sz="1000" i="1"/>
              <a:t>2020 Cost of Wind Energy Review</a:t>
            </a:r>
            <a:r>
              <a:rPr lang="en-US" sz="1000"/>
              <a:t>. Golden, CO: National Renewable Energy Laboratory. NREL/TP-5000-81209. </a:t>
            </a:r>
            <a:r>
              <a:rPr lang="en-US" sz="1000">
                <a:hlinkClick r:id="rId4"/>
              </a:rPr>
              <a:t>https://www.nrel.gov/docs/fy22osti/81209.pdf</a:t>
            </a:r>
            <a:r>
              <a:rPr lang="en-US" sz="1000"/>
              <a:t>. </a:t>
            </a:r>
          </a:p>
          <a:p>
            <a:endParaRPr lang="en-US" sz="1000"/>
          </a:p>
          <a:p>
            <a:r>
              <a:rPr lang="en-US" sz="1000"/>
              <a:t>Stehly, T., P. Beiter, P. Duffy. 2020. </a:t>
            </a:r>
            <a:r>
              <a:rPr lang="en-US" sz="1000" i="1"/>
              <a:t>2019 Cost of Wind Energy Review</a:t>
            </a:r>
            <a:r>
              <a:rPr lang="en-US" sz="1000"/>
              <a:t>. Golden, CO: National Renewable Energy Laboratory. NREL/TP-5000-78471. </a:t>
            </a:r>
            <a:r>
              <a:rPr lang="en-US" sz="1000">
                <a:hlinkClick r:id="rId5"/>
              </a:rPr>
              <a:t>https://www.nrel.gov/docs/fy21osti/78471.pdf</a:t>
            </a:r>
            <a:r>
              <a:rPr lang="en-US" sz="1000"/>
              <a:t>.</a:t>
            </a:r>
          </a:p>
          <a:p>
            <a:endParaRPr lang="en-US" sz="1000">
              <a:highlight>
                <a:srgbClr val="FFFF00"/>
              </a:highlight>
            </a:endParaRPr>
          </a:p>
          <a:p>
            <a:r>
              <a:rPr lang="en-US" sz="1000"/>
              <a:t>UL Solutions. Undated. “Wind Farm Design Software Developed on More Than 30 Years of Expertise.” </a:t>
            </a:r>
            <a:r>
              <a:rPr lang="en-US" sz="1000">
                <a:hlinkClick r:id="rId6"/>
              </a:rPr>
              <a:t>https://aws-dewi.ul.com/software/openwind/</a:t>
            </a:r>
            <a:r>
              <a:rPr lang="en-US" sz="1000"/>
              <a:t>. </a:t>
            </a:r>
          </a:p>
          <a:p>
            <a:endParaRPr lang="en-US" sz="1000"/>
          </a:p>
          <a:p>
            <a:r>
              <a:rPr lang="en-US" sz="1000"/>
              <a:t>U.S. Department of the Treasury. 2023a. “Domestic Content Bonus Credit Guidance under Sections 45, 45Y, 48, and 48E.” Accessed December 2023. </a:t>
            </a:r>
            <a:r>
              <a:rPr lang="en-US" sz="1000">
                <a:hlinkClick r:id="rId7"/>
              </a:rPr>
              <a:t>https://www.irs.gov/pub/irs-drop/n-23-38.pdf</a:t>
            </a:r>
            <a:r>
              <a:rPr lang="en-US" sz="1000"/>
              <a:t>. </a:t>
            </a:r>
          </a:p>
          <a:p>
            <a:endParaRPr lang="en-US" sz="1000"/>
          </a:p>
          <a:p>
            <a:r>
              <a:rPr lang="en-US" sz="1000"/>
              <a:t>U.S. Department of the Treasury. 2023b. “Treasury Department Releases Guidance to Boost American Clean Energy Manufacturing.” Accessed December 2023. </a:t>
            </a:r>
            <a:r>
              <a:rPr lang="en-US" sz="1000">
                <a:hlinkClick r:id="rId8"/>
              </a:rPr>
              <a:t>https://home.treasury.gov/news/press-releases/jy1477</a:t>
            </a:r>
            <a:r>
              <a:rPr lang="en-US" sz="1000"/>
              <a:t>. </a:t>
            </a:r>
          </a:p>
          <a:p>
            <a:endParaRPr lang="en-US" sz="1000"/>
          </a:p>
          <a:p>
            <a:r>
              <a:rPr lang="en-US" sz="1000"/>
              <a:t>Valpy, B. G. </a:t>
            </a:r>
            <a:r>
              <a:rPr lang="en-US" sz="1000" err="1"/>
              <a:t>Hundleby</a:t>
            </a:r>
            <a:r>
              <a:rPr lang="en-US" sz="1000"/>
              <a:t>, K. Freeman, A. Roberts, A. Logan. 2017. Future renewable energy costs: Offshore wind; 57 technology innovations that will have greater impact on reducing the cost of electricity from European offshore wind farms. InnoEnergy and BVG Associates. </a:t>
            </a:r>
            <a:r>
              <a:rPr lang="en-US" sz="1000">
                <a:hlinkClick r:id="rId9"/>
              </a:rPr>
              <a:t>https://bvgassociates.com/wp-content/uploads/2017/11/InnoEnergy-Offshore-Wind-anticipated-innovations-impact-2017_A4.pdf</a:t>
            </a:r>
            <a:r>
              <a:rPr lang="en-US" sz="1000"/>
              <a:t>.</a:t>
            </a:r>
          </a:p>
          <a:p>
            <a:endParaRPr lang="en-US" sz="1000"/>
          </a:p>
          <a:p>
            <a:r>
              <a:rPr lang="en-US" sz="1000"/>
              <a:t>Wiser, R. and M. </a:t>
            </a:r>
            <a:r>
              <a:rPr lang="en-US" sz="1000" err="1"/>
              <a:t>Bolinger</a:t>
            </a:r>
            <a:r>
              <a:rPr lang="en-US" sz="1000"/>
              <a:t>. 2023. </a:t>
            </a:r>
            <a:r>
              <a:rPr lang="en-US" sz="1000" i="1"/>
              <a:t>Land-Based Wind Market Report: 2023 Edition</a:t>
            </a:r>
            <a:r>
              <a:rPr lang="en-US" sz="1000"/>
              <a:t>. Washington, D.C.: U.S. Department of Energy DOE/GO-102023-6055. </a:t>
            </a:r>
            <a:r>
              <a:rPr lang="en-US" sz="1000">
                <a:hlinkClick r:id="rId10"/>
              </a:rPr>
              <a:t>https://www.energy.gov/eere/wind/articles/land-based-wind-market-report-2023-edition</a:t>
            </a:r>
            <a:r>
              <a:rPr lang="en-US" sz="1000"/>
              <a:t>.</a:t>
            </a:r>
          </a:p>
        </p:txBody>
      </p:sp>
    </p:spTree>
    <p:extLst>
      <p:ext uri="{BB962C8B-B14F-4D97-AF65-F5344CB8AC3E}">
        <p14:creationId xmlns:p14="http://schemas.microsoft.com/office/powerpoint/2010/main" val="4178634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a:t>References</a:t>
            </a:r>
          </a:p>
        </p:txBody>
      </p:sp>
      <p:sp>
        <p:nvSpPr>
          <p:cNvPr id="3" name="TextBox 2">
            <a:extLst>
              <a:ext uri="{FF2B5EF4-FFF2-40B4-BE49-F238E27FC236}">
                <a16:creationId xmlns:a16="http://schemas.microsoft.com/office/drawing/2014/main" id="{153878F9-5550-B3F4-C33D-74E41896D9D9}"/>
              </a:ext>
            </a:extLst>
          </p:cNvPr>
          <p:cNvSpPr txBox="1"/>
          <p:nvPr/>
        </p:nvSpPr>
        <p:spPr>
          <a:xfrm>
            <a:off x="401777" y="1013417"/>
            <a:ext cx="8236858" cy="400110"/>
          </a:xfrm>
          <a:prstGeom prst="rect">
            <a:avLst/>
          </a:prstGeom>
          <a:noFill/>
        </p:spPr>
        <p:txBody>
          <a:bodyPr wrap="square" rtlCol="0">
            <a:spAutoFit/>
          </a:bodyPr>
          <a:lstStyle/>
          <a:p>
            <a:r>
              <a:rPr lang="en-US" sz="1000"/>
              <a:t>Wiser, R., J. Rand, J. </a:t>
            </a:r>
            <a:r>
              <a:rPr lang="en-US" sz="1000" err="1"/>
              <a:t>Seel</a:t>
            </a:r>
            <a:r>
              <a:rPr lang="en-US" sz="1000"/>
              <a:t>, P. </a:t>
            </a:r>
            <a:r>
              <a:rPr lang="en-US" sz="1000" err="1"/>
              <a:t>Beiter</a:t>
            </a:r>
            <a:r>
              <a:rPr lang="en-US" sz="1000"/>
              <a:t>, E. Baker, E. Lantz, and P. Gilman. 2021. “Expert Elicitation Survey Predicts 37% to 49% Declines in Wind Energy Costs by 2050.” </a:t>
            </a:r>
            <a:r>
              <a:rPr lang="en-US" sz="1000" i="1"/>
              <a:t>Nature Energy</a:t>
            </a:r>
            <a:r>
              <a:rPr lang="en-US" sz="1000"/>
              <a:t> 6: 555–565.</a:t>
            </a:r>
            <a:r>
              <a:rPr lang="en-US" sz="1000" b="0" i="0">
                <a:solidFill>
                  <a:srgbClr val="222222"/>
                </a:solidFill>
                <a:effectLst/>
                <a:latin typeface="-apple-system"/>
              </a:rPr>
              <a:t> </a:t>
            </a:r>
            <a:r>
              <a:rPr lang="en-US" sz="1000" b="0" i="0">
                <a:solidFill>
                  <a:srgbClr val="222222"/>
                </a:solidFill>
                <a:effectLst/>
                <a:latin typeface="-apple-system"/>
                <a:hlinkClick r:id="rId2"/>
              </a:rPr>
              <a:t>https://doi.org/10.1038/s41560-021-00810-z</a:t>
            </a:r>
            <a:r>
              <a:rPr lang="en-US" sz="1000" b="0" i="0">
                <a:solidFill>
                  <a:srgbClr val="222222"/>
                </a:solidFill>
                <a:effectLst/>
                <a:latin typeface="-apple-system"/>
              </a:rPr>
              <a:t>. </a:t>
            </a:r>
            <a:endParaRPr lang="en-US" sz="1000"/>
          </a:p>
        </p:txBody>
      </p:sp>
    </p:spTree>
    <p:extLst>
      <p:ext uri="{BB962C8B-B14F-4D97-AF65-F5344CB8AC3E}">
        <p14:creationId xmlns:p14="http://schemas.microsoft.com/office/powerpoint/2010/main" val="200609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EB248-A064-4317-A19E-4F2BEAA05971}"/>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6C7C3F9C-55EA-42CA-AB26-B3AF3FBC6F40}"/>
              </a:ext>
            </a:extLst>
          </p:cNvPr>
          <p:cNvSpPr>
            <a:spLocks noGrp="1"/>
          </p:cNvSpPr>
          <p:nvPr>
            <p:ph type="title"/>
          </p:nvPr>
        </p:nvSpPr>
        <p:spPr/>
        <p:txBody>
          <a:bodyPr/>
          <a:lstStyle/>
          <a:p>
            <a:r>
              <a:rPr lang="en-US"/>
              <a:t>7. Appendix</a:t>
            </a:r>
          </a:p>
        </p:txBody>
      </p:sp>
    </p:spTree>
    <p:extLst>
      <p:ext uri="{BB962C8B-B14F-4D97-AF65-F5344CB8AC3E}">
        <p14:creationId xmlns:p14="http://schemas.microsoft.com/office/powerpoint/2010/main" val="2095321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849F-F260-30F6-72FB-43A11D3E2F1B}"/>
              </a:ext>
            </a:extLst>
          </p:cNvPr>
          <p:cNvSpPr>
            <a:spLocks noGrp="1"/>
          </p:cNvSpPr>
          <p:nvPr>
            <p:ph type="title"/>
          </p:nvPr>
        </p:nvSpPr>
        <p:spPr/>
        <p:txBody>
          <a:bodyPr/>
          <a:lstStyle/>
          <a:p>
            <a:r>
              <a:rPr lang="en-US"/>
              <a:t>FY 2023 GPRA Values Reported in Original Baseline Plant Terms</a:t>
            </a:r>
          </a:p>
        </p:txBody>
      </p:sp>
      <p:graphicFrame>
        <p:nvGraphicFramePr>
          <p:cNvPr id="3" name="Table 2">
            <a:extLst>
              <a:ext uri="{FF2B5EF4-FFF2-40B4-BE49-F238E27FC236}">
                <a16:creationId xmlns:a16="http://schemas.microsoft.com/office/drawing/2014/main" id="{614D21C7-C625-B9DF-505A-0A4DF7CBB14C}"/>
              </a:ext>
            </a:extLst>
          </p:cNvPr>
          <p:cNvGraphicFramePr>
            <a:graphicFrameLocks noGrp="1"/>
          </p:cNvGraphicFramePr>
          <p:nvPr>
            <p:extLst>
              <p:ext uri="{D42A27DB-BD31-4B8C-83A1-F6EECF244321}">
                <p14:modId xmlns:p14="http://schemas.microsoft.com/office/powerpoint/2010/main" val="2650107083"/>
              </p:ext>
            </p:extLst>
          </p:nvPr>
        </p:nvGraphicFramePr>
        <p:xfrm>
          <a:off x="1034891" y="1922806"/>
          <a:ext cx="6865938" cy="3200400"/>
        </p:xfrm>
        <a:graphic>
          <a:graphicData uri="http://schemas.openxmlformats.org/drawingml/2006/table">
            <a:tbl>
              <a:tblPr firstRow="1" bandRow="1">
                <a:tableStyleId>{5C22544A-7EE6-4342-B048-85BDC9FD1C3A}</a:tableStyleId>
              </a:tblPr>
              <a:tblGrid>
                <a:gridCol w="2945130">
                  <a:extLst>
                    <a:ext uri="{9D8B030D-6E8A-4147-A177-3AD203B41FA5}">
                      <a16:colId xmlns:a16="http://schemas.microsoft.com/office/drawing/2014/main" val="1660030588"/>
                    </a:ext>
                  </a:extLst>
                </a:gridCol>
                <a:gridCol w="798830">
                  <a:extLst>
                    <a:ext uri="{9D8B030D-6E8A-4147-A177-3AD203B41FA5}">
                      <a16:colId xmlns:a16="http://schemas.microsoft.com/office/drawing/2014/main" val="3016094479"/>
                    </a:ext>
                  </a:extLst>
                </a:gridCol>
                <a:gridCol w="757555">
                  <a:extLst>
                    <a:ext uri="{9D8B030D-6E8A-4147-A177-3AD203B41FA5}">
                      <a16:colId xmlns:a16="http://schemas.microsoft.com/office/drawing/2014/main" val="3233368109"/>
                    </a:ext>
                  </a:extLst>
                </a:gridCol>
                <a:gridCol w="757555">
                  <a:extLst>
                    <a:ext uri="{9D8B030D-6E8A-4147-A177-3AD203B41FA5}">
                      <a16:colId xmlns:a16="http://schemas.microsoft.com/office/drawing/2014/main" val="3422488774"/>
                    </a:ext>
                  </a:extLst>
                </a:gridCol>
                <a:gridCol w="757555">
                  <a:extLst>
                    <a:ext uri="{9D8B030D-6E8A-4147-A177-3AD203B41FA5}">
                      <a16:colId xmlns:a16="http://schemas.microsoft.com/office/drawing/2014/main" val="2795179273"/>
                    </a:ext>
                  </a:extLst>
                </a:gridCol>
                <a:gridCol w="849313">
                  <a:extLst>
                    <a:ext uri="{9D8B030D-6E8A-4147-A177-3AD203B41FA5}">
                      <a16:colId xmlns:a16="http://schemas.microsoft.com/office/drawing/2014/main" val="4121045848"/>
                    </a:ext>
                  </a:extLst>
                </a:gridCol>
              </a:tblGrid>
              <a:tr h="136039">
                <a:tc>
                  <a:txBody>
                    <a:bodyPr/>
                    <a:lstStyle/>
                    <a:p>
                      <a:endParaRPr lang="en-US" sz="800"/>
                    </a:p>
                  </a:txBody>
                  <a:tcPr/>
                </a:tc>
                <a:tc>
                  <a:txBody>
                    <a:bodyPr/>
                    <a:lstStyle/>
                    <a:p>
                      <a:pPr algn="ctr"/>
                      <a:endParaRPr lang="en-US" sz="800"/>
                    </a:p>
                  </a:txBody>
                  <a:tcPr/>
                </a:tc>
                <a:tc gridSpan="2">
                  <a:txBody>
                    <a:bodyPr/>
                    <a:lstStyle/>
                    <a:p>
                      <a:pPr algn="ctr"/>
                      <a:r>
                        <a:rPr lang="en-US" sz="800"/>
                        <a:t>Land-Based Wind </a:t>
                      </a:r>
                    </a:p>
                  </a:txBody>
                  <a:tcPr/>
                </a:tc>
                <a:tc hMerge="1">
                  <a:txBody>
                    <a:bodyPr/>
                    <a:lstStyle/>
                    <a:p>
                      <a:endParaRPr lang="en-US"/>
                    </a:p>
                  </a:txBody>
                  <a:tcPr/>
                </a:tc>
                <a:tc gridSpan="2">
                  <a:txBody>
                    <a:bodyPr/>
                    <a:lstStyle/>
                    <a:p>
                      <a:r>
                        <a:rPr lang="en-US" sz="800"/>
                        <a:t>Fixed-Bottom Offshore Wind </a:t>
                      </a:r>
                    </a:p>
                  </a:txBody>
                  <a:tcPr/>
                </a:tc>
                <a:tc hMerge="1">
                  <a:txBody>
                    <a:bodyPr/>
                    <a:lstStyle/>
                    <a:p>
                      <a:endParaRPr lang="en-US"/>
                    </a:p>
                  </a:txBody>
                  <a:tcPr/>
                </a:tc>
                <a:extLst>
                  <a:ext uri="{0D108BD9-81ED-4DB2-BD59-A6C34878D82A}">
                    <a16:rowId xmlns:a16="http://schemas.microsoft.com/office/drawing/2014/main" val="3615795569"/>
                  </a:ext>
                </a:extLst>
              </a:tr>
              <a:tr h="136039">
                <a:tc>
                  <a:txBody>
                    <a:bodyPr/>
                    <a:lstStyle/>
                    <a:p>
                      <a:r>
                        <a:rPr lang="en-US" sz="800" b="1"/>
                        <a:t>Parameter</a:t>
                      </a:r>
                    </a:p>
                  </a:txBody>
                  <a:tcPr/>
                </a:tc>
                <a:tc>
                  <a:txBody>
                    <a:bodyPr/>
                    <a:lstStyle/>
                    <a:p>
                      <a:r>
                        <a:rPr lang="en-US" sz="800" b="1"/>
                        <a:t>Unit</a:t>
                      </a:r>
                    </a:p>
                  </a:txBody>
                  <a:tcPr/>
                </a:tc>
                <a:tc>
                  <a:txBody>
                    <a:bodyPr/>
                    <a:lstStyle/>
                    <a:p>
                      <a:r>
                        <a:rPr lang="en-US" sz="800" b="1"/>
                        <a:t>FY22 Value</a:t>
                      </a:r>
                    </a:p>
                  </a:txBody>
                  <a:tcPr/>
                </a:tc>
                <a:tc>
                  <a:txBody>
                    <a:bodyPr/>
                    <a:lstStyle/>
                    <a:p>
                      <a:r>
                        <a:rPr lang="en-US" sz="800" b="1"/>
                        <a:t>FY23 Value</a:t>
                      </a:r>
                    </a:p>
                  </a:txBody>
                  <a:tcPr/>
                </a:tc>
                <a:tc>
                  <a:txBody>
                    <a:bodyPr/>
                    <a:lstStyle/>
                    <a:p>
                      <a:r>
                        <a:rPr lang="en-US" sz="800" b="1"/>
                        <a:t>FY22 Value</a:t>
                      </a:r>
                    </a:p>
                  </a:txBody>
                  <a:tcPr/>
                </a:tc>
                <a:tc>
                  <a:txBody>
                    <a:bodyPr/>
                    <a:lstStyle/>
                    <a:p>
                      <a:r>
                        <a:rPr lang="en-US" sz="800" b="1"/>
                        <a:t>FY23 Value </a:t>
                      </a:r>
                    </a:p>
                  </a:txBody>
                  <a:tcPr/>
                </a:tc>
                <a:extLst>
                  <a:ext uri="{0D108BD9-81ED-4DB2-BD59-A6C34878D82A}">
                    <a16:rowId xmlns:a16="http://schemas.microsoft.com/office/drawing/2014/main" val="3894403735"/>
                  </a:ext>
                </a:extLst>
              </a:tr>
              <a:tr h="136039">
                <a:tc>
                  <a:txBody>
                    <a:bodyPr/>
                    <a:lstStyle/>
                    <a:p>
                      <a:r>
                        <a:rPr lang="en-US" sz="800"/>
                        <a:t>Annual average wind speed (50 m above the ground)</a:t>
                      </a:r>
                    </a:p>
                  </a:txBody>
                  <a:tcPr/>
                </a:tc>
                <a:tc>
                  <a:txBody>
                    <a:bodyPr/>
                    <a:lstStyle/>
                    <a:p>
                      <a:r>
                        <a:rPr lang="en-US" sz="800"/>
                        <a:t>m/s</a:t>
                      </a:r>
                    </a:p>
                  </a:txBody>
                  <a:tcPr/>
                </a:tc>
                <a:tc>
                  <a:txBody>
                    <a:bodyPr/>
                    <a:lstStyle/>
                    <a:p>
                      <a:r>
                        <a:rPr lang="en-US" sz="800"/>
                        <a:t>7.25</a:t>
                      </a:r>
                    </a:p>
                  </a:txBody>
                  <a:tcPr/>
                </a:tc>
                <a:tc>
                  <a:txBody>
                    <a:bodyPr/>
                    <a:lstStyle/>
                    <a:p>
                      <a:r>
                        <a:rPr lang="en-US" sz="800"/>
                        <a:t>7.25</a:t>
                      </a:r>
                    </a:p>
                  </a:txBody>
                  <a:tcPr/>
                </a:tc>
                <a:tc>
                  <a:txBody>
                    <a:bodyPr/>
                    <a:lstStyle/>
                    <a:p>
                      <a:r>
                        <a:rPr lang="en-US" sz="800"/>
                        <a:t>8.43</a:t>
                      </a:r>
                    </a:p>
                  </a:txBody>
                  <a:tcPr/>
                </a:tc>
                <a:tc>
                  <a:txBody>
                    <a:bodyPr/>
                    <a:lstStyle/>
                    <a:p>
                      <a:r>
                        <a:rPr lang="en-US" sz="800"/>
                        <a:t>8.43</a:t>
                      </a:r>
                    </a:p>
                  </a:txBody>
                  <a:tcPr/>
                </a:tc>
                <a:extLst>
                  <a:ext uri="{0D108BD9-81ED-4DB2-BD59-A6C34878D82A}">
                    <a16:rowId xmlns:a16="http://schemas.microsoft.com/office/drawing/2014/main" val="2056460767"/>
                  </a:ext>
                </a:extLst>
              </a:tr>
              <a:tr h="136039">
                <a:tc>
                  <a:txBody>
                    <a:bodyPr/>
                    <a:lstStyle/>
                    <a:p>
                      <a:r>
                        <a:rPr lang="en-US" sz="800"/>
                        <a:t>Wind turbine rating</a:t>
                      </a:r>
                    </a:p>
                  </a:txBody>
                  <a:tcPr/>
                </a:tc>
                <a:tc>
                  <a:txBody>
                    <a:bodyPr/>
                    <a:lstStyle/>
                    <a:p>
                      <a:r>
                        <a:rPr lang="en-US" sz="800"/>
                        <a:t>MW</a:t>
                      </a:r>
                    </a:p>
                  </a:txBody>
                  <a:tcPr/>
                </a:tc>
                <a:tc>
                  <a:txBody>
                    <a:bodyPr/>
                    <a:lstStyle/>
                    <a:p>
                      <a:r>
                        <a:rPr lang="en-US" sz="800"/>
                        <a:t>3</a:t>
                      </a:r>
                    </a:p>
                  </a:txBody>
                  <a:tcPr/>
                </a:tc>
                <a:tc>
                  <a:txBody>
                    <a:bodyPr/>
                    <a:lstStyle/>
                    <a:p>
                      <a:r>
                        <a:rPr lang="en-US" sz="800"/>
                        <a:t>3.3</a:t>
                      </a:r>
                    </a:p>
                  </a:txBody>
                  <a:tcPr/>
                </a:tc>
                <a:tc>
                  <a:txBody>
                    <a:bodyPr/>
                    <a:lstStyle/>
                    <a:p>
                      <a:r>
                        <a:rPr lang="en-US" sz="800"/>
                        <a:t>8</a:t>
                      </a:r>
                    </a:p>
                  </a:txBody>
                  <a:tcPr/>
                </a:tc>
                <a:tc>
                  <a:txBody>
                    <a:bodyPr/>
                    <a:lstStyle/>
                    <a:p>
                      <a:r>
                        <a:rPr lang="en-US" sz="800"/>
                        <a:t>12</a:t>
                      </a:r>
                    </a:p>
                  </a:txBody>
                  <a:tcPr/>
                </a:tc>
                <a:extLst>
                  <a:ext uri="{0D108BD9-81ED-4DB2-BD59-A6C34878D82A}">
                    <a16:rowId xmlns:a16="http://schemas.microsoft.com/office/drawing/2014/main" val="3279918200"/>
                  </a:ext>
                </a:extLst>
              </a:tr>
              <a:tr h="136039">
                <a:tc>
                  <a:txBody>
                    <a:bodyPr/>
                    <a:lstStyle/>
                    <a:p>
                      <a:r>
                        <a:rPr lang="en-US" sz="800"/>
                        <a:t>Rotor diameter </a:t>
                      </a:r>
                    </a:p>
                  </a:txBody>
                  <a:tcPr/>
                </a:tc>
                <a:tc>
                  <a:txBody>
                    <a:bodyPr/>
                    <a:lstStyle/>
                    <a:p>
                      <a:r>
                        <a:rPr lang="en-US" sz="800"/>
                        <a:t>m</a:t>
                      </a:r>
                    </a:p>
                  </a:txBody>
                  <a:tcPr/>
                </a:tc>
                <a:tc>
                  <a:txBody>
                    <a:bodyPr/>
                    <a:lstStyle/>
                    <a:p>
                      <a:r>
                        <a:rPr lang="en-US" sz="800"/>
                        <a:t>127</a:t>
                      </a:r>
                    </a:p>
                  </a:txBody>
                  <a:tcPr/>
                </a:tc>
                <a:tc>
                  <a:txBody>
                    <a:bodyPr/>
                    <a:lstStyle/>
                    <a:p>
                      <a:r>
                        <a:rPr lang="en-US" sz="800"/>
                        <a:t>148</a:t>
                      </a:r>
                    </a:p>
                  </a:txBody>
                  <a:tcPr/>
                </a:tc>
                <a:tc>
                  <a:txBody>
                    <a:bodyPr/>
                    <a:lstStyle/>
                    <a:p>
                      <a:r>
                        <a:rPr lang="en-US" sz="800"/>
                        <a:t>159</a:t>
                      </a:r>
                    </a:p>
                  </a:txBody>
                  <a:tcPr/>
                </a:tc>
                <a:tc>
                  <a:txBody>
                    <a:bodyPr/>
                    <a:lstStyle/>
                    <a:p>
                      <a:r>
                        <a:rPr lang="en-US" sz="800"/>
                        <a:t>216</a:t>
                      </a:r>
                    </a:p>
                  </a:txBody>
                  <a:tcPr/>
                </a:tc>
                <a:extLst>
                  <a:ext uri="{0D108BD9-81ED-4DB2-BD59-A6C34878D82A}">
                    <a16:rowId xmlns:a16="http://schemas.microsoft.com/office/drawing/2014/main" val="3248436371"/>
                  </a:ext>
                </a:extLst>
              </a:tr>
              <a:tr h="136039">
                <a:tc>
                  <a:txBody>
                    <a:bodyPr/>
                    <a:lstStyle/>
                    <a:p>
                      <a:r>
                        <a:rPr lang="en-US" sz="800"/>
                        <a:t>Hub height </a:t>
                      </a:r>
                    </a:p>
                  </a:txBody>
                  <a:tcPr/>
                </a:tc>
                <a:tc>
                  <a:txBody>
                    <a:bodyPr/>
                    <a:lstStyle/>
                    <a:p>
                      <a:r>
                        <a:rPr lang="en-US" sz="800"/>
                        <a:t>m</a:t>
                      </a:r>
                    </a:p>
                  </a:txBody>
                  <a:tcPr/>
                </a:tc>
                <a:tc>
                  <a:txBody>
                    <a:bodyPr/>
                    <a:lstStyle/>
                    <a:p>
                      <a:r>
                        <a:rPr lang="en-US" sz="800"/>
                        <a:t>95</a:t>
                      </a:r>
                    </a:p>
                  </a:txBody>
                  <a:tcPr/>
                </a:tc>
                <a:tc>
                  <a:txBody>
                    <a:bodyPr/>
                    <a:lstStyle/>
                    <a:p>
                      <a:r>
                        <a:rPr lang="en-US" sz="800"/>
                        <a:t>100</a:t>
                      </a:r>
                    </a:p>
                  </a:txBody>
                  <a:tcPr/>
                </a:tc>
                <a:tc>
                  <a:txBody>
                    <a:bodyPr/>
                    <a:lstStyle/>
                    <a:p>
                      <a:r>
                        <a:rPr lang="en-US" sz="800"/>
                        <a:t>102</a:t>
                      </a:r>
                    </a:p>
                  </a:txBody>
                  <a:tcPr/>
                </a:tc>
                <a:tc>
                  <a:txBody>
                    <a:bodyPr/>
                    <a:lstStyle/>
                    <a:p>
                      <a:r>
                        <a:rPr lang="en-US" sz="800"/>
                        <a:t>137</a:t>
                      </a:r>
                    </a:p>
                  </a:txBody>
                  <a:tcPr/>
                </a:tc>
                <a:extLst>
                  <a:ext uri="{0D108BD9-81ED-4DB2-BD59-A6C34878D82A}">
                    <a16:rowId xmlns:a16="http://schemas.microsoft.com/office/drawing/2014/main" val="1173217661"/>
                  </a:ext>
                </a:extLst>
              </a:tr>
              <a:tr h="136039">
                <a:tc>
                  <a:txBody>
                    <a:bodyPr/>
                    <a:lstStyle/>
                    <a:p>
                      <a:r>
                        <a:rPr lang="en-US" sz="800" err="1"/>
                        <a:t>CapEx</a:t>
                      </a:r>
                      <a:r>
                        <a:rPr lang="en-US" sz="800"/>
                        <a:t> </a:t>
                      </a:r>
                    </a:p>
                  </a:txBody>
                  <a:tcPr/>
                </a:tc>
                <a:tc>
                  <a:txBody>
                    <a:bodyPr/>
                    <a:lstStyle/>
                    <a:p>
                      <a:r>
                        <a:rPr lang="en-US" sz="800"/>
                        <a:t>$/kW</a:t>
                      </a:r>
                    </a:p>
                  </a:txBody>
                  <a:tcPr/>
                </a:tc>
                <a:tc>
                  <a:txBody>
                    <a:bodyPr/>
                    <a:lstStyle/>
                    <a:p>
                      <a:r>
                        <a:rPr lang="en-US" sz="800"/>
                        <a:t>1,501</a:t>
                      </a:r>
                    </a:p>
                  </a:txBody>
                  <a:tcPr/>
                </a:tc>
                <a:tc>
                  <a:txBody>
                    <a:bodyPr/>
                    <a:lstStyle/>
                    <a:p>
                      <a:r>
                        <a:rPr lang="en-US" sz="800"/>
                        <a:t>1,750</a:t>
                      </a:r>
                    </a:p>
                  </a:txBody>
                  <a:tcPr/>
                </a:tc>
                <a:tc>
                  <a:txBody>
                    <a:bodyPr/>
                    <a:lstStyle/>
                    <a:p>
                      <a:r>
                        <a:rPr lang="en-US" sz="800"/>
                        <a:t>3,871</a:t>
                      </a:r>
                    </a:p>
                  </a:txBody>
                  <a:tcPr/>
                </a:tc>
                <a:tc>
                  <a:txBody>
                    <a:bodyPr/>
                    <a:lstStyle/>
                    <a:p>
                      <a:r>
                        <a:rPr lang="en-US" sz="800"/>
                        <a:t>3,965</a:t>
                      </a:r>
                    </a:p>
                  </a:txBody>
                  <a:tcPr/>
                </a:tc>
                <a:extLst>
                  <a:ext uri="{0D108BD9-81ED-4DB2-BD59-A6C34878D82A}">
                    <a16:rowId xmlns:a16="http://schemas.microsoft.com/office/drawing/2014/main" val="2497453622"/>
                  </a:ext>
                </a:extLst>
              </a:tr>
              <a:tr h="136039">
                <a:tc>
                  <a:txBody>
                    <a:bodyPr/>
                    <a:lstStyle/>
                    <a:p>
                      <a:r>
                        <a:rPr lang="en-US" sz="800" err="1"/>
                        <a:t>OpEx</a:t>
                      </a:r>
                      <a:endParaRPr lang="en-US" sz="800"/>
                    </a:p>
                  </a:txBody>
                  <a:tcPr/>
                </a:tc>
                <a:tc>
                  <a:txBody>
                    <a:bodyPr/>
                    <a:lstStyle/>
                    <a:p>
                      <a:r>
                        <a:rPr lang="en-US" sz="800"/>
                        <a:t>$/kW-</a:t>
                      </a:r>
                      <a:r>
                        <a:rPr lang="en-US" sz="800" err="1"/>
                        <a:t>yr</a:t>
                      </a:r>
                      <a:endParaRPr lang="en-US" sz="800"/>
                    </a:p>
                  </a:txBody>
                  <a:tcPr/>
                </a:tc>
                <a:tc>
                  <a:txBody>
                    <a:bodyPr/>
                    <a:lstStyle/>
                    <a:p>
                      <a:r>
                        <a:rPr lang="en-US" sz="800"/>
                        <a:t>40</a:t>
                      </a:r>
                    </a:p>
                  </a:txBody>
                  <a:tcPr/>
                </a:tc>
                <a:tc>
                  <a:txBody>
                    <a:bodyPr/>
                    <a:lstStyle/>
                    <a:p>
                      <a:r>
                        <a:rPr lang="en-US" sz="800"/>
                        <a:t>41</a:t>
                      </a:r>
                    </a:p>
                  </a:txBody>
                  <a:tcPr/>
                </a:tc>
                <a:tc>
                  <a:txBody>
                    <a:bodyPr/>
                    <a:lstStyle/>
                    <a:p>
                      <a:r>
                        <a:rPr lang="en-US" sz="800"/>
                        <a:t>111</a:t>
                      </a:r>
                    </a:p>
                  </a:txBody>
                  <a:tcPr/>
                </a:tc>
                <a:tc>
                  <a:txBody>
                    <a:bodyPr/>
                    <a:lstStyle/>
                    <a:p>
                      <a:r>
                        <a:rPr lang="en-US" sz="800"/>
                        <a:t>90</a:t>
                      </a:r>
                    </a:p>
                  </a:txBody>
                  <a:tcPr/>
                </a:tc>
                <a:extLst>
                  <a:ext uri="{0D108BD9-81ED-4DB2-BD59-A6C34878D82A}">
                    <a16:rowId xmlns:a16="http://schemas.microsoft.com/office/drawing/2014/main" val="565627754"/>
                  </a:ext>
                </a:extLst>
              </a:tr>
              <a:tr h="136039">
                <a:tc>
                  <a:txBody>
                    <a:bodyPr/>
                    <a:lstStyle/>
                    <a:p>
                      <a:r>
                        <a:rPr lang="en-US" sz="800"/>
                        <a:t>Net capacity factor</a:t>
                      </a:r>
                    </a:p>
                  </a:txBody>
                  <a:tcPr/>
                </a:tc>
                <a:tc>
                  <a:txBody>
                    <a:bodyPr/>
                    <a:lstStyle/>
                    <a:p>
                      <a:r>
                        <a:rPr lang="en-US" sz="800"/>
                        <a:t>(%)</a:t>
                      </a:r>
                    </a:p>
                  </a:txBody>
                  <a:tcPr/>
                </a:tc>
                <a:tc>
                  <a:txBody>
                    <a:bodyPr/>
                    <a:lstStyle/>
                    <a:p>
                      <a:r>
                        <a:rPr lang="en-US" sz="800"/>
                        <a:t>43.1</a:t>
                      </a:r>
                    </a:p>
                  </a:txBody>
                  <a:tcPr/>
                </a:tc>
                <a:tc>
                  <a:txBody>
                    <a:bodyPr/>
                    <a:lstStyle/>
                    <a:p>
                      <a:r>
                        <a:rPr lang="en-US" sz="800"/>
                        <a:t>46.8</a:t>
                      </a:r>
                    </a:p>
                  </a:txBody>
                  <a:tcPr/>
                </a:tc>
                <a:tc>
                  <a:txBody>
                    <a:bodyPr/>
                    <a:lstStyle/>
                    <a:p>
                      <a:r>
                        <a:rPr lang="en-US" sz="800"/>
                        <a:t>49</a:t>
                      </a:r>
                    </a:p>
                  </a:txBody>
                  <a:tcPr/>
                </a:tc>
                <a:tc>
                  <a:txBody>
                    <a:bodyPr/>
                    <a:lstStyle/>
                    <a:p>
                      <a:r>
                        <a:rPr lang="en-US" sz="800"/>
                        <a:t>49</a:t>
                      </a:r>
                    </a:p>
                  </a:txBody>
                  <a:tcPr/>
                </a:tc>
                <a:extLst>
                  <a:ext uri="{0D108BD9-81ED-4DB2-BD59-A6C34878D82A}">
                    <a16:rowId xmlns:a16="http://schemas.microsoft.com/office/drawing/2014/main" val="1843298739"/>
                  </a:ext>
                </a:extLst>
              </a:tr>
              <a:tr h="136039">
                <a:tc>
                  <a:txBody>
                    <a:bodyPr/>
                    <a:lstStyle/>
                    <a:p>
                      <a:r>
                        <a:rPr lang="en-US" sz="800"/>
                        <a:t>Real fixed charge rate </a:t>
                      </a:r>
                    </a:p>
                  </a:txBody>
                  <a:tcPr/>
                </a:tc>
                <a:tc>
                  <a:txBody>
                    <a:bodyPr/>
                    <a:lstStyle/>
                    <a:p>
                      <a:r>
                        <a:rPr lang="en-US" sz="800"/>
                        <a:t>(%)</a:t>
                      </a:r>
                    </a:p>
                  </a:txBody>
                  <a:tcPr/>
                </a:tc>
                <a:tc>
                  <a:txBody>
                    <a:bodyPr/>
                    <a:lstStyle/>
                    <a:p>
                      <a:r>
                        <a:rPr lang="en-US" sz="800"/>
                        <a:t>5.88</a:t>
                      </a:r>
                    </a:p>
                  </a:txBody>
                  <a:tcPr/>
                </a:tc>
                <a:tc>
                  <a:txBody>
                    <a:bodyPr/>
                    <a:lstStyle/>
                    <a:p>
                      <a:r>
                        <a:rPr lang="en-US" sz="800"/>
                        <a:t>5.88</a:t>
                      </a:r>
                    </a:p>
                  </a:txBody>
                  <a:tcPr/>
                </a:tc>
                <a:tc>
                  <a:txBody>
                    <a:bodyPr/>
                    <a:lstStyle/>
                    <a:p>
                      <a:r>
                        <a:rPr lang="en-US" sz="800"/>
                        <a:t>5.82</a:t>
                      </a:r>
                    </a:p>
                  </a:txBody>
                  <a:tcPr/>
                </a:tc>
                <a:tc>
                  <a:txBody>
                    <a:bodyPr/>
                    <a:lstStyle/>
                    <a:p>
                      <a:r>
                        <a:rPr lang="en-US" sz="800"/>
                        <a:t>5.82</a:t>
                      </a:r>
                    </a:p>
                  </a:txBody>
                  <a:tcPr/>
                </a:tc>
                <a:extLst>
                  <a:ext uri="{0D108BD9-81ED-4DB2-BD59-A6C34878D82A}">
                    <a16:rowId xmlns:a16="http://schemas.microsoft.com/office/drawing/2014/main" val="990951425"/>
                  </a:ext>
                </a:extLst>
              </a:tr>
              <a:tr h="136039">
                <a:tc rowSpan="3">
                  <a:txBody>
                    <a:bodyPr/>
                    <a:lstStyle/>
                    <a:p>
                      <a:r>
                        <a:rPr lang="en-US" sz="800"/>
                        <a:t>LCOE</a:t>
                      </a:r>
                    </a:p>
                  </a:txBody>
                  <a:tcPr anchor="ctr"/>
                </a:tc>
                <a:tc>
                  <a:txBody>
                    <a:bodyPr/>
                    <a:lstStyle/>
                    <a:p>
                      <a:r>
                        <a:rPr lang="en-US" sz="800"/>
                        <a:t>2015$/MWh</a:t>
                      </a:r>
                    </a:p>
                  </a:txBody>
                  <a:tcPr/>
                </a:tc>
                <a:tc>
                  <a:txBody>
                    <a:bodyPr/>
                    <a:lstStyle/>
                    <a:p>
                      <a:r>
                        <a:rPr lang="en-US" sz="800"/>
                        <a:t>29</a:t>
                      </a:r>
                    </a:p>
                  </a:txBody>
                  <a:tcPr/>
                </a:tc>
                <a:tc>
                  <a:txBody>
                    <a:bodyPr/>
                    <a:lstStyle/>
                    <a:p>
                      <a:r>
                        <a:rPr lang="en-US" sz="800"/>
                        <a:t>28</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646757188"/>
                  </a:ext>
                </a:extLst>
              </a:tr>
              <a:tr h="136039">
                <a:tc vMerge="1">
                  <a:txBody>
                    <a:bodyPr/>
                    <a:lstStyle/>
                    <a:p>
                      <a:r>
                        <a:rPr lang="en-US" sz="700"/>
                        <a:t>LCOE</a:t>
                      </a:r>
                    </a:p>
                  </a:txBody>
                  <a:tcPr/>
                </a:tc>
                <a:tc>
                  <a:txBody>
                    <a:bodyPr/>
                    <a:lstStyle/>
                    <a:p>
                      <a:r>
                        <a:rPr lang="en-US" sz="800"/>
                        <a:t>2018$/MWh</a:t>
                      </a:r>
                    </a:p>
                  </a:txBody>
                  <a:tcPr/>
                </a:tc>
                <a:tc>
                  <a:txBody>
                    <a:bodyPr/>
                    <a:lstStyle/>
                    <a:p>
                      <a:r>
                        <a:rPr lang="en-US" sz="800"/>
                        <a:t>N/A</a:t>
                      </a:r>
                    </a:p>
                  </a:txBody>
                  <a:tcPr/>
                </a:tc>
                <a:tc>
                  <a:txBody>
                    <a:bodyPr/>
                    <a:lstStyle/>
                    <a:p>
                      <a:r>
                        <a:rPr lang="en-US" sz="800"/>
                        <a:t>N/A</a:t>
                      </a:r>
                    </a:p>
                  </a:txBody>
                  <a:tcPr/>
                </a:tc>
                <a:tc>
                  <a:txBody>
                    <a:bodyPr/>
                    <a:lstStyle/>
                    <a:p>
                      <a:r>
                        <a:rPr lang="en-US" sz="800"/>
                        <a:t>70</a:t>
                      </a:r>
                    </a:p>
                  </a:txBody>
                  <a:tcPr/>
                </a:tc>
                <a:tc>
                  <a:txBody>
                    <a:bodyPr/>
                    <a:lstStyle/>
                    <a:p>
                      <a:r>
                        <a:rPr lang="en-US" sz="800"/>
                        <a:t>63</a:t>
                      </a:r>
                    </a:p>
                  </a:txBody>
                  <a:tcPr/>
                </a:tc>
                <a:extLst>
                  <a:ext uri="{0D108BD9-81ED-4DB2-BD59-A6C34878D82A}">
                    <a16:rowId xmlns:a16="http://schemas.microsoft.com/office/drawing/2014/main" val="1053820911"/>
                  </a:ext>
                </a:extLst>
              </a:tr>
              <a:tr h="136039">
                <a:tc vMerge="1">
                  <a:txBody>
                    <a:bodyPr/>
                    <a:lstStyle/>
                    <a:p>
                      <a:endParaRPr lang="en-US" sz="700"/>
                    </a:p>
                  </a:txBody>
                  <a:tcPr/>
                </a:tc>
                <a:tc>
                  <a:txBody>
                    <a:bodyPr/>
                    <a:lstStyle/>
                    <a:p>
                      <a:r>
                        <a:rPr lang="en-US" sz="800"/>
                        <a:t>2022$/MWh</a:t>
                      </a:r>
                    </a:p>
                  </a:txBody>
                  <a:tcPr/>
                </a:tc>
                <a:tc>
                  <a:txBody>
                    <a:bodyPr/>
                    <a:lstStyle/>
                    <a:p>
                      <a:r>
                        <a:rPr lang="en-US" sz="800"/>
                        <a:t>36</a:t>
                      </a:r>
                    </a:p>
                  </a:txBody>
                  <a:tcPr/>
                </a:tc>
                <a:tc>
                  <a:txBody>
                    <a:bodyPr/>
                    <a:lstStyle/>
                    <a:p>
                      <a:r>
                        <a:rPr lang="en-US" sz="800"/>
                        <a:t>35</a:t>
                      </a:r>
                    </a:p>
                  </a:txBody>
                  <a:tcPr/>
                </a:tc>
                <a:tc>
                  <a:txBody>
                    <a:bodyPr/>
                    <a:lstStyle/>
                    <a:p>
                      <a:r>
                        <a:rPr lang="en-US" sz="800"/>
                        <a:t>83</a:t>
                      </a:r>
                    </a:p>
                  </a:txBody>
                  <a:tcPr/>
                </a:tc>
                <a:tc>
                  <a:txBody>
                    <a:bodyPr/>
                    <a:lstStyle/>
                    <a:p>
                      <a:r>
                        <a:rPr lang="en-US" sz="800"/>
                        <a:t>75</a:t>
                      </a:r>
                    </a:p>
                  </a:txBody>
                  <a:tcPr/>
                </a:tc>
                <a:extLst>
                  <a:ext uri="{0D108BD9-81ED-4DB2-BD59-A6C34878D82A}">
                    <a16:rowId xmlns:a16="http://schemas.microsoft.com/office/drawing/2014/main" val="1752446821"/>
                  </a:ext>
                </a:extLst>
              </a:tr>
              <a:tr h="136039">
                <a:tc>
                  <a:txBody>
                    <a:bodyPr/>
                    <a:lstStyle/>
                    <a:p>
                      <a:r>
                        <a:rPr lang="en-US" sz="800"/>
                        <a:t>FY23 GPRA LCOE target (inflation adjusted)</a:t>
                      </a:r>
                    </a:p>
                  </a:txBody>
                  <a:tcPr/>
                </a:tc>
                <a:tc>
                  <a:txBody>
                    <a:bodyPr/>
                    <a:lstStyle/>
                    <a:p>
                      <a:r>
                        <a:rPr lang="en-US" sz="800"/>
                        <a:t>cents/kWh</a:t>
                      </a:r>
                    </a:p>
                  </a:txBody>
                  <a:tcPr/>
                </a:tc>
                <a:tc>
                  <a:txBody>
                    <a:bodyPr/>
                    <a:lstStyle/>
                    <a:p>
                      <a:r>
                        <a:rPr lang="en-US" sz="800"/>
                        <a:t>2.9 </a:t>
                      </a:r>
                    </a:p>
                  </a:txBody>
                  <a:tcPr/>
                </a:tc>
                <a:tc>
                  <a:txBody>
                    <a:bodyPr/>
                    <a:lstStyle/>
                    <a:p>
                      <a:r>
                        <a:rPr lang="en-US" sz="800"/>
                        <a:t>2.8 </a:t>
                      </a:r>
                    </a:p>
                  </a:txBody>
                  <a:tcPr/>
                </a:tc>
                <a:tc>
                  <a:txBody>
                    <a:bodyPr/>
                    <a:lstStyle/>
                    <a:p>
                      <a:r>
                        <a:rPr lang="en-US" sz="800"/>
                        <a:t>7</a:t>
                      </a:r>
                    </a:p>
                  </a:txBody>
                  <a:tcPr/>
                </a:tc>
                <a:tc>
                  <a:txBody>
                    <a:bodyPr/>
                    <a:lstStyle/>
                    <a:p>
                      <a:r>
                        <a:rPr lang="en-US" sz="800"/>
                        <a:t>6.9 </a:t>
                      </a:r>
                    </a:p>
                  </a:txBody>
                  <a:tcPr/>
                </a:tc>
                <a:extLst>
                  <a:ext uri="{0D108BD9-81ED-4DB2-BD59-A6C34878D82A}">
                    <a16:rowId xmlns:a16="http://schemas.microsoft.com/office/drawing/2014/main" val="4011693460"/>
                  </a:ext>
                </a:extLst>
              </a:tr>
              <a:tr h="136039">
                <a:tc>
                  <a:txBody>
                    <a:bodyPr/>
                    <a:lstStyle/>
                    <a:p>
                      <a:r>
                        <a:rPr lang="en-US" sz="800"/>
                        <a:t>FY23 GPRA status </a:t>
                      </a:r>
                    </a:p>
                  </a:txBody>
                  <a:tcPr/>
                </a:tc>
                <a:tc>
                  <a:txBody>
                    <a:bodyPr/>
                    <a:lstStyle/>
                    <a:p>
                      <a:r>
                        <a:rPr lang="en-US" sz="800"/>
                        <a:t>N/A</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tc>
                  <a:txBody>
                    <a:bodyPr/>
                    <a:lstStyle/>
                    <a:p>
                      <a:r>
                        <a:rPr lang="en-US" sz="800"/>
                        <a:t>Met </a:t>
                      </a:r>
                    </a:p>
                  </a:txBody>
                  <a:tcPr/>
                </a:tc>
                <a:extLst>
                  <a:ext uri="{0D108BD9-81ED-4DB2-BD59-A6C34878D82A}">
                    <a16:rowId xmlns:a16="http://schemas.microsoft.com/office/drawing/2014/main" val="948414495"/>
                  </a:ext>
                </a:extLst>
              </a:tr>
            </a:tbl>
          </a:graphicData>
        </a:graphic>
      </p:graphicFrame>
      <p:sp>
        <p:nvSpPr>
          <p:cNvPr id="7" name="TextBox 6">
            <a:extLst>
              <a:ext uri="{FF2B5EF4-FFF2-40B4-BE49-F238E27FC236}">
                <a16:creationId xmlns:a16="http://schemas.microsoft.com/office/drawing/2014/main" id="{C0601106-67A6-021F-0CFE-6D5FB8020B7D}"/>
              </a:ext>
            </a:extLst>
          </p:cNvPr>
          <p:cNvSpPr txBox="1"/>
          <p:nvPr/>
        </p:nvSpPr>
        <p:spPr>
          <a:xfrm>
            <a:off x="449944" y="907143"/>
            <a:ext cx="8244112" cy="1015663"/>
          </a:xfrm>
          <a:prstGeom prst="rect">
            <a:avLst/>
          </a:prstGeom>
          <a:noFill/>
        </p:spPr>
        <p:txBody>
          <a:bodyPr wrap="square">
            <a:spAutoFit/>
          </a:bodyPr>
          <a:lstStyle/>
          <a:p>
            <a:pPr marL="285750" indent="-285750">
              <a:buFont typeface="Arial" panose="020B0604020202020204" pitchFamily="34" charset="0"/>
              <a:buChar char="•"/>
            </a:pPr>
            <a:r>
              <a:rPr lang="en-US" sz="1200"/>
              <a:t>WETO is required to report annual GPRA results in the same terms as they were established.</a:t>
            </a:r>
          </a:p>
          <a:p>
            <a:pPr marL="285750" indent="-285750">
              <a:buFont typeface="Arial" panose="020B0604020202020204" pitchFamily="34" charset="0"/>
              <a:buChar char="•"/>
            </a:pPr>
            <a:r>
              <a:rPr lang="en-US" sz="1200"/>
              <a:t>The table reports the FY 2023 GPRA values in the same terms as when the GPRA targets were established (i.e., land-based wind 2015 USD and offshore wind 2018 USD).</a:t>
            </a:r>
          </a:p>
          <a:p>
            <a:pPr marL="285750" indent="-285750">
              <a:buFont typeface="Arial" panose="020B0604020202020204" pitchFamily="34" charset="0"/>
              <a:buChar char="•"/>
            </a:pPr>
            <a:r>
              <a:rPr lang="en-US" sz="1200"/>
              <a:t>All WETO FY 2023 GPRA targets were met.</a:t>
            </a:r>
          </a:p>
          <a:p>
            <a:pPr marL="285750" indent="-285750">
              <a:buFont typeface="Arial" panose="020B0604020202020204" pitchFamily="34" charset="0"/>
              <a:buChar char="•"/>
            </a:pPr>
            <a:r>
              <a:rPr lang="en-US" sz="1200"/>
              <a:t>In FY 2024 WETO will report against the new GPRA targets as established in this report.</a:t>
            </a:r>
          </a:p>
        </p:txBody>
      </p:sp>
    </p:spTree>
    <p:extLst>
      <p:ext uri="{BB962C8B-B14F-4D97-AF65-F5344CB8AC3E}">
        <p14:creationId xmlns:p14="http://schemas.microsoft.com/office/powerpoint/2010/main" val="3502880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03394-EBFE-3759-CF4F-A8F42C791CB2}"/>
              </a:ext>
            </a:extLst>
          </p:cNvPr>
          <p:cNvSpPr>
            <a:spLocks noGrp="1"/>
          </p:cNvSpPr>
          <p:nvPr>
            <p:ph type="title"/>
          </p:nvPr>
        </p:nvSpPr>
        <p:spPr>
          <a:xfrm>
            <a:off x="453571" y="0"/>
            <a:ext cx="8236857" cy="905256"/>
          </a:xfrm>
        </p:spPr>
        <p:txBody>
          <a:bodyPr/>
          <a:lstStyle/>
          <a:p>
            <a:r>
              <a:rPr lang="en-US" sz="2800"/>
              <a:t>Methodology for Estimating Manufactured Product Component Breakdown for Land-Based Wind Facilities</a:t>
            </a:r>
            <a:endParaRPr lang="en-US" sz="2800" strike="sngStrike"/>
          </a:p>
        </p:txBody>
      </p:sp>
      <p:sp>
        <p:nvSpPr>
          <p:cNvPr id="3" name="TextBox 2">
            <a:extLst>
              <a:ext uri="{FF2B5EF4-FFF2-40B4-BE49-F238E27FC236}">
                <a16:creationId xmlns:a16="http://schemas.microsoft.com/office/drawing/2014/main" id="{153878F9-5550-B3F4-C33D-74E41896D9D9}"/>
              </a:ext>
            </a:extLst>
          </p:cNvPr>
          <p:cNvSpPr txBox="1"/>
          <p:nvPr/>
        </p:nvSpPr>
        <p:spPr>
          <a:xfrm>
            <a:off x="453570" y="1050871"/>
            <a:ext cx="8236858" cy="2816156"/>
          </a:xfrm>
          <a:prstGeom prst="rect">
            <a:avLst/>
          </a:prstGeom>
          <a:noFill/>
        </p:spPr>
        <p:txBody>
          <a:bodyPr wrap="square" lIns="91440" tIns="45720" rIns="91440" bIns="45720" rtlCol="0" anchor="t">
            <a:spAutoFit/>
          </a:bodyPr>
          <a:lstStyle/>
          <a:p>
            <a:pPr marL="171450" indent="-171450">
              <a:spcAft>
                <a:spcPts val="600"/>
              </a:spcAft>
              <a:buFont typeface="Arial" panose="020B0604020202020204" pitchFamily="34" charset="0"/>
              <a:buChar char="•"/>
            </a:pPr>
            <a:r>
              <a:rPr lang="en-US" sz="1200">
                <a:effectLst/>
              </a:rPr>
              <a:t>The categorization of applicable project components for a land-based wind facility are specified in the Internal Revenue Service </a:t>
            </a:r>
            <a:r>
              <a:rPr lang="en-US" sz="1200">
                <a:solidFill>
                  <a:srgbClr val="FF0000"/>
                </a:solidFill>
                <a:hlinkClick r:id="rId2"/>
              </a:rPr>
              <a:t>Notice </a:t>
            </a:r>
            <a:r>
              <a:rPr lang="en-US" sz="1200">
                <a:solidFill>
                  <a:srgbClr val="FF0000"/>
                </a:solidFill>
                <a:effectLst/>
                <a:hlinkClick r:id="rId2"/>
              </a:rPr>
              <a:t>2023-38</a:t>
            </a:r>
            <a:r>
              <a:rPr lang="en-US" sz="1200"/>
              <a:t>, </a:t>
            </a:r>
            <a:r>
              <a:rPr lang="en-US" sz="1200">
                <a:effectLst/>
              </a:rPr>
              <a:t>section 3.04 and are subject to steel/iron or manufactured product requirement.</a:t>
            </a:r>
            <a:r>
              <a:rPr lang="en-US" sz="1200"/>
              <a:t> </a:t>
            </a:r>
            <a:endParaRPr lang="en-US" sz="1200">
              <a:effectLst/>
            </a:endParaRPr>
          </a:p>
          <a:p>
            <a:pPr marL="628650" lvl="1" indent="-171450">
              <a:spcAft>
                <a:spcPts val="600"/>
              </a:spcAft>
              <a:buFontTx/>
              <a:buChar char="−"/>
            </a:pPr>
            <a:r>
              <a:rPr lang="en-US" sz="1200"/>
              <a:t>Manufactured product costs and cost contributions were calculated for a range of wind turbine sizes.</a:t>
            </a:r>
            <a:endParaRPr lang="en-US" sz="1200">
              <a:cs typeface="Calibri"/>
            </a:endParaRPr>
          </a:p>
          <a:p>
            <a:pPr marL="628650" lvl="1" indent="-171450">
              <a:spcAft>
                <a:spcPts val="600"/>
              </a:spcAft>
              <a:buFontTx/>
              <a:buChar char="−"/>
            </a:pPr>
            <a:r>
              <a:rPr lang="en-US" sz="1200"/>
              <a:t>Wind turbine component masses from planned or offered wind turbines in the United States in the range of 2</a:t>
            </a:r>
            <a:r>
              <a:rPr lang="en-US" sz="1200">
                <a:latin typeface="Calibri"/>
                <a:cs typeface="Calibri"/>
              </a:rPr>
              <a:t>–</a:t>
            </a:r>
            <a:r>
              <a:rPr lang="en-US" sz="1200"/>
              <a:t>6 MW were used to develop scaling relationships. </a:t>
            </a:r>
            <a:endParaRPr lang="en-US" sz="1200">
              <a:cs typeface="Calibri"/>
            </a:endParaRPr>
          </a:p>
          <a:p>
            <a:pPr marL="628650" lvl="1" indent="-171450">
              <a:spcAft>
                <a:spcPts val="600"/>
              </a:spcAft>
              <a:buFontTx/>
              <a:buChar char="−"/>
            </a:pPr>
            <a:r>
              <a:rPr lang="en-US" sz="1200"/>
              <a:t>The </a:t>
            </a:r>
            <a:r>
              <a:rPr lang="en-US" sz="1200" b="0" i="0" u="none" strike="noStrike">
                <a:solidFill>
                  <a:srgbClr val="000000"/>
                </a:solidFill>
                <a:effectLst/>
                <a:latin typeface="Calibri (Body)"/>
              </a:rPr>
              <a:t>Cost and Scaling Model (</a:t>
            </a:r>
            <a:r>
              <a:rPr lang="en-US" sz="1200" b="0" i="0" u="none" strike="noStrike">
                <a:solidFill>
                  <a:srgbClr val="0070C0"/>
                </a:solidFill>
                <a:effectLst/>
                <a:latin typeface="Calibri (Body)"/>
                <a:hlinkClick r:id="rId3"/>
              </a:rPr>
              <a:t>https://github.com/WISDEM/WISDEM</a:t>
            </a:r>
            <a:r>
              <a:rPr lang="en-US" sz="1200" b="0" i="0" u="none" strike="noStrike">
                <a:solidFill>
                  <a:srgbClr val="000000"/>
                </a:solidFill>
                <a:effectLst/>
                <a:latin typeface="Calibri (Body)"/>
              </a:rPr>
              <a:t>) was then used </a:t>
            </a:r>
            <a:r>
              <a:rPr lang="en-US" sz="1200"/>
              <a:t>to estimate component masses and costs.</a:t>
            </a:r>
          </a:p>
          <a:p>
            <a:pPr marL="628650" lvl="1" indent="-171450">
              <a:spcAft>
                <a:spcPts val="600"/>
              </a:spcAft>
              <a:buFontTx/>
              <a:buChar char="−"/>
            </a:pPr>
            <a:r>
              <a:rPr lang="en-US" sz="1200"/>
              <a:t>Average component price values and relative manufactured product contributions </a:t>
            </a:r>
            <a:r>
              <a:rPr lang="en-US" sz="1200">
                <a:cs typeface="Calibri"/>
              </a:rPr>
              <a:t>were reviewed by industry members, including representatives from turbine original equipment manufacturers and blade manufacturers.</a:t>
            </a:r>
          </a:p>
          <a:p>
            <a:pPr lvl="1">
              <a:spcAft>
                <a:spcPts val="600"/>
              </a:spcAft>
            </a:pPr>
            <a:endParaRPr lang="en-US" sz="1200">
              <a:cs typeface="Calibri"/>
            </a:endParaRPr>
          </a:p>
          <a:p>
            <a:pPr marL="171450" indent="-171450">
              <a:spcAft>
                <a:spcPts val="600"/>
              </a:spcAft>
              <a:buFont typeface="Arial" panose="020B0604020202020204" pitchFamily="34" charset="0"/>
              <a:buChar char="•"/>
            </a:pPr>
            <a:endParaRPr lang="en-US" sz="1200"/>
          </a:p>
          <a:p>
            <a:pPr marL="628650" lvl="1" indent="-171450">
              <a:spcAft>
                <a:spcPts val="600"/>
              </a:spcAft>
              <a:buFont typeface="Arial" panose="020B0604020202020204" pitchFamily="34" charset="0"/>
              <a:buChar char="•"/>
            </a:pPr>
            <a:endParaRPr lang="en-US" sz="1000"/>
          </a:p>
        </p:txBody>
      </p:sp>
      <p:graphicFrame>
        <p:nvGraphicFramePr>
          <p:cNvPr id="14" name="Table 13">
            <a:extLst>
              <a:ext uri="{FF2B5EF4-FFF2-40B4-BE49-F238E27FC236}">
                <a16:creationId xmlns:a16="http://schemas.microsoft.com/office/drawing/2014/main" id="{49B4A0E1-C03A-7508-FBD7-2E93620BD480}"/>
              </a:ext>
            </a:extLst>
          </p:cNvPr>
          <p:cNvGraphicFramePr>
            <a:graphicFrameLocks noGrp="1"/>
          </p:cNvGraphicFramePr>
          <p:nvPr>
            <p:extLst>
              <p:ext uri="{D42A27DB-BD31-4B8C-83A1-F6EECF244321}">
                <p14:modId xmlns:p14="http://schemas.microsoft.com/office/powerpoint/2010/main" val="337047263"/>
              </p:ext>
            </p:extLst>
          </p:nvPr>
        </p:nvGraphicFramePr>
        <p:xfrm>
          <a:off x="1760777" y="3164264"/>
          <a:ext cx="5181600" cy="1714500"/>
        </p:xfrm>
        <a:graphic>
          <a:graphicData uri="http://schemas.openxmlformats.org/drawingml/2006/table">
            <a:tbl>
              <a:tblPr/>
              <a:tblGrid>
                <a:gridCol w="1483520">
                  <a:extLst>
                    <a:ext uri="{9D8B030D-6E8A-4147-A177-3AD203B41FA5}">
                      <a16:colId xmlns:a16="http://schemas.microsoft.com/office/drawing/2014/main" val="3125309387"/>
                    </a:ext>
                  </a:extLst>
                </a:gridCol>
                <a:gridCol w="2107406">
                  <a:extLst>
                    <a:ext uri="{9D8B030D-6E8A-4147-A177-3AD203B41FA5}">
                      <a16:colId xmlns:a16="http://schemas.microsoft.com/office/drawing/2014/main" val="3783592313"/>
                    </a:ext>
                  </a:extLst>
                </a:gridCol>
                <a:gridCol w="1590674">
                  <a:extLst>
                    <a:ext uri="{9D8B030D-6E8A-4147-A177-3AD203B41FA5}">
                      <a16:colId xmlns:a16="http://schemas.microsoft.com/office/drawing/2014/main" val="2342938228"/>
                    </a:ext>
                  </a:extLst>
                </a:gridCol>
              </a:tblGrid>
              <a:tr h="190500">
                <a:tc gridSpan="3">
                  <a:txBody>
                    <a:bodyPr/>
                    <a:lstStyle/>
                    <a:p>
                      <a:pPr algn="ctr" fontAlgn="b"/>
                      <a:r>
                        <a:rPr lang="en-US" sz="1100" b="1" i="0" u="none" strike="noStrike">
                          <a:solidFill>
                            <a:srgbClr val="000000"/>
                          </a:solidFill>
                          <a:effectLst/>
                          <a:latin typeface="Calibri" panose="020F0502020204030204" pitchFamily="34" charset="0"/>
                        </a:rPr>
                        <a:t>Table 2 - Categorization of Applicable Project Components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8323156"/>
                  </a:ext>
                </a:extLst>
              </a:tr>
              <a:tr h="190500">
                <a:tc>
                  <a:txBody>
                    <a:bodyPr/>
                    <a:lstStyle/>
                    <a:p>
                      <a:pPr algn="l" fontAlgn="b"/>
                      <a:r>
                        <a:rPr lang="en-US" sz="1100" b="1" i="0" u="none" strike="noStrike">
                          <a:solidFill>
                            <a:srgbClr val="000000"/>
                          </a:solidFill>
                          <a:effectLst/>
                          <a:latin typeface="Calibri" panose="020F0502020204030204" pitchFamily="34" charset="0"/>
                        </a:rPr>
                        <a:t>Applicable Project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Applicable Project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Categorization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011642"/>
                  </a:ext>
                </a:extLst>
              </a:tr>
              <a:tr h="190500">
                <a:tc rowSpan="7">
                  <a:txBody>
                    <a:bodyPr/>
                    <a:lstStyle/>
                    <a:p>
                      <a:pPr algn="l" fontAlgn="t"/>
                      <a:r>
                        <a:rPr lang="en-US" sz="1100" b="0" i="0" u="none" strike="noStrike">
                          <a:solidFill>
                            <a:srgbClr val="000000"/>
                          </a:solidFill>
                          <a:effectLst/>
                          <a:latin typeface="Calibri" panose="020F0502020204030204" pitchFamily="34" charset="0"/>
                        </a:rPr>
                        <a:t>Land-based wind facility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Tower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8995184"/>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Steel or iron rebar in foundation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Steel/Iron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857188"/>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Nacelle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15701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Blades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0274927"/>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Rotor hub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686429"/>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Power Converter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272731"/>
                  </a:ext>
                </a:extLst>
              </a:tr>
              <a:tr h="190500">
                <a:tc v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Wind tower flanges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Manufactured Product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5312301"/>
                  </a:ext>
                </a:extLst>
              </a:tr>
            </a:tbl>
          </a:graphicData>
        </a:graphic>
      </p:graphicFrame>
      <p:sp>
        <p:nvSpPr>
          <p:cNvPr id="12" name="TextBox 11">
            <a:extLst>
              <a:ext uri="{FF2B5EF4-FFF2-40B4-BE49-F238E27FC236}">
                <a16:creationId xmlns:a16="http://schemas.microsoft.com/office/drawing/2014/main" id="{B508880A-F09A-9E8F-66B2-16679B29823F}"/>
              </a:ext>
            </a:extLst>
          </p:cNvPr>
          <p:cNvSpPr txBox="1"/>
          <p:nvPr/>
        </p:nvSpPr>
        <p:spPr>
          <a:xfrm>
            <a:off x="2838182" y="4878764"/>
            <a:ext cx="3026791" cy="246221"/>
          </a:xfrm>
          <a:prstGeom prst="rect">
            <a:avLst/>
          </a:prstGeom>
          <a:noFill/>
        </p:spPr>
        <p:txBody>
          <a:bodyPr wrap="none" rtlCol="0">
            <a:spAutoFit/>
          </a:bodyPr>
          <a:lstStyle/>
          <a:p>
            <a:r>
              <a:rPr lang="en-US" sz="1000"/>
              <a:t>Table source: U.S. Department of the Treasury (2023a)</a:t>
            </a:r>
          </a:p>
        </p:txBody>
      </p:sp>
    </p:spTree>
    <p:extLst>
      <p:ext uri="{BB962C8B-B14F-4D97-AF65-F5344CB8AC3E}">
        <p14:creationId xmlns:p14="http://schemas.microsoft.com/office/powerpoint/2010/main" val="243755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Land-Based Wind Reference Project Details </a:t>
            </a:r>
          </a:p>
        </p:txBody>
      </p:sp>
      <p:graphicFrame>
        <p:nvGraphicFramePr>
          <p:cNvPr id="4" name="Table 3">
            <a:extLst>
              <a:ext uri="{FF2B5EF4-FFF2-40B4-BE49-F238E27FC236}">
                <a16:creationId xmlns:a16="http://schemas.microsoft.com/office/drawing/2014/main" id="{8E426C38-EAC3-41F3-07B6-1E5BACFC932C}"/>
              </a:ext>
            </a:extLst>
          </p:cNvPr>
          <p:cNvGraphicFramePr>
            <a:graphicFrameLocks noGrp="1"/>
          </p:cNvGraphicFramePr>
          <p:nvPr>
            <p:extLst>
              <p:ext uri="{D42A27DB-BD31-4B8C-83A1-F6EECF244321}">
                <p14:modId xmlns:p14="http://schemas.microsoft.com/office/powerpoint/2010/main" val="3392344382"/>
              </p:ext>
            </p:extLst>
          </p:nvPr>
        </p:nvGraphicFramePr>
        <p:xfrm>
          <a:off x="457200" y="907143"/>
          <a:ext cx="8236856" cy="3532502"/>
        </p:xfrm>
        <a:graphic>
          <a:graphicData uri="http://schemas.openxmlformats.org/drawingml/2006/table">
            <a:tbl>
              <a:tblPr/>
              <a:tblGrid>
                <a:gridCol w="2294136">
                  <a:extLst>
                    <a:ext uri="{9D8B030D-6E8A-4147-A177-3AD203B41FA5}">
                      <a16:colId xmlns:a16="http://schemas.microsoft.com/office/drawing/2014/main" val="325791669"/>
                    </a:ext>
                  </a:extLst>
                </a:gridCol>
                <a:gridCol w="767953">
                  <a:extLst>
                    <a:ext uri="{9D8B030D-6E8A-4147-A177-3AD203B41FA5}">
                      <a16:colId xmlns:a16="http://schemas.microsoft.com/office/drawing/2014/main" val="2370268858"/>
                    </a:ext>
                  </a:extLst>
                </a:gridCol>
                <a:gridCol w="751751">
                  <a:extLst>
                    <a:ext uri="{9D8B030D-6E8A-4147-A177-3AD203B41FA5}">
                      <a16:colId xmlns:a16="http://schemas.microsoft.com/office/drawing/2014/main" val="3499181364"/>
                    </a:ext>
                  </a:extLst>
                </a:gridCol>
                <a:gridCol w="4423016">
                  <a:extLst>
                    <a:ext uri="{9D8B030D-6E8A-4147-A177-3AD203B41FA5}">
                      <a16:colId xmlns:a16="http://schemas.microsoft.com/office/drawing/2014/main" val="599158166"/>
                    </a:ext>
                  </a:extLst>
                </a:gridCol>
              </a:tblGrid>
              <a:tr h="318984">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63724556"/>
                  </a:ext>
                </a:extLst>
              </a:tr>
              <a:tr h="229537">
                <a:tc gridSpan="4">
                  <a:txBody>
                    <a:bodyPr/>
                    <a:lstStyle/>
                    <a:p>
                      <a:pPr algn="ctr" fontAlgn="b"/>
                      <a:r>
                        <a:rPr lang="en-US" sz="900" b="1" i="0" u="none" strike="noStrike">
                          <a:solidFill>
                            <a:schemeClr val="bg1"/>
                          </a:solidFill>
                          <a:effectLst/>
                          <a:latin typeface="Calibri (Body)"/>
                        </a:rPr>
                        <a:t>Wind Plant and Reference Site Characteristics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62570"/>
                  </a:ext>
                </a:extLst>
              </a:tr>
              <a:tr h="229537">
                <a:tc>
                  <a:txBody>
                    <a:bodyPr/>
                    <a:lstStyle/>
                    <a:p>
                      <a:pPr algn="l" fontAlgn="ctr"/>
                      <a:r>
                        <a:rPr lang="en-US" sz="900" b="0" i="0" u="none" strike="noStrike">
                          <a:solidFill>
                            <a:srgbClr val="000000"/>
                          </a:solidFill>
                          <a:effectLst/>
                          <a:latin typeface="Calibri (Body)"/>
                        </a:rPr>
                        <a:t>Wind plant capacity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Calibri (Body)"/>
                        </a:rPr>
                        <a:t>Representative of current commercial-scale projects </a:t>
                      </a:r>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828552"/>
                  </a:ext>
                </a:extLst>
              </a:tr>
              <a:tr h="229537">
                <a:tc>
                  <a:txBody>
                    <a:bodyPr/>
                    <a:lstStyle/>
                    <a:p>
                      <a:pPr algn="l" fontAlgn="ctr"/>
                      <a:r>
                        <a:rPr lang="en-US" sz="900" b="0" i="0" u="none" strike="noStrike">
                          <a:solidFill>
                            <a:srgbClr val="000000"/>
                          </a:solidFill>
                          <a:effectLst/>
                          <a:latin typeface="Calibri (Body)"/>
                        </a:rPr>
                        <a:t>Number of turbines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8483731"/>
                  </a:ext>
                </a:extLst>
              </a:tr>
              <a:tr h="229537">
                <a:tc>
                  <a:txBody>
                    <a:bodyPr/>
                    <a:lstStyle/>
                    <a:p>
                      <a:pPr algn="l" fontAlgn="ctr"/>
                      <a:r>
                        <a:rPr lang="en-US" sz="900" b="0" i="0" u="none" strike="noStrike">
                          <a:solidFill>
                            <a:srgbClr val="000000"/>
                          </a:solidFill>
                          <a:effectLst/>
                          <a:latin typeface="Calibri (Body)"/>
                        </a:rPr>
                        <a:t>Turbine rating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57813311"/>
                  </a:ext>
                </a:extLst>
              </a:tr>
              <a:tr h="229537">
                <a:tc>
                  <a:txBody>
                    <a:bodyPr/>
                    <a:lstStyle/>
                    <a:p>
                      <a:pPr algn="l" fontAlgn="ctr"/>
                      <a:r>
                        <a:rPr lang="en-US" sz="900" b="0" i="0" u="none" strike="noStrike">
                          <a:solidFill>
                            <a:srgbClr val="000000"/>
                          </a:solidFill>
                          <a:effectLst/>
                          <a:latin typeface="Calibri (Body)"/>
                        </a:rPr>
                        <a:t>Rotor diameter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148</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21612703"/>
                  </a:ext>
                </a:extLst>
              </a:tr>
              <a:tr h="229537">
                <a:tc>
                  <a:txBody>
                    <a:bodyPr/>
                    <a:lstStyle/>
                    <a:p>
                      <a:pPr algn="l" fontAlgn="ctr"/>
                      <a:r>
                        <a:rPr lang="en-US" sz="900" b="0" i="0" u="none" strike="noStrike">
                          <a:solidFill>
                            <a:srgbClr val="000000"/>
                          </a:solidFill>
                          <a:effectLst/>
                          <a:latin typeface="Calibri (Body)"/>
                        </a:rPr>
                        <a:t>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79169333"/>
                  </a:ext>
                </a:extLst>
              </a:tr>
              <a:tr h="229537">
                <a:tc>
                  <a:txBody>
                    <a:bodyPr/>
                    <a:lstStyle/>
                    <a:p>
                      <a:pPr algn="l" fontAlgn="ctr"/>
                      <a:r>
                        <a:rPr lang="en-US" sz="900" b="0" i="0" u="none" strike="noStrike">
                          <a:solidFill>
                            <a:srgbClr val="000000"/>
                          </a:solidFill>
                          <a:effectLst/>
                          <a:latin typeface="Calibri (Body)"/>
                        </a:rPr>
                        <a:t>Specific power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192</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103101"/>
                  </a:ext>
                </a:extLst>
              </a:tr>
              <a:tr h="229537">
                <a:tc>
                  <a:txBody>
                    <a:bodyPr/>
                    <a:lstStyle/>
                    <a:p>
                      <a:pPr algn="l" fontAlgn="ctr"/>
                      <a:r>
                        <a:rPr lang="en-US" sz="900" b="0" i="0" u="none" strike="noStrike">
                          <a:solidFill>
                            <a:srgbClr val="000000"/>
                          </a:solidFill>
                          <a:effectLst/>
                          <a:latin typeface="Calibri (Body)"/>
                        </a:rPr>
                        <a:t>Annual average wind speed at 50 meters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7.25</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2924106"/>
                  </a:ext>
                </a:extLst>
              </a:tr>
              <a:tr h="229537">
                <a:tc>
                  <a:txBody>
                    <a:bodyPr/>
                    <a:lstStyle/>
                    <a:p>
                      <a:pPr algn="l" fontAlgn="ctr"/>
                      <a:r>
                        <a:rPr lang="en-US" sz="900" b="0" i="0" u="none" strike="noStrike">
                          <a:solidFill>
                            <a:srgbClr val="000000"/>
                          </a:solidFill>
                          <a:effectLst/>
                          <a:latin typeface="Calibri (Body)"/>
                        </a:rPr>
                        <a:t>Annual average wind speed at hub height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8.01</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Between International Electrotechnical Class (IEC) class III (7.5 m/s) and IEC class II (8.5 m/s)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406158"/>
                  </a:ext>
                </a:extLst>
              </a:tr>
              <a:tr h="229537">
                <a:tc>
                  <a:txBody>
                    <a:bodyPr/>
                    <a:lstStyle/>
                    <a:p>
                      <a:pPr algn="l" fontAlgn="ctr"/>
                      <a:r>
                        <a:rPr lang="en-US" sz="900" b="0" i="0" u="none" strike="noStrike">
                          <a:solidFill>
                            <a:srgbClr val="000000"/>
                          </a:solidFill>
                          <a:effectLst/>
                          <a:latin typeface="Calibri (Body)"/>
                        </a:rPr>
                        <a:t>Weibull k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945730"/>
                  </a:ext>
                </a:extLst>
              </a:tr>
              <a:tr h="229537">
                <a:tc>
                  <a:txBody>
                    <a:bodyPr/>
                    <a:lstStyle/>
                    <a:p>
                      <a:pPr algn="l" fontAlgn="ctr"/>
                      <a:r>
                        <a:rPr lang="en-US" sz="900" b="0" i="0" u="none" strike="noStrike">
                          <a:solidFill>
                            <a:srgbClr val="000000"/>
                          </a:solidFill>
                          <a:effectLst/>
                          <a:latin typeface="Calibri (Body)"/>
                        </a:rPr>
                        <a:t>Shear exponent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2871307"/>
                  </a:ext>
                </a:extLst>
              </a:tr>
              <a:tr h="229537">
                <a:tc>
                  <a:txBody>
                    <a:bodyPr/>
                    <a:lstStyle/>
                    <a:p>
                      <a:pPr algn="l" fontAlgn="ctr"/>
                      <a:r>
                        <a:rPr lang="en-US" sz="900" b="0" i="0" u="none" strike="noStrike">
                          <a:solidFill>
                            <a:srgbClr val="000000"/>
                          </a:solidFill>
                          <a:effectLst/>
                          <a:latin typeface="Calibri (Body)"/>
                        </a:rPr>
                        <a:t>Total system losses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18.9%</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8103767"/>
                  </a:ext>
                </a:extLst>
              </a:tr>
              <a:tr h="229537">
                <a:tc>
                  <a:txBody>
                    <a:bodyPr/>
                    <a:lstStyle/>
                    <a:p>
                      <a:pPr algn="l" fontAlgn="ctr"/>
                      <a:r>
                        <a:rPr lang="en-US" sz="900" b="0" i="0" u="none" strike="noStrike">
                          <a:solidFill>
                            <a:srgbClr val="000000"/>
                          </a:solidFill>
                          <a:effectLst/>
                          <a:latin typeface="Calibri (Body)"/>
                        </a:rPr>
                        <a:t>Net energy capture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MWh/MW/yr</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4,100</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System Advisor Model (SAM) calculation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237407"/>
                  </a:ext>
                </a:extLst>
              </a:tr>
              <a:tr h="229537">
                <a:tc>
                  <a:txBody>
                    <a:bodyPr/>
                    <a:lstStyle/>
                    <a:p>
                      <a:pPr algn="l" fontAlgn="ctr"/>
                      <a:r>
                        <a:rPr lang="en-US" sz="900" b="0" i="0" u="none" strike="noStrike">
                          <a:solidFill>
                            <a:srgbClr val="000000"/>
                          </a:solidFill>
                          <a:effectLst/>
                          <a:latin typeface="Calibri (Body)"/>
                        </a:rPr>
                        <a:t>Net capacity factor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46.8%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3495"/>
                  </a:ext>
                </a:extLst>
              </a:tr>
            </a:tbl>
          </a:graphicData>
        </a:graphic>
      </p:graphicFrame>
    </p:spTree>
    <p:extLst>
      <p:ext uri="{BB962C8B-B14F-4D97-AF65-F5344CB8AC3E}">
        <p14:creationId xmlns:p14="http://schemas.microsoft.com/office/powerpoint/2010/main" val="46364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DAC1-DED5-B880-3A47-FF3F1F18C471}"/>
              </a:ext>
            </a:extLst>
          </p:cNvPr>
          <p:cNvSpPr>
            <a:spLocks noGrp="1"/>
          </p:cNvSpPr>
          <p:nvPr>
            <p:ph type="title"/>
          </p:nvPr>
        </p:nvSpPr>
        <p:spPr/>
        <p:txBody>
          <a:bodyPr/>
          <a:lstStyle/>
          <a:p>
            <a:r>
              <a:rPr lang="en-US"/>
              <a:t>Key Inputs and Levelized Cost of Energy Results</a:t>
            </a:r>
          </a:p>
        </p:txBody>
      </p:sp>
      <p:sp>
        <p:nvSpPr>
          <p:cNvPr id="3" name="TextBox 2">
            <a:extLst>
              <a:ext uri="{FF2B5EF4-FFF2-40B4-BE49-F238E27FC236}">
                <a16:creationId xmlns:a16="http://schemas.microsoft.com/office/drawing/2014/main" id="{4FBCE1FB-74A8-00D2-FCB5-7356604D17A9}"/>
              </a:ext>
            </a:extLst>
          </p:cNvPr>
          <p:cNvSpPr txBox="1"/>
          <p:nvPr/>
        </p:nvSpPr>
        <p:spPr>
          <a:xfrm>
            <a:off x="457199" y="4607831"/>
            <a:ext cx="8236857" cy="577081"/>
          </a:xfrm>
          <a:prstGeom prst="rect">
            <a:avLst/>
          </a:prstGeom>
          <a:noFill/>
        </p:spPr>
        <p:txBody>
          <a:bodyPr wrap="square" rtlCol="0">
            <a:spAutoFit/>
          </a:bodyPr>
          <a:lstStyle/>
          <a:p>
            <a:r>
              <a:rPr lang="en-US" sz="1050"/>
              <a:t>Note: Additional information on the sources of data are presented in the Appendix section. Unless specifically stated, all cost data are reported in 2022 U.S. dollars (USD).</a:t>
            </a:r>
          </a:p>
          <a:p>
            <a:r>
              <a:rPr lang="en-US" sz="1050"/>
              <a:t>kW = kilowatt; MW = megawatt; MWh = megawatt-hour</a:t>
            </a:r>
          </a:p>
        </p:txBody>
      </p:sp>
      <p:graphicFrame>
        <p:nvGraphicFramePr>
          <p:cNvPr id="8" name="Table 7">
            <a:extLst>
              <a:ext uri="{FF2B5EF4-FFF2-40B4-BE49-F238E27FC236}">
                <a16:creationId xmlns:a16="http://schemas.microsoft.com/office/drawing/2014/main" id="{6FEC4B1D-16DE-E9BA-1420-33DE3D7CF4A8}"/>
              </a:ext>
            </a:extLst>
          </p:cNvPr>
          <p:cNvGraphicFramePr>
            <a:graphicFrameLocks noGrp="1"/>
          </p:cNvGraphicFramePr>
          <p:nvPr>
            <p:extLst>
              <p:ext uri="{D42A27DB-BD31-4B8C-83A1-F6EECF244321}">
                <p14:modId xmlns:p14="http://schemas.microsoft.com/office/powerpoint/2010/main" val="3740485689"/>
              </p:ext>
            </p:extLst>
          </p:nvPr>
        </p:nvGraphicFramePr>
        <p:xfrm>
          <a:off x="457200" y="1219200"/>
          <a:ext cx="8236856" cy="3388631"/>
        </p:xfrm>
        <a:graphic>
          <a:graphicData uri="http://schemas.openxmlformats.org/drawingml/2006/table">
            <a:tbl>
              <a:tblPr firstRow="1" bandRow="1"/>
              <a:tblGrid>
                <a:gridCol w="1809984">
                  <a:extLst>
                    <a:ext uri="{9D8B030D-6E8A-4147-A177-3AD203B41FA5}">
                      <a16:colId xmlns:a16="http://schemas.microsoft.com/office/drawing/2014/main" val="808804097"/>
                    </a:ext>
                  </a:extLst>
                </a:gridCol>
                <a:gridCol w="904993">
                  <a:extLst>
                    <a:ext uri="{9D8B030D-6E8A-4147-A177-3AD203B41FA5}">
                      <a16:colId xmlns:a16="http://schemas.microsoft.com/office/drawing/2014/main" val="1944248528"/>
                    </a:ext>
                  </a:extLst>
                </a:gridCol>
                <a:gridCol w="904993">
                  <a:extLst>
                    <a:ext uri="{9D8B030D-6E8A-4147-A177-3AD203B41FA5}">
                      <a16:colId xmlns:a16="http://schemas.microsoft.com/office/drawing/2014/main" val="1279597758"/>
                    </a:ext>
                  </a:extLst>
                </a:gridCol>
                <a:gridCol w="999202">
                  <a:extLst>
                    <a:ext uri="{9D8B030D-6E8A-4147-A177-3AD203B41FA5}">
                      <a16:colId xmlns:a16="http://schemas.microsoft.com/office/drawing/2014/main" val="680409056"/>
                    </a:ext>
                  </a:extLst>
                </a:gridCol>
                <a:gridCol w="904421">
                  <a:extLst>
                    <a:ext uri="{9D8B030D-6E8A-4147-A177-3AD203B41FA5}">
                      <a16:colId xmlns:a16="http://schemas.microsoft.com/office/drawing/2014/main" val="1309672425"/>
                    </a:ext>
                  </a:extLst>
                </a:gridCol>
                <a:gridCol w="904421">
                  <a:extLst>
                    <a:ext uri="{9D8B030D-6E8A-4147-A177-3AD203B41FA5}">
                      <a16:colId xmlns:a16="http://schemas.microsoft.com/office/drawing/2014/main" val="1780129986"/>
                    </a:ext>
                  </a:extLst>
                </a:gridCol>
                <a:gridCol w="904421">
                  <a:extLst>
                    <a:ext uri="{9D8B030D-6E8A-4147-A177-3AD203B41FA5}">
                      <a16:colId xmlns:a16="http://schemas.microsoft.com/office/drawing/2014/main" val="3515979839"/>
                    </a:ext>
                  </a:extLst>
                </a:gridCol>
                <a:gridCol w="904421">
                  <a:extLst>
                    <a:ext uri="{9D8B030D-6E8A-4147-A177-3AD203B41FA5}">
                      <a16:colId xmlns:a16="http://schemas.microsoft.com/office/drawing/2014/main" val="804736447"/>
                    </a:ext>
                  </a:extLst>
                </a:gridCol>
              </a:tblGrid>
              <a:tr h="307929">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Land-Based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gridSpan="2">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Offshore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hMerge="1">
                  <a:txBody>
                    <a:bodyPr/>
                    <a:lstStyle/>
                    <a:p>
                      <a:endParaRPr lang="en-US"/>
                    </a:p>
                  </a:txBody>
                  <a:tcPr/>
                </a:tc>
                <a:tc gridSpan="3">
                  <a:txBody>
                    <a:bodyPr/>
                    <a:lstStyle/>
                    <a:p>
                      <a:pPr marL="0" marR="0" algn="ctr">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Distributed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58364329"/>
                  </a:ext>
                </a:extLst>
              </a:tr>
              <a:tr h="578666">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Parameter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Units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6A6A6"/>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0AD47"/>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(Fixed-Bottom)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Utility Scale (Floating)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B0F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(Residential)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(Commercial)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nSpc>
                          <a:spcPct val="107000"/>
                        </a:lnSpc>
                        <a:spcBef>
                          <a:spcPts val="0"/>
                        </a:spcBef>
                        <a:spcAft>
                          <a:spcPts val="800"/>
                        </a:spcAft>
                      </a:pPr>
                      <a:r>
                        <a:rPr lang="en-US" sz="10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Single Turbine (Large)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2812226249"/>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Wind turbine rating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762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 (kW)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2667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0048" marR="80048" marT="40024" marB="400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2580141472"/>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Capital expenditures (CapEx)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1,750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4,640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6,169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8,425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6,327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3,270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6739677"/>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Fixed charge rate (FCR) (real)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6.73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147849771"/>
                  </a:ext>
                </a:extLst>
              </a:tr>
              <a:tr h="441541">
                <a:tc>
                  <a:txBody>
                    <a:bodyPr/>
                    <a:lstStyle/>
                    <a:p>
                      <a:pPr marL="97790" marR="0">
                        <a:lnSpc>
                          <a:spcPct val="107000"/>
                        </a:lnSpc>
                        <a:spcBef>
                          <a:spcPts val="0"/>
                        </a:spcBef>
                        <a:spcAft>
                          <a:spcPts val="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Operational expenditures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(OpEx)</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301636411"/>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Net annual energy production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MWh/MW/yr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4,100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2,580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2,846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3,326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1316981106"/>
                  </a:ext>
                </a:extLst>
              </a:tr>
              <a:tr h="412099">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Levelized cost of energy (LCOE)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97790"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$/MWh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marL="106045" marR="0">
                        <a:lnSpc>
                          <a:spcPct val="107000"/>
                        </a:lnSpc>
                        <a:spcBef>
                          <a:spcPts val="0"/>
                        </a:spcBef>
                        <a:spcAft>
                          <a:spcPts val="800"/>
                        </a:spcAft>
                      </a:pPr>
                      <a:r>
                        <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8338" marR="8338" marT="833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650991633"/>
                  </a:ext>
                </a:extLst>
              </a:tr>
            </a:tbl>
          </a:graphicData>
        </a:graphic>
      </p:graphicFrame>
      <p:graphicFrame>
        <p:nvGraphicFramePr>
          <p:cNvPr id="9" name="Table 8"/>
          <p:cNvGraphicFramePr>
            <a:graphicFrameLocks noGrp="1"/>
          </p:cNvGraphicFramePr>
          <p:nvPr/>
        </p:nvGraphicFramePr>
        <p:xfrm>
          <a:off x="914400" y="914400"/>
          <a:ext cx="10972800" cy="182880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gridCol w="1371600"/>
                <a:gridCol w="1371600"/>
              </a:tblGrid>
              <a:tr h="228600">
                <a:tc>
                  <a:txBody>
                    <a:bodyPr/>
                    <a:lstStyle/>
                    <a:p>
                      <a:pPr algn="ctr">
                        <a:defRPr b="1"/>
                      </a:pPr>
                      <a:r>
                        <a:t>Unnamed: 0</a:t>
                      </a:r>
                    </a:p>
                  </a:txBody>
                  <a:tcPr>
                    <a:solidFill>
                      <a:srgbClr val="D9D9D9"/>
                    </a:solidFill>
                  </a:tcPr>
                </a:tc>
                <a:tc>
                  <a:txBody>
                    <a:bodyPr/>
                    <a:lstStyle/>
                    <a:p>
                      <a:pPr algn="ctr">
                        <a:defRPr b="1"/>
                      </a:pPr>
                      <a:r>
                        <a:t>Unnamed: 1</a:t>
                      </a:r>
                    </a:p>
                  </a:txBody>
                  <a:tcPr>
                    <a:solidFill>
                      <a:srgbClr val="D9D9D9"/>
                    </a:solidFill>
                  </a:tcPr>
                </a:tc>
                <a:tc>
                  <a:txBody>
                    <a:bodyPr/>
                    <a:lstStyle/>
                    <a:p>
                      <a:pPr algn="ctr">
                        <a:defRPr b="1"/>
                      </a:pPr>
                      <a:r>
                        <a:t>Land-Based</a:t>
                      </a:r>
                    </a:p>
                  </a:txBody>
                  <a:tcPr>
                    <a:solidFill>
                      <a:srgbClr val="D9D9D9"/>
                    </a:solidFill>
                  </a:tcPr>
                </a:tc>
                <a:tc>
                  <a:txBody>
                    <a:bodyPr/>
                    <a:lstStyle/>
                    <a:p>
                      <a:pPr algn="ctr">
                        <a:defRPr b="1"/>
                      </a:pPr>
                      <a:r>
                        <a:t>Offshore</a:t>
                      </a:r>
                    </a:p>
                  </a:txBody>
                  <a:tcPr>
                    <a:solidFill>
                      <a:srgbClr val="D9D9D9"/>
                    </a:solidFill>
                  </a:tcPr>
                </a:tc>
                <a:tc>
                  <a:txBody>
                    <a:bodyPr/>
                    <a:lstStyle/>
                    <a:p>
                      <a:pPr algn="ctr">
                        <a:defRPr b="1"/>
                      </a:pPr>
                      <a:r>
                        <a:t>Offshore.1</a:t>
                      </a:r>
                    </a:p>
                  </a:txBody>
                  <a:tcPr>
                    <a:solidFill>
                      <a:srgbClr val="D9D9D9"/>
                    </a:solidFill>
                  </a:tcPr>
                </a:tc>
                <a:tc>
                  <a:txBody>
                    <a:bodyPr/>
                    <a:lstStyle/>
                    <a:p>
                      <a:pPr algn="ctr">
                        <a:defRPr b="1"/>
                      </a:pPr>
                      <a:r>
                        <a:t>Distributed</a:t>
                      </a:r>
                    </a:p>
                  </a:txBody>
                  <a:tcPr>
                    <a:solidFill>
                      <a:srgbClr val="D9D9D9"/>
                    </a:solidFill>
                  </a:tcPr>
                </a:tc>
                <a:tc>
                  <a:txBody>
                    <a:bodyPr/>
                    <a:lstStyle/>
                    <a:p>
                      <a:pPr algn="ctr">
                        <a:defRPr b="1"/>
                      </a:pPr>
                      <a:r>
                        <a:t>Distributed.1</a:t>
                      </a:r>
                    </a:p>
                  </a:txBody>
                  <a:tcPr>
                    <a:solidFill>
                      <a:srgbClr val="D9D9D9"/>
                    </a:solidFill>
                  </a:tcPr>
                </a:tc>
                <a:tc>
                  <a:txBody>
                    <a:bodyPr/>
                    <a:lstStyle/>
                    <a:p>
                      <a:pPr algn="ctr">
                        <a:defRPr b="1"/>
                      </a:pPr>
                      <a:r>
                        <a:t>Distributed.2</a:t>
                      </a:r>
                    </a:p>
                  </a:txBody>
                  <a:tcPr>
                    <a:solidFill>
                      <a:srgbClr val="D9D9D9"/>
                    </a:solidFill>
                  </a:tcPr>
                </a:tc>
              </a:tr>
              <a:tr h="228600">
                <a:tc>
                  <a:txBody>
                    <a:bodyPr/>
                    <a:lstStyle/>
                    <a:p>
                      <a:pPr algn="ctr"/>
                      <a:r>
                        <a:t>Parameter</a:t>
                      </a:r>
                    </a:p>
                  </a:txBody>
                  <a:tcPr/>
                </a:tc>
                <a:tc>
                  <a:txBody>
                    <a:bodyPr/>
                    <a:lstStyle/>
                    <a:p>
                      <a:pPr algn="ctr"/>
                      <a:r>
                        <a:t>Units</a:t>
                      </a:r>
                    </a:p>
                  </a:txBody>
                  <a:tcPr/>
                </a:tc>
                <a:tc>
                  <a:txBody>
                    <a:bodyPr/>
                    <a:lstStyle/>
                    <a:p>
                      <a:pPr algn="ctr"/>
                      <a:r>
                        <a:t>Utility Scale</a:t>
                      </a:r>
                    </a:p>
                  </a:txBody>
                  <a:tcPr/>
                </a:tc>
                <a:tc>
                  <a:txBody>
                    <a:bodyPr/>
                    <a:lstStyle/>
                    <a:p>
                      <a:pPr algn="ctr"/>
                      <a:r>
                        <a:t>Utility Scale (Fixed-Bottom)</a:t>
                      </a:r>
                    </a:p>
                  </a:txBody>
                  <a:tcPr/>
                </a:tc>
                <a:tc>
                  <a:txBody>
                    <a:bodyPr/>
                    <a:lstStyle/>
                    <a:p>
                      <a:pPr algn="ctr"/>
                      <a:r>
                        <a:t>Utility Scale (Floating)</a:t>
                      </a:r>
                    </a:p>
                  </a:txBody>
                  <a:tcPr/>
                </a:tc>
                <a:tc>
                  <a:txBody>
                    <a:bodyPr/>
                    <a:lstStyle/>
                    <a:p>
                      <a:pPr algn="ctr"/>
                      <a:r>
                        <a:t>Single Turbine (Residential)</a:t>
                      </a:r>
                    </a:p>
                  </a:txBody>
                  <a:tcPr/>
                </a:tc>
                <a:tc>
                  <a:txBody>
                    <a:bodyPr/>
                    <a:lstStyle/>
                    <a:p>
                      <a:pPr algn="ctr"/>
                      <a:r>
                        <a:t>Single Turbine (Commercial)</a:t>
                      </a:r>
                    </a:p>
                  </a:txBody>
                  <a:tcPr/>
                </a:tc>
                <a:tc>
                  <a:txBody>
                    <a:bodyPr/>
                    <a:lstStyle/>
                    <a:p>
                      <a:pPr algn="ctr"/>
                      <a:r>
                        <a:t>Single Turbine (Large)</a:t>
                      </a:r>
                    </a:p>
                  </a:txBody>
                  <a:tcPr/>
                </a:tc>
              </a:tr>
              <a:tr h="228600">
                <a:tc>
                  <a:txBody>
                    <a:bodyPr/>
                    <a:lstStyle/>
                    <a:p>
                      <a:pPr algn="ctr"/>
                      <a:r>
                        <a:t>Wind turbine rating</a:t>
                      </a:r>
                    </a:p>
                  </a:txBody>
                  <a:tcPr/>
                </a:tc>
                <a:tc>
                  <a:txBody>
                    <a:bodyPr/>
                    <a:lstStyle/>
                    <a:p>
                      <a:pPr algn="ctr"/>
                      <a:r>
                        <a:t>MW</a:t>
                      </a:r>
                    </a:p>
                  </a:txBody>
                  <a:tcPr/>
                </a:tc>
                <a:tc>
                  <a:txBody>
                    <a:bodyPr/>
                    <a:lstStyle/>
                    <a:p>
                      <a:pPr algn="ctr"/>
                      <a:r>
                        <a:t>3.3</a:t>
                      </a:r>
                    </a:p>
                  </a:txBody>
                  <a:tcPr/>
                </a:tc>
                <a:tc>
                  <a:txBody>
                    <a:bodyPr/>
                    <a:lstStyle/>
                    <a:p>
                      <a:pPr algn="ctr"/>
                      <a:r>
                        <a:t>12.0</a:t>
                      </a:r>
                    </a:p>
                  </a:txBody>
                  <a:tcPr/>
                </a:tc>
                <a:tc>
                  <a:txBody>
                    <a:bodyPr/>
                    <a:lstStyle/>
                    <a:p>
                      <a:pPr algn="ctr"/>
                      <a:r>
                        <a:t>12.0</a:t>
                      </a:r>
                    </a:p>
                  </a:txBody>
                  <a:tcPr/>
                </a:tc>
                <a:tc>
                  <a:txBody>
                    <a:bodyPr/>
                    <a:lstStyle/>
                    <a:p>
                      <a:pPr algn="ctr"/>
                      <a:r>
                        <a:t>20 (kW)</a:t>
                      </a:r>
                    </a:p>
                  </a:txBody>
                  <a:tcPr/>
                </a:tc>
                <a:tc>
                  <a:txBody>
                    <a:bodyPr/>
                    <a:lstStyle/>
                    <a:p>
                      <a:pPr algn="ctr"/>
                      <a:r>
                        <a:t>100 (kW)</a:t>
                      </a:r>
                    </a:p>
                  </a:txBody>
                  <a:tcPr/>
                </a:tc>
                <a:tc>
                  <a:txBody>
                    <a:bodyPr/>
                    <a:lstStyle/>
                    <a:p>
                      <a:pPr algn="ctr"/>
                      <a:r>
                        <a:t>1.5</a:t>
                      </a:r>
                    </a:p>
                  </a:txBody>
                  <a:tcPr/>
                </a:tc>
              </a:tr>
              <a:tr h="228600">
                <a:tc>
                  <a:txBody>
                    <a:bodyPr/>
                    <a:lstStyle/>
                    <a:p>
                      <a:pPr algn="ctr"/>
                      <a:r>
                        <a:t>Capital expenditures (CapEx)</a:t>
                      </a:r>
                    </a:p>
                  </a:txBody>
                  <a:tcPr/>
                </a:tc>
                <a:tc>
                  <a:txBody>
                    <a:bodyPr/>
                    <a:lstStyle/>
                    <a:p>
                      <a:pPr algn="ctr"/>
                      <a:r>
                        <a:t>$/kW</a:t>
                      </a:r>
                    </a:p>
                  </a:txBody>
                  <a:tcPr/>
                </a:tc>
                <a:tc>
                  <a:txBody>
                    <a:bodyPr/>
                    <a:lstStyle/>
                    <a:p>
                      <a:pPr algn="ctr"/>
                      <a:r>
                        <a:t>1,751</a:t>
                      </a:r>
                    </a:p>
                  </a:txBody>
                  <a:tcPr/>
                </a:tc>
                <a:tc>
                  <a:txBody>
                    <a:bodyPr/>
                    <a:lstStyle/>
                    <a:p>
                      <a:pPr algn="ctr"/>
                      <a:r>
                        <a:t>4,640</a:t>
                      </a:r>
                    </a:p>
                  </a:txBody>
                  <a:tcPr/>
                </a:tc>
                <a:tc>
                  <a:txBody>
                    <a:bodyPr/>
                    <a:lstStyle/>
                    <a:p>
                      <a:pPr algn="ctr"/>
                      <a:r>
                        <a:t>6,169</a:t>
                      </a:r>
                    </a:p>
                  </a:txBody>
                  <a:tcPr/>
                </a:tc>
                <a:tc>
                  <a:txBody>
                    <a:bodyPr/>
                    <a:lstStyle/>
                    <a:p>
                      <a:pPr algn="ctr"/>
                      <a:r>
                        <a:t>8,425</a:t>
                      </a:r>
                    </a:p>
                  </a:txBody>
                  <a:tcPr/>
                </a:tc>
                <a:tc>
                  <a:txBody>
                    <a:bodyPr/>
                    <a:lstStyle/>
                    <a:p>
                      <a:pPr algn="ctr"/>
                      <a:r>
                        <a:t>6,327</a:t>
                      </a:r>
                    </a:p>
                  </a:txBody>
                  <a:tcPr/>
                </a:tc>
                <a:tc>
                  <a:txBody>
                    <a:bodyPr/>
                    <a:lstStyle/>
                    <a:p>
                      <a:pPr algn="ctr"/>
                      <a:r>
                        <a:t>3,270</a:t>
                      </a:r>
                    </a:p>
                  </a:txBody>
                  <a:tcPr/>
                </a:tc>
              </a:tr>
              <a:tr h="228600">
                <a:tc>
                  <a:txBody>
                    <a:bodyPr/>
                    <a:lstStyle/>
                    <a:p>
                      <a:pPr algn="ctr"/>
                      <a:r>
                        <a:t>Fixed charge rate (FCR) (real)</a:t>
                      </a:r>
                    </a:p>
                  </a:txBody>
                  <a:tcPr/>
                </a:tc>
                <a:tc>
                  <a:txBody>
                    <a:bodyPr/>
                    <a:lstStyle/>
                    <a:p>
                      <a:pPr algn="ctr"/>
                      <a:r>
                        <a:t>%</a:t>
                      </a:r>
                    </a:p>
                  </a:txBody>
                  <a:tcPr/>
                </a:tc>
                <a:tc>
                  <a:txBody>
                    <a:bodyPr/>
                    <a:lstStyle/>
                    <a:p>
                      <a:pPr algn="ctr"/>
                      <a:r>
                        <a:t>6.73</a:t>
                      </a:r>
                    </a:p>
                  </a:txBody>
                  <a:tcPr/>
                </a:tc>
                <a:tc>
                  <a:txBody>
                    <a:bodyPr/>
                    <a:lstStyle/>
                    <a:p>
                      <a:pPr algn="ctr"/>
                      <a:r>
                        <a:t>6.48</a:t>
                      </a:r>
                    </a:p>
                  </a:txBody>
                  <a:tcPr/>
                </a:tc>
                <a:tc>
                  <a:txBody>
                    <a:bodyPr/>
                    <a:lstStyle/>
                    <a:p>
                      <a:pPr algn="ctr"/>
                      <a:r>
                        <a:t>6.48</a:t>
                      </a:r>
                    </a:p>
                  </a:txBody>
                  <a:tcPr/>
                </a:tc>
                <a:tc>
                  <a:txBody>
                    <a:bodyPr/>
                    <a:lstStyle/>
                    <a:p>
                      <a:pPr algn="ctr"/>
                      <a:r>
                        <a:t>6.73</a:t>
                      </a:r>
                    </a:p>
                  </a:txBody>
                  <a:tcPr/>
                </a:tc>
                <a:tc>
                  <a:txBody>
                    <a:bodyPr/>
                    <a:lstStyle/>
                    <a:p>
                      <a:pPr algn="ctr"/>
                      <a:r>
                        <a:t>6.73</a:t>
                      </a:r>
                    </a:p>
                  </a:txBody>
                  <a:tcPr/>
                </a:tc>
                <a:tc>
                  <a:txBody>
                    <a:bodyPr/>
                    <a:lstStyle/>
                    <a:p>
                      <a:pPr algn="ctr"/>
                      <a:r>
                        <a:t>6.73</a:t>
                      </a:r>
                    </a:p>
                  </a:txBody>
                  <a:tcPr/>
                </a:tc>
              </a:tr>
              <a:tr h="228600">
                <a:tc>
                  <a:txBody>
                    <a:bodyPr/>
                    <a:lstStyle/>
                    <a:p>
                      <a:pPr algn="ctr"/>
                      <a:r>
                        <a:t>Operational expenditures (OpEx)</a:t>
                      </a:r>
                    </a:p>
                  </a:txBody>
                  <a:tcPr/>
                </a:tc>
                <a:tc>
                  <a:txBody>
                    <a:bodyPr/>
                    <a:lstStyle/>
                    <a:p>
                      <a:pPr algn="ctr"/>
                      <a:r>
                        <a:t>$/kW/yr</a:t>
                      </a:r>
                    </a:p>
                  </a:txBody>
                  <a:tcPr/>
                </a:tc>
                <a:tc>
                  <a:txBody>
                    <a:bodyPr/>
                    <a:lstStyle/>
                    <a:p>
                      <a:pPr algn="ctr"/>
                      <a:r>
                        <a:t>41</a:t>
                      </a:r>
                    </a:p>
                  </a:txBody>
                  <a:tcPr/>
                </a:tc>
                <a:tc>
                  <a:txBody>
                    <a:bodyPr/>
                    <a:lstStyle/>
                    <a:p>
                      <a:pPr algn="ctr"/>
                      <a:r>
                        <a:t>108</a:t>
                      </a:r>
                    </a:p>
                  </a:txBody>
                  <a:tcPr/>
                </a:tc>
                <a:tc>
                  <a:txBody>
                    <a:bodyPr/>
                    <a:lstStyle/>
                    <a:p>
                      <a:pPr algn="ctr"/>
                      <a:r>
                        <a:t>87</a:t>
                      </a:r>
                    </a:p>
                  </a:txBody>
                  <a:tcPr/>
                </a:tc>
                <a:tc>
                  <a:txBody>
                    <a:bodyPr/>
                    <a:lstStyle/>
                    <a:p>
                      <a:pPr algn="ctr"/>
                      <a:r>
                        <a:t>39</a:t>
                      </a:r>
                    </a:p>
                  </a:txBody>
                  <a:tcPr/>
                </a:tc>
                <a:tc>
                  <a:txBody>
                    <a:bodyPr/>
                    <a:lstStyle/>
                    <a:p>
                      <a:pPr algn="ctr"/>
                      <a:r>
                        <a:t>39</a:t>
                      </a:r>
                    </a:p>
                  </a:txBody>
                  <a:tcPr/>
                </a:tc>
                <a:tc>
                  <a:txBody>
                    <a:bodyPr/>
                    <a:lstStyle/>
                    <a:p>
                      <a:pPr algn="ctr"/>
                      <a:r>
                        <a:t>39</a:t>
                      </a:r>
                    </a:p>
                  </a:txBody>
                  <a:tcPr/>
                </a:tc>
              </a:tr>
              <a:tr h="228600">
                <a:tc>
                  <a:txBody>
                    <a:bodyPr/>
                    <a:lstStyle/>
                    <a:p>
                      <a:pPr algn="ctr"/>
                      <a:r>
                        <a:t>Net annual energy production</a:t>
                      </a:r>
                    </a:p>
                  </a:txBody>
                  <a:tcPr/>
                </a:tc>
                <a:tc>
                  <a:txBody>
                    <a:bodyPr/>
                    <a:lstStyle/>
                    <a:p>
                      <a:pPr algn="ctr"/>
                      <a:r>
                        <a:t>MWh/MW/yr</a:t>
                      </a:r>
                    </a:p>
                  </a:txBody>
                  <a:tcPr/>
                </a:tc>
                <a:tc>
                  <a:txBody>
                    <a:bodyPr/>
                    <a:lstStyle/>
                    <a:p>
                      <a:pPr algn="ctr"/>
                      <a:r>
                        <a:t>4,100</a:t>
                      </a:r>
                    </a:p>
                  </a:txBody>
                  <a:tcPr/>
                </a:tc>
                <a:tc>
                  <a:txBody>
                    <a:bodyPr/>
                    <a:lstStyle/>
                    <a:p>
                      <a:pPr algn="ctr"/>
                      <a:r>
                        <a:t>4,295</a:t>
                      </a:r>
                    </a:p>
                  </a:txBody>
                  <a:tcPr/>
                </a:tc>
                <a:tc>
                  <a:txBody>
                    <a:bodyPr/>
                    <a:lstStyle/>
                    <a:p>
                      <a:pPr algn="ctr"/>
                      <a:r>
                        <a:t>3,346</a:t>
                      </a:r>
                    </a:p>
                  </a:txBody>
                  <a:tcPr/>
                </a:tc>
                <a:tc>
                  <a:txBody>
                    <a:bodyPr/>
                    <a:lstStyle/>
                    <a:p>
                      <a:pPr algn="ctr"/>
                      <a:r>
                        <a:t>2,580</a:t>
                      </a:r>
                    </a:p>
                  </a:txBody>
                  <a:tcPr/>
                </a:tc>
                <a:tc>
                  <a:txBody>
                    <a:bodyPr/>
                    <a:lstStyle/>
                    <a:p>
                      <a:pPr algn="ctr"/>
                      <a:r>
                        <a:t>2,846</a:t>
                      </a:r>
                    </a:p>
                  </a:txBody>
                  <a:tcPr/>
                </a:tc>
                <a:tc>
                  <a:txBody>
                    <a:bodyPr/>
                    <a:lstStyle/>
                    <a:p>
                      <a:pPr algn="ctr"/>
                      <a:r>
                        <a:t>3,326</a:t>
                      </a:r>
                    </a:p>
                  </a:txBody>
                  <a:tcPr/>
                </a:tc>
              </a:tr>
              <a:tr h="228600">
                <a:tc>
                  <a:txBody>
                    <a:bodyPr/>
                    <a:lstStyle/>
                    <a:p>
                      <a:pPr algn="ctr"/>
                      <a:r>
                        <a:t>Levelized cost of energy (LCOE)</a:t>
                      </a:r>
                    </a:p>
                  </a:txBody>
                  <a:tcPr/>
                </a:tc>
                <a:tc>
                  <a:txBody>
                    <a:bodyPr/>
                    <a:lstStyle/>
                    <a:p>
                      <a:pPr algn="ctr"/>
                      <a:r>
                        <a:t>$/MWh</a:t>
                      </a:r>
                    </a:p>
                  </a:txBody>
                  <a:tcPr/>
                </a:tc>
                <a:tc>
                  <a:txBody>
                    <a:bodyPr/>
                    <a:lstStyle/>
                    <a:p>
                      <a:pPr algn="ctr"/>
                      <a:r>
                        <a:t>39</a:t>
                      </a:r>
                    </a:p>
                  </a:txBody>
                  <a:tcPr/>
                </a:tc>
                <a:tc>
                  <a:txBody>
                    <a:bodyPr/>
                    <a:lstStyle/>
                    <a:p>
                      <a:pPr algn="ctr"/>
                      <a:r>
                        <a:t>95</a:t>
                      </a:r>
                    </a:p>
                  </a:txBody>
                  <a:tcPr/>
                </a:tc>
                <a:tc>
                  <a:txBody>
                    <a:bodyPr/>
                    <a:lstStyle/>
                    <a:p>
                      <a:pPr algn="ctr"/>
                      <a:r>
                        <a:t>145</a:t>
                      </a:r>
                    </a:p>
                  </a:txBody>
                  <a:tcPr/>
                </a:tc>
                <a:tc>
                  <a:txBody>
                    <a:bodyPr/>
                    <a:lstStyle/>
                    <a:p>
                      <a:pPr algn="ctr"/>
                      <a:r>
                        <a:t>235</a:t>
                      </a:r>
                    </a:p>
                  </a:txBody>
                  <a:tcPr/>
                </a:tc>
                <a:tc>
                  <a:txBody>
                    <a:bodyPr/>
                    <a:lstStyle/>
                    <a:p>
                      <a:pPr algn="ctr"/>
                      <a:r>
                        <a:t>163</a:t>
                      </a:r>
                    </a:p>
                  </a:txBody>
                  <a:tcPr/>
                </a:tc>
                <a:tc>
                  <a:txBody>
                    <a:bodyPr/>
                    <a:lstStyle/>
                    <a:p>
                      <a:pPr algn="ctr"/>
                      <a:r>
                        <a:t>78</a:t>
                      </a:r>
                    </a:p>
                  </a:txBody>
                  <a:tcPr/>
                </a:tc>
              </a:tr>
            </a:tbl>
          </a:graphicData>
        </a:graphic>
      </p:graphicFrame>
    </p:spTree>
    <p:extLst>
      <p:ext uri="{BB962C8B-B14F-4D97-AF65-F5344CB8AC3E}">
        <p14:creationId xmlns:p14="http://schemas.microsoft.com/office/powerpoint/2010/main" val="1072767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a:t>
            </a:r>
          </a:p>
        </p:txBody>
      </p:sp>
      <p:graphicFrame>
        <p:nvGraphicFramePr>
          <p:cNvPr id="8" name="Table 7">
            <a:extLst>
              <a:ext uri="{FF2B5EF4-FFF2-40B4-BE49-F238E27FC236}">
                <a16:creationId xmlns:a16="http://schemas.microsoft.com/office/drawing/2014/main" id="{9009BE73-12D2-C4B8-B8A3-3D24F13018A4}"/>
              </a:ext>
            </a:extLst>
          </p:cNvPr>
          <p:cNvGraphicFramePr>
            <a:graphicFrameLocks noGrp="1"/>
          </p:cNvGraphicFramePr>
          <p:nvPr>
            <p:extLst>
              <p:ext uri="{D42A27DB-BD31-4B8C-83A1-F6EECF244321}">
                <p14:modId xmlns:p14="http://schemas.microsoft.com/office/powerpoint/2010/main" val="391832427"/>
              </p:ext>
            </p:extLst>
          </p:nvPr>
        </p:nvGraphicFramePr>
        <p:xfrm>
          <a:off x="834411" y="907143"/>
          <a:ext cx="7468903" cy="279852"/>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79852">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 </a:t>
                      </a:r>
                    </a:p>
                    <a:p>
                      <a:pPr algn="ctr" fontAlgn="ctr"/>
                      <a:r>
                        <a:rPr lang="en-US" sz="900" b="1" i="0" u="none" strike="noStrike">
                          <a:solidFill>
                            <a:srgbClr val="FFFFFF"/>
                          </a:solidFill>
                          <a:effectLst/>
                          <a:latin typeface="Calibri (Body)"/>
                        </a:rPr>
                        <a:t>($/kW)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4" name="Table 3">
            <a:extLst>
              <a:ext uri="{FF2B5EF4-FFF2-40B4-BE49-F238E27FC236}">
                <a16:creationId xmlns:a16="http://schemas.microsoft.com/office/drawing/2014/main" id="{D12818AA-B20E-3A6A-9885-3DEAC828CE38}"/>
              </a:ext>
            </a:extLst>
          </p:cNvPr>
          <p:cNvGraphicFramePr>
            <a:graphicFrameLocks noGrp="1"/>
          </p:cNvGraphicFramePr>
          <p:nvPr>
            <p:extLst>
              <p:ext uri="{D42A27DB-BD31-4B8C-83A1-F6EECF244321}">
                <p14:modId xmlns:p14="http://schemas.microsoft.com/office/powerpoint/2010/main" val="3694848534"/>
              </p:ext>
            </p:extLst>
          </p:nvPr>
        </p:nvGraphicFramePr>
        <p:xfrm>
          <a:off x="834411" y="1191017"/>
          <a:ext cx="7475178" cy="2915386"/>
        </p:xfrm>
        <a:graphic>
          <a:graphicData uri="http://schemas.openxmlformats.org/drawingml/2006/table">
            <a:tbl>
              <a:tblPr/>
              <a:tblGrid>
                <a:gridCol w="2297061">
                  <a:extLst>
                    <a:ext uri="{9D8B030D-6E8A-4147-A177-3AD203B41FA5}">
                      <a16:colId xmlns:a16="http://schemas.microsoft.com/office/drawing/2014/main" val="1038258323"/>
                    </a:ext>
                  </a:extLst>
                </a:gridCol>
                <a:gridCol w="749463">
                  <a:extLst>
                    <a:ext uri="{9D8B030D-6E8A-4147-A177-3AD203B41FA5}">
                      <a16:colId xmlns:a16="http://schemas.microsoft.com/office/drawing/2014/main" val="2107857295"/>
                    </a:ext>
                  </a:extLst>
                </a:gridCol>
                <a:gridCol w="4428654">
                  <a:extLst>
                    <a:ext uri="{9D8B030D-6E8A-4147-A177-3AD203B41FA5}">
                      <a16:colId xmlns:a16="http://schemas.microsoft.com/office/drawing/2014/main" val="1309924077"/>
                    </a:ext>
                  </a:extLst>
                </a:gridCol>
              </a:tblGrid>
              <a:tr h="219770">
                <a:tc gridSpan="3">
                  <a:txBody>
                    <a:bodyPr/>
                    <a:lstStyle/>
                    <a:p>
                      <a:pPr algn="ctr" fontAlgn="b"/>
                      <a:r>
                        <a:rPr lang="en-US" sz="900" b="1" i="0" u="none" strike="noStrike">
                          <a:solidFill>
                            <a:schemeClr val="bg1"/>
                          </a:solidFill>
                          <a:effectLst/>
                          <a:latin typeface="Calibri (Body)"/>
                        </a:rPr>
                        <a:t>CapEx</a:t>
                      </a:r>
                    </a:p>
                  </a:txBody>
                  <a:tcPr marL="45720" marR="4572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272349402"/>
                  </a:ext>
                </a:extLst>
              </a:tr>
              <a:tr h="172186">
                <a:tc>
                  <a:txBody>
                    <a:bodyPr/>
                    <a:lstStyle/>
                    <a:p>
                      <a:pPr algn="l" fontAlgn="b"/>
                      <a:r>
                        <a:rPr lang="en-US" sz="900" b="0" i="0" u="none" strike="noStrike">
                          <a:solidFill>
                            <a:srgbClr val="000000"/>
                          </a:solidFill>
                          <a:effectLst/>
                          <a:latin typeface="Calibri (Body)"/>
                        </a:rPr>
                        <a:t>Total CapEx</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1,750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5458356"/>
                  </a:ext>
                </a:extLst>
              </a:tr>
              <a:tr h="172186">
                <a:tc>
                  <a:txBody>
                    <a:bodyPr/>
                    <a:lstStyle/>
                    <a:p>
                      <a:pPr algn="l" fontAlgn="b"/>
                      <a:r>
                        <a:rPr lang="en-US" sz="900" b="0" i="0" u="none" strike="noStrike">
                          <a:solidFill>
                            <a:srgbClr val="000000"/>
                          </a:solidFill>
                          <a:effectLst/>
                          <a:latin typeface="Calibri (Body)"/>
                        </a:rPr>
                        <a:t>    Turbine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969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1">
                  <a:txBody>
                    <a:bodyPr/>
                    <a:lstStyle/>
                    <a:p>
                      <a:pPr algn="l" fontAlgn="ctr"/>
                      <a:r>
                        <a:rPr lang="en-US" sz="900" b="0" i="0" u="none" strike="noStrike">
                          <a:solidFill>
                            <a:srgbClr val="000000"/>
                          </a:solidFill>
                          <a:effectLst/>
                          <a:latin typeface="Calibri (Body)"/>
                        </a:rPr>
                        <a:t>Cost and Scaling Model (</a:t>
                      </a:r>
                      <a:r>
                        <a:rPr lang="en-US" sz="900" b="0" i="0" u="none" strike="noStrike">
                          <a:solidFill>
                            <a:srgbClr val="0070C0"/>
                          </a:solidFill>
                          <a:effectLst/>
                          <a:latin typeface="Calibri (Body)"/>
                          <a:hlinkClick r:id="rId2"/>
                        </a:rPr>
                        <a:t>https://github.com/WISDEM/WISDEM</a:t>
                      </a:r>
                      <a:r>
                        <a:rPr lang="en-US" sz="900" b="0" i="0" u="none" strike="noStrike">
                          <a:solidFill>
                            <a:srgbClr val="000000"/>
                          </a:solidFill>
                          <a:effectLst/>
                          <a:latin typeface="Calibri (Body)"/>
                        </a:rPr>
                        <a:t>)</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4927581"/>
                  </a:ext>
                </a:extLst>
              </a:tr>
              <a:tr h="172186">
                <a:tc>
                  <a:txBody>
                    <a:bodyPr/>
                    <a:lstStyle/>
                    <a:p>
                      <a:pPr algn="l" fontAlgn="b"/>
                      <a:r>
                        <a:rPr lang="en-US" sz="900" b="0" i="0" u="none" strike="noStrike">
                          <a:solidFill>
                            <a:srgbClr val="000000"/>
                          </a:solidFill>
                          <a:effectLst/>
                          <a:latin typeface="Calibri (Body)"/>
                        </a:rPr>
                        <a:t>        Rotor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21613738"/>
                  </a:ext>
                </a:extLst>
              </a:tr>
              <a:tr h="172186">
                <a:tc>
                  <a:txBody>
                    <a:bodyPr/>
                    <a:lstStyle/>
                    <a:p>
                      <a:pPr algn="l" fontAlgn="b"/>
                      <a:r>
                        <a:rPr lang="en-US" sz="900" b="0" i="0" u="none" strike="noStrike">
                          <a:solidFill>
                            <a:srgbClr val="000000"/>
                          </a:solidFill>
                          <a:effectLst/>
                          <a:latin typeface="Calibri (Body)"/>
                        </a:rPr>
                        <a:t>            Blades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251</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2613186"/>
                  </a:ext>
                </a:extLst>
              </a:tr>
              <a:tr h="172186">
                <a:tc>
                  <a:txBody>
                    <a:bodyPr/>
                    <a:lstStyle/>
                    <a:p>
                      <a:pPr algn="l" fontAlgn="b"/>
                      <a:r>
                        <a:rPr lang="en-US" sz="900" b="0" i="0" u="none" strike="noStrike">
                          <a:solidFill>
                            <a:srgbClr val="000000"/>
                          </a:solidFill>
                          <a:effectLst/>
                          <a:latin typeface="Calibri (Body)"/>
                        </a:rPr>
                        <a:t>            Pitch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40584517"/>
                  </a:ext>
                </a:extLst>
              </a:tr>
              <a:tr h="172186">
                <a:tc>
                  <a:txBody>
                    <a:bodyPr/>
                    <a:lstStyle/>
                    <a:p>
                      <a:pPr algn="l" fontAlgn="b"/>
                      <a:r>
                        <a:rPr lang="en-US" sz="900" b="0" i="0" u="none" strike="noStrike">
                          <a:solidFill>
                            <a:srgbClr val="000000"/>
                          </a:solidFill>
                          <a:effectLst/>
                          <a:latin typeface="Calibri (Body)"/>
                        </a:rPr>
                        <a:t>            Hub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20109423"/>
                  </a:ext>
                </a:extLst>
              </a:tr>
              <a:tr h="172186">
                <a:tc>
                  <a:txBody>
                    <a:bodyPr/>
                    <a:lstStyle/>
                    <a:p>
                      <a:pPr algn="l" fontAlgn="b"/>
                      <a:r>
                        <a:rPr lang="en-US" sz="900" b="0" i="0" u="none" strike="noStrike">
                          <a:solidFill>
                            <a:srgbClr val="000000"/>
                          </a:solidFill>
                          <a:effectLst/>
                          <a:latin typeface="Calibri (Body)"/>
                        </a:rPr>
                        <a:t>        Nacelle module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76719379"/>
                  </a:ext>
                </a:extLst>
              </a:tr>
              <a:tr h="172186">
                <a:tc>
                  <a:txBody>
                    <a:bodyPr/>
                    <a:lstStyle/>
                    <a:p>
                      <a:pPr algn="l" fontAlgn="b"/>
                      <a:r>
                        <a:rPr lang="en-US" sz="900" b="0" i="0" u="none" strike="noStrike">
                          <a:solidFill>
                            <a:srgbClr val="000000"/>
                          </a:solidFill>
                          <a:effectLst/>
                          <a:latin typeface="Calibri (Body)"/>
                        </a:rPr>
                        <a:t>            Nacelle structural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1619565"/>
                  </a:ext>
                </a:extLst>
              </a:tr>
              <a:tr h="172186">
                <a:tc>
                  <a:txBody>
                    <a:bodyPr/>
                    <a:lstStyle/>
                    <a:p>
                      <a:pPr algn="l" fontAlgn="b"/>
                      <a:r>
                        <a:rPr lang="en-US" sz="900" b="0" i="0" u="none" strike="noStrike">
                          <a:solidFill>
                            <a:srgbClr val="000000"/>
                          </a:solidFill>
                          <a:effectLst/>
                          <a:latin typeface="Calibri (Body)"/>
                        </a:rPr>
                        <a:t>            Drivetrain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210</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09354788"/>
                  </a:ext>
                </a:extLst>
              </a:tr>
              <a:tr h="172186">
                <a:tc>
                  <a:txBody>
                    <a:bodyPr/>
                    <a:lstStyle/>
                    <a:p>
                      <a:pPr algn="l" fontAlgn="b"/>
                      <a:r>
                        <a:rPr lang="en-US" sz="900" b="0" i="0" u="none" strike="noStrike">
                          <a:solidFill>
                            <a:srgbClr val="000000"/>
                          </a:solidFill>
                          <a:effectLst/>
                          <a:latin typeface="Calibri (Body)"/>
                        </a:rPr>
                        <a:t>            Nacelle electrical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80061460"/>
                  </a:ext>
                </a:extLst>
              </a:tr>
              <a:tr h="172186">
                <a:tc>
                  <a:txBody>
                    <a:bodyPr/>
                    <a:lstStyle/>
                    <a:p>
                      <a:pPr algn="l" fontAlgn="b"/>
                      <a:r>
                        <a:rPr lang="en-US" sz="900" b="0" i="0" u="none" strike="noStrike">
                          <a:solidFill>
                            <a:srgbClr val="000000"/>
                          </a:solidFill>
                          <a:effectLst/>
                          <a:latin typeface="Calibri (Body)"/>
                        </a:rPr>
                        <a:t>            Yaw assembly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16353244"/>
                  </a:ext>
                </a:extLst>
              </a:tr>
              <a:tr h="172186">
                <a:tc>
                  <a:txBody>
                    <a:bodyPr/>
                    <a:lstStyle/>
                    <a:p>
                      <a:pPr algn="l" fontAlgn="b"/>
                      <a:r>
                        <a:rPr lang="en-US" sz="900" b="0" i="0" u="none" strike="noStrike">
                          <a:solidFill>
                            <a:srgbClr val="000000"/>
                          </a:solidFill>
                          <a:effectLst/>
                          <a:latin typeface="Calibri (Body)"/>
                        </a:rPr>
                        <a:t>        Tower module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245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6325655"/>
                  </a:ext>
                </a:extLst>
              </a:tr>
            </a:tbl>
          </a:graphicData>
        </a:graphic>
      </p:graphicFrame>
      <p:sp>
        <p:nvSpPr>
          <p:cNvPr id="3" name="TextBox 2">
            <a:extLst>
              <a:ext uri="{FF2B5EF4-FFF2-40B4-BE49-F238E27FC236}">
                <a16:creationId xmlns:a16="http://schemas.microsoft.com/office/drawing/2014/main" id="{79BA432C-05C0-C2AC-377C-5EB68D65595F}"/>
              </a:ext>
            </a:extLst>
          </p:cNvPr>
          <p:cNvSpPr txBox="1"/>
          <p:nvPr/>
        </p:nvSpPr>
        <p:spPr>
          <a:xfrm>
            <a:off x="457199" y="4216400"/>
            <a:ext cx="2612572" cy="276999"/>
          </a:xfrm>
          <a:prstGeom prst="rect">
            <a:avLst/>
          </a:prstGeom>
          <a:noFill/>
        </p:spPr>
        <p:txBody>
          <a:bodyPr wrap="square" rtlCol="0">
            <a:spAutoFit/>
          </a:bodyPr>
          <a:lstStyle/>
          <a:p>
            <a:r>
              <a:rPr lang="en-US" sz="1200"/>
              <a:t>(Continued on next slide)</a:t>
            </a:r>
          </a:p>
        </p:txBody>
      </p:sp>
    </p:spTree>
    <p:extLst>
      <p:ext uri="{BB962C8B-B14F-4D97-AF65-F5344CB8AC3E}">
        <p14:creationId xmlns:p14="http://schemas.microsoft.com/office/powerpoint/2010/main" val="2494585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Land-Based Wind System </a:t>
            </a:r>
            <a:r>
              <a:rPr lang="en-US" err="1"/>
              <a:t>CapEx</a:t>
            </a:r>
            <a:r>
              <a:rPr lang="en-US"/>
              <a:t> Breakdown (continued)</a:t>
            </a:r>
          </a:p>
        </p:txBody>
      </p:sp>
      <p:graphicFrame>
        <p:nvGraphicFramePr>
          <p:cNvPr id="3" name="Table 2">
            <a:extLst>
              <a:ext uri="{FF2B5EF4-FFF2-40B4-BE49-F238E27FC236}">
                <a16:creationId xmlns:a16="http://schemas.microsoft.com/office/drawing/2014/main" id="{3EA74F9C-1254-62C5-1AB9-85694AD9EA08}"/>
              </a:ext>
            </a:extLst>
          </p:cNvPr>
          <p:cNvGraphicFramePr>
            <a:graphicFrameLocks noGrp="1"/>
          </p:cNvGraphicFramePr>
          <p:nvPr>
            <p:extLst>
              <p:ext uri="{D42A27DB-BD31-4B8C-83A1-F6EECF244321}">
                <p14:modId xmlns:p14="http://schemas.microsoft.com/office/powerpoint/2010/main" val="1973690395"/>
              </p:ext>
            </p:extLst>
          </p:nvPr>
        </p:nvGraphicFramePr>
        <p:xfrm>
          <a:off x="834411" y="1142331"/>
          <a:ext cx="7475178" cy="2971800"/>
        </p:xfrm>
        <a:graphic>
          <a:graphicData uri="http://schemas.openxmlformats.org/drawingml/2006/table">
            <a:tbl>
              <a:tblPr/>
              <a:tblGrid>
                <a:gridCol w="2297061">
                  <a:extLst>
                    <a:ext uri="{9D8B030D-6E8A-4147-A177-3AD203B41FA5}">
                      <a16:colId xmlns:a16="http://schemas.microsoft.com/office/drawing/2014/main" val="1756761628"/>
                    </a:ext>
                  </a:extLst>
                </a:gridCol>
                <a:gridCol w="749463">
                  <a:extLst>
                    <a:ext uri="{9D8B030D-6E8A-4147-A177-3AD203B41FA5}">
                      <a16:colId xmlns:a16="http://schemas.microsoft.com/office/drawing/2014/main" val="1043359326"/>
                    </a:ext>
                  </a:extLst>
                </a:gridCol>
                <a:gridCol w="4428654">
                  <a:extLst>
                    <a:ext uri="{9D8B030D-6E8A-4147-A177-3AD203B41FA5}">
                      <a16:colId xmlns:a16="http://schemas.microsoft.com/office/drawing/2014/main" val="1215563128"/>
                    </a:ext>
                  </a:extLst>
                </a:gridCol>
              </a:tblGrid>
              <a:tr h="182880">
                <a:tc gridSpan="3">
                  <a:txBody>
                    <a:bodyPr/>
                    <a:lstStyle/>
                    <a:p>
                      <a:pPr marL="0" algn="ctr" defTabSz="457200" rtl="0" eaLnBrk="1" fontAlgn="b" latinLnBrk="0" hangingPunct="1"/>
                      <a:r>
                        <a:rPr lang="en-US" sz="900" b="1" i="0" u="none" strike="noStrike" kern="1200">
                          <a:solidFill>
                            <a:schemeClr val="bg1"/>
                          </a:solidFill>
                          <a:effectLst/>
                          <a:latin typeface="Calibri (Body)"/>
                          <a:ea typeface="+mn-ea"/>
                          <a:cs typeface="+mn-cs"/>
                        </a:rPr>
                        <a:t>CapEx</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pPr algn="ctr" fontAlgn="b"/>
                      <a:endParaRPr lang="en-US" sz="900" b="0" i="0" u="none" strike="noStrike">
                        <a:solidFill>
                          <a:srgbClr val="000000"/>
                        </a:solidFill>
                        <a:effectLst/>
                        <a:latin typeface="Calibri (Body)"/>
                      </a:endParaRP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ctr"/>
                      <a:endParaRPr lang="en-US" sz="900" b="0" i="0" u="none" strike="noStrike">
                        <a:solidFill>
                          <a:srgbClr val="000000"/>
                        </a:solidFill>
                        <a:effectLst/>
                        <a:latin typeface="Calibri (Body)"/>
                      </a:endParaRP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737859"/>
                  </a:ext>
                </a:extLst>
              </a:tr>
              <a:tr h="182880">
                <a:tc>
                  <a:txBody>
                    <a:bodyPr/>
                    <a:lstStyle/>
                    <a:p>
                      <a:pPr algn="l" fontAlgn="b"/>
                      <a:r>
                        <a:rPr lang="en-US" sz="900" b="0" i="0" u="none" strike="noStrike">
                          <a:solidFill>
                            <a:srgbClr val="000000"/>
                          </a:solidFill>
                          <a:effectLst/>
                          <a:latin typeface="Calibri (Body)"/>
                        </a:rPr>
                        <a:t>    Balance of system</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517</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Body)"/>
                        </a:rPr>
                        <a:t>Land-based Balance of System Systems Engineering [LandBOSSE] (Eberle et al. 2019)</a:t>
                      </a:r>
                    </a:p>
                  </a:txBody>
                  <a:tcPr marL="45720" marR="4572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832011"/>
                  </a:ext>
                </a:extLst>
              </a:tr>
              <a:tr h="182880">
                <a:tc>
                  <a:txBody>
                    <a:bodyPr/>
                    <a:lstStyle/>
                    <a:p>
                      <a:pPr algn="l" fontAlgn="b"/>
                      <a:r>
                        <a:rPr lang="en-US" sz="900" b="0" i="0" u="none" strike="noStrike">
                          <a:solidFill>
                            <a:srgbClr val="000000"/>
                          </a:solidFill>
                          <a:effectLst/>
                          <a:latin typeface="Calibri (Body)"/>
                        </a:rPr>
                        <a:t>        Development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3204403"/>
                  </a:ext>
                </a:extLst>
              </a:tr>
              <a:tr h="182880">
                <a:tc>
                  <a:txBody>
                    <a:bodyPr/>
                    <a:lstStyle/>
                    <a:p>
                      <a:pPr algn="l" fontAlgn="b"/>
                      <a:r>
                        <a:rPr lang="en-US" sz="900" b="0" i="0" u="none" strike="noStrike">
                          <a:solidFill>
                            <a:srgbClr val="000000"/>
                          </a:solidFill>
                          <a:effectLst/>
                          <a:latin typeface="Calibri (Body)"/>
                        </a:rPr>
                        <a:t>        Engineering and project management</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0462456"/>
                  </a:ext>
                </a:extLst>
              </a:tr>
              <a:tr h="182880">
                <a:tc>
                  <a:txBody>
                    <a:bodyPr/>
                    <a:lstStyle/>
                    <a:p>
                      <a:pPr algn="l" fontAlgn="b"/>
                      <a:r>
                        <a:rPr lang="en-US" sz="900" b="0" i="0" u="none" strike="noStrike">
                          <a:solidFill>
                            <a:srgbClr val="000000"/>
                          </a:solidFill>
                          <a:effectLst/>
                          <a:latin typeface="Calibri (Body)"/>
                        </a:rPr>
                        <a:t>        Foundation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106</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00315278"/>
                  </a:ext>
                </a:extLst>
              </a:tr>
              <a:tr h="182880">
                <a:tc>
                  <a:txBody>
                    <a:bodyPr/>
                    <a:lstStyle/>
                    <a:p>
                      <a:pPr algn="l" fontAlgn="b"/>
                      <a:r>
                        <a:rPr lang="en-US" sz="900" b="0" i="0" u="none" strike="noStrike">
                          <a:solidFill>
                            <a:srgbClr val="000000"/>
                          </a:solidFill>
                          <a:effectLst/>
                          <a:latin typeface="Calibri (Body)"/>
                        </a:rPr>
                        <a:t>        Site access and staging</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66597934"/>
                  </a:ext>
                </a:extLst>
              </a:tr>
              <a:tr h="182880">
                <a:tc>
                  <a:txBody>
                    <a:bodyPr/>
                    <a:lstStyle/>
                    <a:p>
                      <a:pPr algn="l" fontAlgn="b"/>
                      <a:r>
                        <a:rPr lang="en-US" sz="900" b="0" i="0" u="none" strike="noStrike">
                          <a:solidFill>
                            <a:srgbClr val="000000"/>
                          </a:solidFill>
                          <a:effectLst/>
                          <a:latin typeface="Calibri (Body)"/>
                        </a:rPr>
                        <a:t>        Assembly and installation</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89</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5365484"/>
                  </a:ext>
                </a:extLst>
              </a:tr>
              <a:tr h="182880">
                <a:tc>
                  <a:txBody>
                    <a:bodyPr/>
                    <a:lstStyle/>
                    <a:p>
                      <a:pPr algn="l" fontAlgn="b"/>
                      <a:r>
                        <a:rPr lang="en-US" sz="900" b="0" i="0" u="none" strike="noStrike">
                          <a:solidFill>
                            <a:srgbClr val="000000"/>
                          </a:solidFill>
                          <a:effectLst/>
                          <a:latin typeface="Calibri (Body)"/>
                        </a:rPr>
                        <a:t>        Electrical infrastructure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59102805"/>
                  </a:ext>
                </a:extLst>
              </a:tr>
              <a:tr h="182880">
                <a:tc>
                  <a:txBody>
                    <a:bodyPr/>
                    <a:lstStyle/>
                    <a:p>
                      <a:pPr algn="l" fontAlgn="b"/>
                      <a:r>
                        <a:rPr lang="en-US" sz="900" b="0" i="0" u="none" strike="noStrike">
                          <a:solidFill>
                            <a:srgbClr val="000000"/>
                          </a:solidFill>
                          <a:effectLst/>
                          <a:latin typeface="Calibri (Body)"/>
                        </a:rPr>
                        <a:t>        Wind turbine transport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172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3618472"/>
                  </a:ext>
                </a:extLst>
              </a:tr>
              <a:tr h="182880">
                <a:tc>
                  <a:txBody>
                    <a:bodyPr/>
                    <a:lstStyle/>
                    <a:p>
                      <a:pPr algn="l" fontAlgn="b"/>
                      <a:r>
                        <a:rPr lang="en-US" sz="900" b="0" i="0" u="none" strike="noStrike">
                          <a:solidFill>
                            <a:srgbClr val="000000"/>
                          </a:solidFill>
                          <a:effectLst/>
                          <a:latin typeface="Calibri (Body)"/>
                        </a:rPr>
                        <a:t>    Soft costs</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264</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512157"/>
                  </a:ext>
                </a:extLst>
              </a:tr>
              <a:tr h="182880">
                <a:tc>
                  <a:txBody>
                    <a:bodyPr/>
                    <a:lstStyle/>
                    <a:p>
                      <a:pPr algn="l" fontAlgn="b"/>
                      <a:r>
                        <a:rPr lang="en-US" sz="900" b="0" i="0" u="none" strike="noStrike">
                          <a:solidFill>
                            <a:srgbClr val="000000"/>
                          </a:solidFill>
                          <a:effectLst/>
                          <a:latin typeface="Calibri (Body)"/>
                        </a:rPr>
                        <a:t>        Construction finance</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102</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hlinkClick r:id="rId2"/>
                        </a:rPr>
                        <a:t>atb.nrel.gov</a:t>
                      </a:r>
                      <a:endParaRPr lang="en-US" sz="900" b="0" i="0" u="none" strike="noStrike">
                        <a:solidFill>
                          <a:schemeClr val="tx1"/>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5312520"/>
                  </a:ext>
                </a:extLst>
              </a:tr>
              <a:tr h="182880">
                <a:tc>
                  <a:txBody>
                    <a:bodyPr/>
                    <a:lstStyle/>
                    <a:p>
                      <a:pPr algn="l" fontAlgn="b"/>
                      <a:r>
                        <a:rPr lang="en-US" sz="900" b="0" i="0" u="none" strike="noStrike">
                          <a:solidFill>
                            <a:srgbClr val="000000"/>
                          </a:solidFill>
                          <a:effectLst/>
                          <a:latin typeface="Calibri (Body)"/>
                        </a:rPr>
                        <a:t>        Contingency</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48</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Includes insurance, permitting, bonding, and markup estimates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323208"/>
                  </a:ext>
                </a:extLst>
              </a:tr>
              <a:tr h="182880">
                <a:tc>
                  <a:txBody>
                    <a:bodyPr/>
                    <a:lstStyle/>
                    <a:p>
                      <a:pPr algn="l" fontAlgn="b"/>
                      <a:r>
                        <a:rPr lang="en-US" sz="900" b="0" i="0" u="none" strike="noStrike">
                          <a:solidFill>
                            <a:srgbClr val="000000"/>
                          </a:solidFill>
                          <a:effectLst/>
                          <a:latin typeface="Calibri (Body)"/>
                        </a:rPr>
                        <a:t>        Wind turbine warranty </a:t>
                      </a:r>
                    </a:p>
                  </a:txBody>
                  <a:tcPr marL="45720" marR="4572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115</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Assumes 2-year warranty </a:t>
                      </a:r>
                    </a:p>
                  </a:txBody>
                  <a:tcPr marL="45720" marR="4572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7738764"/>
                  </a:ext>
                </a:extLst>
              </a:tr>
            </a:tbl>
          </a:graphicData>
        </a:graphic>
      </p:graphicFrame>
      <p:graphicFrame>
        <p:nvGraphicFramePr>
          <p:cNvPr id="5" name="Table 4">
            <a:extLst>
              <a:ext uri="{FF2B5EF4-FFF2-40B4-BE49-F238E27FC236}">
                <a16:creationId xmlns:a16="http://schemas.microsoft.com/office/drawing/2014/main" id="{FC7B9E32-3596-F9B4-5447-B6899EE3D10B}"/>
              </a:ext>
            </a:extLst>
          </p:cNvPr>
          <p:cNvGraphicFramePr>
            <a:graphicFrameLocks noGrp="1"/>
          </p:cNvGraphicFramePr>
          <p:nvPr>
            <p:extLst>
              <p:ext uri="{D42A27DB-BD31-4B8C-83A1-F6EECF244321}">
                <p14:modId xmlns:p14="http://schemas.microsoft.com/office/powerpoint/2010/main" val="4234297488"/>
              </p:ext>
            </p:extLst>
          </p:nvPr>
        </p:nvGraphicFramePr>
        <p:xfrm>
          <a:off x="834411" y="907143"/>
          <a:ext cx="7468903" cy="235188"/>
        </p:xfrm>
        <a:graphic>
          <a:graphicData uri="http://schemas.openxmlformats.org/drawingml/2006/table">
            <a:tbl>
              <a:tblPr/>
              <a:tblGrid>
                <a:gridCol w="2294136">
                  <a:extLst>
                    <a:ext uri="{9D8B030D-6E8A-4147-A177-3AD203B41FA5}">
                      <a16:colId xmlns:a16="http://schemas.microsoft.com/office/drawing/2014/main" val="4111455556"/>
                    </a:ext>
                  </a:extLst>
                </a:gridCol>
                <a:gridCol w="751750">
                  <a:extLst>
                    <a:ext uri="{9D8B030D-6E8A-4147-A177-3AD203B41FA5}">
                      <a16:colId xmlns:a16="http://schemas.microsoft.com/office/drawing/2014/main" val="4109490478"/>
                    </a:ext>
                  </a:extLst>
                </a:gridCol>
                <a:gridCol w="4423017">
                  <a:extLst>
                    <a:ext uri="{9D8B030D-6E8A-4147-A177-3AD203B41FA5}">
                      <a16:colId xmlns:a16="http://schemas.microsoft.com/office/drawing/2014/main" val="441887752"/>
                    </a:ext>
                  </a:extLst>
                </a:gridCol>
              </a:tblGrid>
              <a:tr h="23518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spTree>
    <p:extLst>
      <p:ext uri="{BB962C8B-B14F-4D97-AF65-F5344CB8AC3E}">
        <p14:creationId xmlns:p14="http://schemas.microsoft.com/office/powerpoint/2010/main" val="3747992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Land-Based Wind </a:t>
            </a:r>
            <a:r>
              <a:rPr lang="en-US" err="1"/>
              <a:t>OpEx</a:t>
            </a:r>
            <a:r>
              <a:rPr lang="en-US"/>
              <a:t> and Financing Terms</a:t>
            </a:r>
          </a:p>
        </p:txBody>
      </p:sp>
      <p:graphicFrame>
        <p:nvGraphicFramePr>
          <p:cNvPr id="7" name="Table 6">
            <a:extLst>
              <a:ext uri="{FF2B5EF4-FFF2-40B4-BE49-F238E27FC236}">
                <a16:creationId xmlns:a16="http://schemas.microsoft.com/office/drawing/2014/main" id="{3B7D87DE-3F94-DD16-FAA5-603B4E444544}"/>
              </a:ext>
            </a:extLst>
          </p:cNvPr>
          <p:cNvGraphicFramePr>
            <a:graphicFrameLocks noGrp="1"/>
          </p:cNvGraphicFramePr>
          <p:nvPr>
            <p:extLst>
              <p:ext uri="{D42A27DB-BD31-4B8C-83A1-F6EECF244321}">
                <p14:modId xmlns:p14="http://schemas.microsoft.com/office/powerpoint/2010/main" val="2115012272"/>
              </p:ext>
            </p:extLst>
          </p:nvPr>
        </p:nvGraphicFramePr>
        <p:xfrm>
          <a:off x="457199" y="907143"/>
          <a:ext cx="8229601" cy="268967"/>
        </p:xfrm>
        <a:graphic>
          <a:graphicData uri="http://schemas.openxmlformats.org/drawingml/2006/table">
            <a:tbl>
              <a:tblPr/>
              <a:tblGrid>
                <a:gridCol w="2840299">
                  <a:extLst>
                    <a:ext uri="{9D8B030D-6E8A-4147-A177-3AD203B41FA5}">
                      <a16:colId xmlns:a16="http://schemas.microsoft.com/office/drawing/2014/main" val="4111455556"/>
                    </a:ext>
                  </a:extLst>
                </a:gridCol>
                <a:gridCol w="512193">
                  <a:extLst>
                    <a:ext uri="{9D8B030D-6E8A-4147-A177-3AD203B41FA5}">
                      <a16:colId xmlns:a16="http://schemas.microsoft.com/office/drawing/2014/main" val="2707446556"/>
                    </a:ext>
                  </a:extLst>
                </a:gridCol>
                <a:gridCol w="727854">
                  <a:extLst>
                    <a:ext uri="{9D8B030D-6E8A-4147-A177-3AD203B41FA5}">
                      <a16:colId xmlns:a16="http://schemas.microsoft.com/office/drawing/2014/main" val="4109490478"/>
                    </a:ext>
                  </a:extLst>
                </a:gridCol>
                <a:gridCol w="4149255">
                  <a:extLst>
                    <a:ext uri="{9D8B030D-6E8A-4147-A177-3AD203B41FA5}">
                      <a16:colId xmlns:a16="http://schemas.microsoft.com/office/drawing/2014/main" val="441887752"/>
                    </a:ext>
                  </a:extLst>
                </a:gridCol>
              </a:tblGrid>
              <a:tr h="268967">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91374400"/>
                  </a:ext>
                </a:extLst>
              </a:tr>
            </a:tbl>
          </a:graphicData>
        </a:graphic>
      </p:graphicFrame>
      <p:graphicFrame>
        <p:nvGraphicFramePr>
          <p:cNvPr id="5" name="Table 4">
            <a:extLst>
              <a:ext uri="{FF2B5EF4-FFF2-40B4-BE49-F238E27FC236}">
                <a16:creationId xmlns:a16="http://schemas.microsoft.com/office/drawing/2014/main" id="{41F155E5-10C0-3865-D985-6079485AE5A8}"/>
              </a:ext>
            </a:extLst>
          </p:cNvPr>
          <p:cNvGraphicFramePr>
            <a:graphicFrameLocks noGrp="1"/>
          </p:cNvGraphicFramePr>
          <p:nvPr>
            <p:extLst>
              <p:ext uri="{D42A27DB-BD31-4B8C-83A1-F6EECF244321}">
                <p14:modId xmlns:p14="http://schemas.microsoft.com/office/powerpoint/2010/main" val="1920276558"/>
              </p:ext>
            </p:extLst>
          </p:nvPr>
        </p:nvGraphicFramePr>
        <p:xfrm>
          <a:off x="457199" y="1176110"/>
          <a:ext cx="8236857" cy="3784767"/>
        </p:xfrm>
        <a:graphic>
          <a:graphicData uri="http://schemas.openxmlformats.org/drawingml/2006/table">
            <a:tbl>
              <a:tblPr/>
              <a:tblGrid>
                <a:gridCol w="2295038">
                  <a:extLst>
                    <a:ext uri="{9D8B030D-6E8A-4147-A177-3AD203B41FA5}">
                      <a16:colId xmlns:a16="http://schemas.microsoft.com/office/drawing/2014/main" val="1235561257"/>
                    </a:ext>
                  </a:extLst>
                </a:gridCol>
                <a:gridCol w="768255">
                  <a:extLst>
                    <a:ext uri="{9D8B030D-6E8A-4147-A177-3AD203B41FA5}">
                      <a16:colId xmlns:a16="http://schemas.microsoft.com/office/drawing/2014/main" val="2269959740"/>
                    </a:ext>
                  </a:extLst>
                </a:gridCol>
                <a:gridCol w="748805">
                  <a:extLst>
                    <a:ext uri="{9D8B030D-6E8A-4147-A177-3AD203B41FA5}">
                      <a16:colId xmlns:a16="http://schemas.microsoft.com/office/drawing/2014/main" val="1938590911"/>
                    </a:ext>
                  </a:extLst>
                </a:gridCol>
                <a:gridCol w="4424759">
                  <a:extLst>
                    <a:ext uri="{9D8B030D-6E8A-4147-A177-3AD203B41FA5}">
                      <a16:colId xmlns:a16="http://schemas.microsoft.com/office/drawing/2014/main" val="902147786"/>
                    </a:ext>
                  </a:extLst>
                </a:gridCol>
              </a:tblGrid>
              <a:tr h="162760">
                <a:tc gridSpan="4">
                  <a:txBody>
                    <a:bodyPr/>
                    <a:lstStyle/>
                    <a:p>
                      <a:pPr algn="ctr" fontAlgn="b"/>
                      <a:r>
                        <a:rPr lang="en-US" sz="900" b="1" i="0" u="none" strike="noStrike">
                          <a:solidFill>
                            <a:schemeClr val="bg1"/>
                          </a:solidFill>
                          <a:effectLst/>
                          <a:latin typeface="Calibri (Body)"/>
                        </a:rPr>
                        <a:t>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5590199"/>
                  </a:ext>
                </a:extLst>
              </a:tr>
              <a:tr h="162760">
                <a:tc>
                  <a:txBody>
                    <a:bodyPr/>
                    <a:lstStyle/>
                    <a:p>
                      <a:pPr algn="l" fontAlgn="b"/>
                      <a:r>
                        <a:rPr lang="en-US" sz="900" b="0" i="0" u="none" strike="noStrike">
                          <a:solidFill>
                            <a:srgbClr val="000000"/>
                          </a:solidFill>
                          <a:effectLst/>
                          <a:latin typeface="+mn-lt"/>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5004277"/>
                  </a:ext>
                </a:extLst>
              </a:tr>
              <a:tr h="162760">
                <a:tc gridSpan="4">
                  <a:txBody>
                    <a:bodyPr/>
                    <a:lstStyle/>
                    <a:p>
                      <a:pPr algn="ctr" fontAlgn="b"/>
                      <a:r>
                        <a:rPr lang="en-US" sz="900" b="1" i="0" u="none" strike="noStrike">
                          <a:solidFill>
                            <a:schemeClr val="bg1"/>
                          </a:solidFill>
                          <a:effectLst/>
                          <a:latin typeface="+mn-lt"/>
                        </a:rPr>
                        <a:t>Financials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1265250"/>
                  </a:ext>
                </a:extLst>
              </a:tr>
              <a:tr h="162760">
                <a:tc>
                  <a:txBody>
                    <a:bodyPr/>
                    <a:lstStyle/>
                    <a:p>
                      <a:pPr algn="l" fontAlgn="b"/>
                      <a:r>
                        <a:rPr lang="en-US" sz="900" b="0" i="0" u="none" strike="noStrike">
                          <a:solidFill>
                            <a:srgbClr val="000000"/>
                          </a:solidFill>
                          <a:effectLst/>
                          <a:latin typeface="+mn-lt"/>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Project life assumption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7620960"/>
                  </a:ext>
                </a:extLst>
              </a:tr>
              <a:tr h="162760">
                <a:tc>
                  <a:txBody>
                    <a:bodyPr/>
                    <a:lstStyle/>
                    <a:p>
                      <a:pPr algn="l" fontAlgn="b"/>
                      <a:r>
                        <a:rPr lang="en-US" sz="900" b="0" i="0" u="none" strike="noStrike">
                          <a:solidFill>
                            <a:srgbClr val="000000"/>
                          </a:solidFill>
                          <a:effectLst/>
                          <a:latin typeface="+mn-lt"/>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2063526"/>
                  </a:ext>
                </a:extLst>
              </a:tr>
              <a:tr h="162760">
                <a:tc>
                  <a:txBody>
                    <a:bodyPr/>
                    <a:lstStyle/>
                    <a:p>
                      <a:pPr algn="l" fontAlgn="b"/>
                      <a:r>
                        <a:rPr lang="en-US" sz="900" b="0" i="0" u="none" strike="noStrike">
                          <a:solidFill>
                            <a:srgbClr val="000000"/>
                          </a:solidFill>
                          <a:effectLst/>
                          <a:latin typeface="+mn-lt"/>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44634152"/>
                  </a:ext>
                </a:extLst>
              </a:tr>
              <a:tr h="162760">
                <a:tc>
                  <a:txBody>
                    <a:bodyPr/>
                    <a:lstStyle/>
                    <a:p>
                      <a:pPr algn="l" fontAlgn="b"/>
                      <a:r>
                        <a:rPr lang="en-US" sz="900" b="0" i="0" u="none" strike="noStrike">
                          <a:solidFill>
                            <a:srgbClr val="000000"/>
                          </a:solidFill>
                          <a:effectLst/>
                          <a:latin typeface="+mn-lt"/>
                        </a:rPr>
                        <a:t>Interest during construction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600738"/>
                  </a:ext>
                </a:extLst>
              </a:tr>
              <a:tr h="162760">
                <a:tc>
                  <a:txBody>
                    <a:bodyPr/>
                    <a:lstStyle/>
                    <a:p>
                      <a:pPr algn="l" fontAlgn="b"/>
                      <a:r>
                        <a:rPr lang="en-US" sz="900" b="0" i="0" u="none" strike="noStrike">
                          <a:solidFill>
                            <a:srgbClr val="000000"/>
                          </a:solidFill>
                          <a:effectLst/>
                          <a:latin typeface="+mn-lt"/>
                        </a:rPr>
                        <a:t>Construction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643065"/>
                  </a:ext>
                </a:extLst>
              </a:tr>
              <a:tr h="162760">
                <a:tc>
                  <a:txBody>
                    <a:bodyPr/>
                    <a:lstStyle/>
                    <a:p>
                      <a:pPr algn="l" fontAlgn="b"/>
                      <a:r>
                        <a:rPr lang="en-US" sz="900" b="0" i="0" u="none" strike="noStrike">
                          <a:solidFill>
                            <a:srgbClr val="000000"/>
                          </a:solidFill>
                          <a:effectLst/>
                          <a:latin typeface="+mn-lt"/>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71.5%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b"/>
                      <a:r>
                        <a:rPr lang="en-US" sz="900" b="0" i="0" u="none" strike="noStrike">
                          <a:solidFill>
                            <a:schemeClr val="tx1"/>
                          </a:solidFill>
                          <a:effectLst/>
                          <a:latin typeface="+mn-lt"/>
                          <a:hlinkClick r:id="rId2"/>
                        </a:rPr>
                        <a:t>atb.nrel.gov</a:t>
                      </a:r>
                      <a:endParaRPr lang="en-US" sz="9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324460"/>
                  </a:ext>
                </a:extLst>
              </a:tr>
              <a:tr h="162760">
                <a:tc>
                  <a:txBody>
                    <a:bodyPr/>
                    <a:lstStyle/>
                    <a:p>
                      <a:pPr algn="l" fontAlgn="b"/>
                      <a:r>
                        <a:rPr lang="en-US" sz="900" b="0" i="0" u="none" strike="noStrike">
                          <a:solidFill>
                            <a:srgbClr val="000000"/>
                          </a:solidFill>
                          <a:effectLst/>
                          <a:latin typeface="+mn-lt"/>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91111900"/>
                  </a:ext>
                </a:extLst>
              </a:tr>
              <a:tr h="162760">
                <a:tc>
                  <a:txBody>
                    <a:bodyPr/>
                    <a:lstStyle/>
                    <a:p>
                      <a:pPr algn="l" fontAlgn="b"/>
                      <a:r>
                        <a:rPr lang="en-US" sz="900" b="0" i="0" u="none" strike="noStrike">
                          <a:solidFill>
                            <a:srgbClr val="000000"/>
                          </a:solidFill>
                          <a:effectLst/>
                          <a:latin typeface="+mn-lt"/>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0069426"/>
                  </a:ext>
                </a:extLst>
              </a:tr>
              <a:tr h="244397">
                <a:tc>
                  <a:txBody>
                    <a:bodyPr/>
                    <a:lstStyle/>
                    <a:p>
                      <a:pPr algn="l" fontAlgn="b"/>
                      <a:r>
                        <a:rPr lang="en-US" sz="900" b="0" i="0" u="none" strike="noStrike">
                          <a:solidFill>
                            <a:srgbClr val="000000"/>
                          </a:solidFill>
                          <a:effectLst/>
                          <a:latin typeface="+mn-lt"/>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708781"/>
                  </a:ext>
                </a:extLst>
              </a:tr>
              <a:tr h="162760">
                <a:tc>
                  <a:txBody>
                    <a:bodyPr/>
                    <a:lstStyle/>
                    <a:p>
                      <a:pPr algn="l" fontAlgn="b"/>
                      <a:r>
                        <a:rPr lang="en-US" sz="900" b="0" i="0" u="none" strike="noStrike">
                          <a:solidFill>
                            <a:srgbClr val="000000"/>
                          </a:solidFill>
                          <a:effectLst/>
                          <a:latin typeface="+mn-lt"/>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94825088"/>
                  </a:ext>
                </a:extLst>
              </a:tr>
              <a:tr h="162760">
                <a:tc>
                  <a:txBody>
                    <a:bodyPr/>
                    <a:lstStyle/>
                    <a:p>
                      <a:pPr algn="l" fontAlgn="b"/>
                      <a:r>
                        <a:rPr lang="en-US" sz="900" b="0" i="0" u="none" strike="noStrike">
                          <a:solidFill>
                            <a:srgbClr val="000000"/>
                          </a:solidFill>
                          <a:effectLst/>
                          <a:latin typeface="+mn-lt"/>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90868342"/>
                  </a:ext>
                </a:extLst>
              </a:tr>
              <a:tr h="162760">
                <a:tc>
                  <a:txBody>
                    <a:bodyPr/>
                    <a:lstStyle/>
                    <a:p>
                      <a:pPr algn="l" fontAlgn="b"/>
                      <a:r>
                        <a:rPr lang="en-US" sz="900" b="0" i="0" u="none" strike="noStrike">
                          <a:solidFill>
                            <a:srgbClr val="000000"/>
                          </a:solidFill>
                          <a:effectLst/>
                          <a:latin typeface="+mn-lt"/>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41351203"/>
                  </a:ext>
                </a:extLst>
              </a:tr>
              <a:tr h="162760">
                <a:tc>
                  <a:txBody>
                    <a:bodyPr/>
                    <a:lstStyle/>
                    <a:p>
                      <a:pPr algn="l" fontAlgn="b"/>
                      <a:r>
                        <a:rPr lang="en-US" sz="900" b="0" i="0" u="none" strike="noStrike">
                          <a:solidFill>
                            <a:srgbClr val="000000"/>
                          </a:solidFill>
                          <a:effectLst/>
                          <a:latin typeface="+mn-lt"/>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3578"/>
                  </a:ext>
                </a:extLst>
              </a:tr>
              <a:tr h="162760">
                <a:tc>
                  <a:txBody>
                    <a:bodyPr/>
                    <a:lstStyle/>
                    <a:p>
                      <a:pPr algn="l" fontAlgn="b"/>
                      <a:r>
                        <a:rPr lang="en-US" sz="900" b="0" i="0" u="none" strike="noStrike">
                          <a:solidFill>
                            <a:srgbClr val="000000"/>
                          </a:solidFill>
                          <a:effectLst/>
                          <a:latin typeface="+mn-lt"/>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 </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mn-lt"/>
                        </a:rPr>
                        <a:t>Modified Accelerated Cost Recovery System (MACRS) is standard for U.S. wind projects</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324667"/>
                  </a:ext>
                </a:extLst>
              </a:tr>
              <a:tr h="162760">
                <a:tc>
                  <a:txBody>
                    <a:bodyPr/>
                    <a:lstStyle/>
                    <a:p>
                      <a:pPr algn="l" fontAlgn="b"/>
                      <a:r>
                        <a:rPr lang="en-US" sz="900" b="0" i="0" u="none" strike="noStrike">
                          <a:solidFill>
                            <a:srgbClr val="000000"/>
                          </a:solidFill>
                          <a:effectLst/>
                          <a:latin typeface="+mn-lt"/>
                        </a:rPr>
                        <a:t>Depreciation adjustment (net present value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mn-lt"/>
                        </a:rPr>
                        <a:t>Calculation</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737635"/>
                  </a:ext>
                </a:extLst>
              </a:tr>
              <a:tr h="162760">
                <a:tc>
                  <a:txBody>
                    <a:bodyPr/>
                    <a:lstStyle/>
                    <a:p>
                      <a:pPr algn="l" fontAlgn="b"/>
                      <a:r>
                        <a:rPr lang="en-US" sz="900" b="0" i="0" u="none" strike="noStrike">
                          <a:solidFill>
                            <a:srgbClr val="000000"/>
                          </a:solidFill>
                          <a:effectLst/>
                          <a:latin typeface="+mn-lt"/>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64967890"/>
                  </a:ext>
                </a:extLst>
              </a:tr>
              <a:tr h="162760">
                <a:tc>
                  <a:txBody>
                    <a:bodyPr/>
                    <a:lstStyle/>
                    <a:p>
                      <a:pPr algn="l" fontAlgn="b"/>
                      <a:r>
                        <a:rPr lang="en-US" sz="900" b="0" i="0" u="none" strike="noStrike">
                          <a:solidFill>
                            <a:srgbClr val="000000"/>
                          </a:solidFill>
                          <a:effectLst/>
                          <a:latin typeface="+mn-lt"/>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430688"/>
                  </a:ext>
                </a:extLst>
              </a:tr>
              <a:tr h="162760">
                <a:tc>
                  <a:txBody>
                    <a:bodyPr/>
                    <a:lstStyle/>
                    <a:p>
                      <a:pPr algn="l" fontAlgn="b"/>
                      <a:r>
                        <a:rPr lang="en-US" sz="900" b="0" i="0" u="none" strike="noStrike">
                          <a:solidFill>
                            <a:srgbClr val="000000"/>
                          </a:solidFill>
                          <a:effectLst/>
                          <a:latin typeface="+mn-lt"/>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64125139"/>
                  </a:ext>
                </a:extLst>
              </a:tr>
              <a:tr h="173610">
                <a:tc>
                  <a:txBody>
                    <a:bodyPr/>
                    <a:lstStyle/>
                    <a:p>
                      <a:pPr algn="l" fontAlgn="b"/>
                      <a:r>
                        <a:rPr lang="en-US" sz="900" b="0" i="0" u="none" strike="noStrike">
                          <a:solidFill>
                            <a:srgbClr val="FFFFFF"/>
                          </a:solidFill>
                          <a:effectLst/>
                          <a:latin typeface="+mn-lt"/>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mn-lt"/>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mn-lt"/>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189091630"/>
                  </a:ext>
                </a:extLst>
              </a:tr>
            </a:tbl>
          </a:graphicData>
        </a:graphic>
      </p:graphicFrame>
    </p:spTree>
    <p:extLst>
      <p:ext uri="{BB962C8B-B14F-4D97-AF65-F5344CB8AC3E}">
        <p14:creationId xmlns:p14="http://schemas.microsoft.com/office/powerpoint/2010/main" val="3820397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a:solidFill>
            <a:srgbClr val="0079C1"/>
          </a:solidFill>
        </p:spPr>
        <p:txBody>
          <a:bodyPr/>
          <a:lstStyle/>
          <a:p>
            <a:r>
              <a:rPr lang="en-US"/>
              <a:t>Fixed-Bottom Offshore Wind </a:t>
            </a:r>
            <a:br>
              <a:rPr lang="en-US"/>
            </a:br>
            <a:r>
              <a:rPr lang="en-US"/>
              <a:t>Reference Project Details </a:t>
            </a:r>
          </a:p>
        </p:txBody>
      </p:sp>
      <p:graphicFrame>
        <p:nvGraphicFramePr>
          <p:cNvPr id="3" name="Table 2">
            <a:extLst>
              <a:ext uri="{FF2B5EF4-FFF2-40B4-BE49-F238E27FC236}">
                <a16:creationId xmlns:a16="http://schemas.microsoft.com/office/drawing/2014/main" id="{F7D4DF36-5B07-3DA2-3C4F-6B5E87B2DC6C}"/>
              </a:ext>
            </a:extLst>
          </p:cNvPr>
          <p:cNvGraphicFramePr>
            <a:graphicFrameLocks noGrp="1"/>
          </p:cNvGraphicFramePr>
          <p:nvPr>
            <p:extLst>
              <p:ext uri="{D42A27DB-BD31-4B8C-83A1-F6EECF244321}">
                <p14:modId xmlns:p14="http://schemas.microsoft.com/office/powerpoint/2010/main" val="1705952645"/>
              </p:ext>
            </p:extLst>
          </p:nvPr>
        </p:nvGraphicFramePr>
        <p:xfrm>
          <a:off x="457199" y="907143"/>
          <a:ext cx="8229602" cy="3993467"/>
        </p:xfrm>
        <a:graphic>
          <a:graphicData uri="http://schemas.openxmlformats.org/drawingml/2006/table">
            <a:tbl>
              <a:tblPr/>
              <a:tblGrid>
                <a:gridCol w="2433155">
                  <a:extLst>
                    <a:ext uri="{9D8B030D-6E8A-4147-A177-3AD203B41FA5}">
                      <a16:colId xmlns:a16="http://schemas.microsoft.com/office/drawing/2014/main" val="3701671681"/>
                    </a:ext>
                  </a:extLst>
                </a:gridCol>
                <a:gridCol w="840018">
                  <a:extLst>
                    <a:ext uri="{9D8B030D-6E8A-4147-A177-3AD203B41FA5}">
                      <a16:colId xmlns:a16="http://schemas.microsoft.com/office/drawing/2014/main" val="2946164640"/>
                    </a:ext>
                  </a:extLst>
                </a:gridCol>
                <a:gridCol w="746683">
                  <a:extLst>
                    <a:ext uri="{9D8B030D-6E8A-4147-A177-3AD203B41FA5}">
                      <a16:colId xmlns:a16="http://schemas.microsoft.com/office/drawing/2014/main" val="1009400483"/>
                    </a:ext>
                  </a:extLst>
                </a:gridCol>
                <a:gridCol w="4209746">
                  <a:extLst>
                    <a:ext uri="{9D8B030D-6E8A-4147-A177-3AD203B41FA5}">
                      <a16:colId xmlns:a16="http://schemas.microsoft.com/office/drawing/2014/main" val="625206781"/>
                    </a:ext>
                  </a:extLst>
                </a:gridCol>
              </a:tblGrid>
              <a:tr h="347258">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359761270"/>
                  </a:ext>
                </a:extLst>
              </a:tr>
              <a:tr h="173629">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2997522"/>
                  </a:ext>
                </a:extLst>
              </a:tr>
              <a:tr h="173629">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4961386"/>
                  </a:ext>
                </a:extLst>
              </a:tr>
              <a:tr h="173629">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725997"/>
                  </a:ext>
                </a:extLst>
              </a:tr>
              <a:tr h="173629">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6969778"/>
                  </a:ext>
                </a:extLst>
              </a:tr>
              <a:tr h="173629">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39363250"/>
                  </a:ext>
                </a:extLst>
              </a:tr>
              <a:tr h="173629">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23256146"/>
                  </a:ext>
                </a:extLst>
              </a:tr>
              <a:tr h="173629">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7919682"/>
                  </a:ext>
                </a:extLst>
              </a:tr>
              <a:tr h="173629">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fixed-bottom offshore site for COE Review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8883569"/>
                  </a:ext>
                </a:extLst>
              </a:tr>
              <a:tr h="173629">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Monopile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76722299"/>
                  </a:ext>
                </a:extLst>
              </a:tr>
              <a:tr h="173629">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93000832"/>
                  </a:ext>
                </a:extLst>
              </a:tr>
              <a:tr h="173629">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2148118"/>
                  </a:ext>
                </a:extLst>
              </a:tr>
              <a:tr h="173629">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7568424"/>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82334513"/>
                  </a:ext>
                </a:extLst>
              </a:tr>
              <a:tr h="173629">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71048"/>
                  </a:ext>
                </a:extLst>
              </a:tr>
              <a:tr h="173629">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87896590"/>
                  </a:ext>
                </a:extLst>
              </a:tr>
              <a:tr h="173629">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76050396"/>
                  </a:ext>
                </a:extLst>
              </a:tr>
              <a:tr h="173629">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241064"/>
                  </a:ext>
                </a:extLst>
              </a:tr>
              <a:tr h="173629">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495541"/>
                  </a:ext>
                </a:extLst>
              </a:tr>
              <a:tr h="173629">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378616"/>
                  </a:ext>
                </a:extLst>
              </a:tr>
              <a:tr h="173629">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004014"/>
                  </a:ext>
                </a:extLst>
              </a:tr>
              <a:tr h="173629">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7714718"/>
                  </a:ext>
                </a:extLst>
              </a:tr>
            </a:tbl>
          </a:graphicData>
        </a:graphic>
      </p:graphicFrame>
    </p:spTree>
    <p:extLst>
      <p:ext uri="{BB962C8B-B14F-4D97-AF65-F5344CB8AC3E}">
        <p14:creationId xmlns:p14="http://schemas.microsoft.com/office/powerpoint/2010/main" val="3772586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Fixed-Bottom Offshore Wind </a:t>
            </a:r>
            <a:br>
              <a:rPr lang="en-US"/>
            </a:br>
            <a:r>
              <a:rPr lang="en-US"/>
              <a:t>System </a:t>
            </a:r>
            <a:r>
              <a:rPr lang="en-US" err="1"/>
              <a:t>CapEx</a:t>
            </a:r>
            <a:r>
              <a:rPr lang="en-US"/>
              <a:t> Breakdown</a:t>
            </a:r>
          </a:p>
        </p:txBody>
      </p:sp>
      <p:graphicFrame>
        <p:nvGraphicFramePr>
          <p:cNvPr id="5" name="Table 4">
            <a:extLst>
              <a:ext uri="{FF2B5EF4-FFF2-40B4-BE49-F238E27FC236}">
                <a16:creationId xmlns:a16="http://schemas.microsoft.com/office/drawing/2014/main" id="{9FFFFCD3-D513-31A6-3857-914FCBD1D6B4}"/>
              </a:ext>
            </a:extLst>
          </p:cNvPr>
          <p:cNvGraphicFramePr>
            <a:graphicFrameLocks noGrp="1"/>
          </p:cNvGraphicFramePr>
          <p:nvPr>
            <p:extLst>
              <p:ext uri="{D42A27DB-BD31-4B8C-83A1-F6EECF244321}">
                <p14:modId xmlns:p14="http://schemas.microsoft.com/office/powerpoint/2010/main" val="3123741130"/>
              </p:ext>
            </p:extLst>
          </p:nvPr>
        </p:nvGraphicFramePr>
        <p:xfrm>
          <a:off x="457199" y="907143"/>
          <a:ext cx="8229602" cy="3997916"/>
        </p:xfrm>
        <a:graphic>
          <a:graphicData uri="http://schemas.openxmlformats.org/drawingml/2006/table">
            <a:tbl>
              <a:tblPr/>
              <a:tblGrid>
                <a:gridCol w="2433156">
                  <a:extLst>
                    <a:ext uri="{9D8B030D-6E8A-4147-A177-3AD203B41FA5}">
                      <a16:colId xmlns:a16="http://schemas.microsoft.com/office/drawing/2014/main" val="1300493091"/>
                    </a:ext>
                  </a:extLst>
                </a:gridCol>
                <a:gridCol w="840019">
                  <a:extLst>
                    <a:ext uri="{9D8B030D-6E8A-4147-A177-3AD203B41FA5}">
                      <a16:colId xmlns:a16="http://schemas.microsoft.com/office/drawing/2014/main" val="3431270169"/>
                    </a:ext>
                  </a:extLst>
                </a:gridCol>
                <a:gridCol w="746682">
                  <a:extLst>
                    <a:ext uri="{9D8B030D-6E8A-4147-A177-3AD203B41FA5}">
                      <a16:colId xmlns:a16="http://schemas.microsoft.com/office/drawing/2014/main" val="3521822060"/>
                    </a:ext>
                  </a:extLst>
                </a:gridCol>
                <a:gridCol w="4209745">
                  <a:extLst>
                    <a:ext uri="{9D8B030D-6E8A-4147-A177-3AD203B41FA5}">
                      <a16:colId xmlns:a16="http://schemas.microsoft.com/office/drawing/2014/main" val="964647815"/>
                    </a:ext>
                  </a:extLst>
                </a:gridCol>
              </a:tblGrid>
              <a:tr h="133862">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75880880"/>
                  </a:ext>
                </a:extLst>
              </a:tr>
              <a:tr h="133862">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02225965"/>
                  </a:ext>
                </a:extLst>
              </a:tr>
              <a:tr h="133862">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4,640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4167417"/>
                  </a:ext>
                </a:extLst>
              </a:tr>
              <a:tr h="133862">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206467"/>
                  </a:ext>
                </a:extLst>
              </a:tr>
              <a:tr h="133862">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8264127"/>
                  </a:ext>
                </a:extLst>
              </a:tr>
              <a:tr h="133862">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72232856"/>
                  </a:ext>
                </a:extLst>
              </a:tr>
              <a:tr h="133862">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4">
                  <a:txBody>
                    <a:bodyPr/>
                    <a:lstStyle/>
                    <a:p>
                      <a:pPr algn="l"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1161609"/>
                  </a:ext>
                </a:extLst>
              </a:tr>
              <a:tr h="133862">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90214384"/>
                  </a:ext>
                </a:extLst>
              </a:tr>
              <a:tr h="133862">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0144310"/>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68628138"/>
                  </a:ext>
                </a:extLst>
              </a:tr>
              <a:tr h="133862">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4099836"/>
                  </a:ext>
                </a:extLst>
              </a:tr>
              <a:tr h="133862">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01419056"/>
                  </a:ext>
                </a:extLst>
              </a:tr>
              <a:tr h="214180">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272150559"/>
                  </a:ext>
                </a:extLst>
              </a:tr>
              <a:tr h="133862">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53751777"/>
                  </a:ext>
                </a:extLst>
              </a:tr>
              <a:tr h="133862">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2359414"/>
                  </a:ext>
                </a:extLst>
              </a:tr>
              <a:tr h="133862">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346810"/>
                  </a:ext>
                </a:extLst>
              </a:tr>
              <a:tr h="133862">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9449554"/>
                  </a:ext>
                </a:extLst>
              </a:tr>
              <a:tr h="133862">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30690808"/>
                  </a:ext>
                </a:extLst>
              </a:tr>
              <a:tr h="133862">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47691965"/>
                  </a:ext>
                </a:extLst>
              </a:tr>
              <a:tr h="214180">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6350925"/>
                  </a:ext>
                </a:extLst>
              </a:tr>
              <a:tr h="133862">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7062623"/>
                  </a:ext>
                </a:extLst>
              </a:tr>
              <a:tr h="133862">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68838737"/>
                  </a:ext>
                </a:extLst>
              </a:tr>
              <a:tr h="133862">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59943693"/>
                  </a:ext>
                </a:extLst>
              </a:tr>
              <a:tr h="133862">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27925845"/>
                  </a:ext>
                </a:extLst>
              </a:tr>
              <a:tr h="133862">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04270484"/>
                  </a:ext>
                </a:extLst>
              </a:tr>
              <a:tr h="133862">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74334061"/>
                  </a:ext>
                </a:extLst>
              </a:tr>
              <a:tr h="133862">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90670967"/>
                  </a:ext>
                </a:extLst>
              </a:tr>
              <a:tr h="140556">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38015207"/>
                  </a:ext>
                </a:extLst>
              </a:tr>
            </a:tbl>
          </a:graphicData>
        </a:graphic>
      </p:graphicFrame>
    </p:spTree>
    <p:extLst>
      <p:ext uri="{BB962C8B-B14F-4D97-AF65-F5344CB8AC3E}">
        <p14:creationId xmlns:p14="http://schemas.microsoft.com/office/powerpoint/2010/main" val="3863319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p:txBody>
          <a:bodyPr/>
          <a:lstStyle/>
          <a:p>
            <a:r>
              <a:rPr lang="en-US"/>
              <a:t>Fixed-Bottom Offshore Wind </a:t>
            </a:r>
            <a:br>
              <a:rPr lang="en-US"/>
            </a:br>
            <a:r>
              <a:rPr lang="en-US" err="1"/>
              <a:t>OpEx</a:t>
            </a:r>
            <a:r>
              <a:rPr lang="en-US"/>
              <a:t> and Financing Terms</a:t>
            </a:r>
          </a:p>
        </p:txBody>
      </p:sp>
      <p:graphicFrame>
        <p:nvGraphicFramePr>
          <p:cNvPr id="4" name="Table 3">
            <a:extLst>
              <a:ext uri="{FF2B5EF4-FFF2-40B4-BE49-F238E27FC236}">
                <a16:creationId xmlns:a16="http://schemas.microsoft.com/office/drawing/2014/main" id="{6A09A0AE-7A2F-A543-AB77-55D5FB6999F8}"/>
              </a:ext>
            </a:extLst>
          </p:cNvPr>
          <p:cNvGraphicFramePr>
            <a:graphicFrameLocks noGrp="1"/>
          </p:cNvGraphicFramePr>
          <p:nvPr>
            <p:extLst>
              <p:ext uri="{D42A27DB-BD31-4B8C-83A1-F6EECF244321}">
                <p14:modId xmlns:p14="http://schemas.microsoft.com/office/powerpoint/2010/main" val="3108388173"/>
              </p:ext>
            </p:extLst>
          </p:nvPr>
        </p:nvGraphicFramePr>
        <p:xfrm>
          <a:off x="457199" y="907143"/>
          <a:ext cx="8236856" cy="3983201"/>
        </p:xfrm>
        <a:graphic>
          <a:graphicData uri="http://schemas.openxmlformats.org/drawingml/2006/table">
            <a:tbl>
              <a:tblPr/>
              <a:tblGrid>
                <a:gridCol w="2435300">
                  <a:extLst>
                    <a:ext uri="{9D8B030D-6E8A-4147-A177-3AD203B41FA5}">
                      <a16:colId xmlns:a16="http://schemas.microsoft.com/office/drawing/2014/main" val="3670531052"/>
                    </a:ext>
                  </a:extLst>
                </a:gridCol>
                <a:gridCol w="840759">
                  <a:extLst>
                    <a:ext uri="{9D8B030D-6E8A-4147-A177-3AD203B41FA5}">
                      <a16:colId xmlns:a16="http://schemas.microsoft.com/office/drawing/2014/main" val="3851438163"/>
                    </a:ext>
                  </a:extLst>
                </a:gridCol>
                <a:gridCol w="747341">
                  <a:extLst>
                    <a:ext uri="{9D8B030D-6E8A-4147-A177-3AD203B41FA5}">
                      <a16:colId xmlns:a16="http://schemas.microsoft.com/office/drawing/2014/main" val="1409382354"/>
                    </a:ext>
                  </a:extLst>
                </a:gridCol>
                <a:gridCol w="4213456">
                  <a:extLst>
                    <a:ext uri="{9D8B030D-6E8A-4147-A177-3AD203B41FA5}">
                      <a16:colId xmlns:a16="http://schemas.microsoft.com/office/drawing/2014/main" val="2842940922"/>
                    </a:ext>
                  </a:extLst>
                </a:gridCol>
              </a:tblGrid>
              <a:tr h="172807">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774352133"/>
                  </a:ext>
                </a:extLst>
              </a:tr>
              <a:tr h="172807">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4234575"/>
                  </a:ext>
                </a:extLst>
              </a:tr>
              <a:tr h="172807">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239775"/>
                  </a:ext>
                </a:extLst>
              </a:tr>
              <a:tr h="172807">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9417899"/>
                  </a:ext>
                </a:extLst>
              </a:tr>
              <a:tr h="172807">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49047693"/>
                  </a:ext>
                </a:extLst>
              </a:tr>
              <a:tr h="172807">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40997661"/>
                  </a:ext>
                </a:extLst>
              </a:tr>
              <a:tr h="172807">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project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0711724"/>
                  </a:ext>
                </a:extLst>
              </a:tr>
              <a:tr h="172807">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433263"/>
                  </a:ext>
                </a:extLst>
              </a:tr>
              <a:tr h="172807">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16779801"/>
                  </a:ext>
                </a:extLst>
              </a:tr>
              <a:tr h="172807">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93955119"/>
                  </a:ext>
                </a:extLst>
              </a:tr>
              <a:tr h="172807">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57194028"/>
                  </a:ext>
                </a:extLst>
              </a:tr>
              <a:tr h="172807">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9734741"/>
                  </a:ext>
                </a:extLst>
              </a:tr>
              <a:tr h="172807">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5043522"/>
                  </a:ext>
                </a:extLst>
              </a:tr>
              <a:tr h="172807">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30333816"/>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93916251"/>
                  </a:ext>
                </a:extLst>
              </a:tr>
              <a:tr h="172807">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5821178"/>
                  </a:ext>
                </a:extLst>
              </a:tr>
              <a:tr h="172807">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850978"/>
                  </a:ext>
                </a:extLst>
              </a:tr>
              <a:tr h="172807">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869856"/>
                  </a:ext>
                </a:extLst>
              </a:tr>
              <a:tr h="172807">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833805"/>
                  </a:ext>
                </a:extLst>
              </a:tr>
              <a:tr h="172807">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05696533"/>
                  </a:ext>
                </a:extLst>
              </a:tr>
              <a:tr h="172807">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76610822"/>
                  </a:ext>
                </a:extLst>
              </a:tr>
              <a:tr h="172807">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484340115"/>
                  </a:ext>
                </a:extLst>
              </a:tr>
              <a:tr h="181447">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86588499"/>
                  </a:ext>
                </a:extLst>
              </a:tr>
            </a:tbl>
          </a:graphicData>
        </a:graphic>
      </p:graphicFrame>
    </p:spTree>
    <p:extLst>
      <p:ext uri="{BB962C8B-B14F-4D97-AF65-F5344CB8AC3E}">
        <p14:creationId xmlns:p14="http://schemas.microsoft.com/office/powerpoint/2010/main" val="3423530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Floating Offshore Wind Reference Project Details </a:t>
            </a:r>
          </a:p>
        </p:txBody>
      </p:sp>
      <p:graphicFrame>
        <p:nvGraphicFramePr>
          <p:cNvPr id="4" name="Table 3">
            <a:extLst>
              <a:ext uri="{FF2B5EF4-FFF2-40B4-BE49-F238E27FC236}">
                <a16:creationId xmlns:a16="http://schemas.microsoft.com/office/drawing/2014/main" id="{213EF91B-FB75-09A5-7DAF-3DE7CE443EC7}"/>
              </a:ext>
            </a:extLst>
          </p:cNvPr>
          <p:cNvGraphicFramePr>
            <a:graphicFrameLocks noGrp="1"/>
          </p:cNvGraphicFramePr>
          <p:nvPr>
            <p:extLst>
              <p:ext uri="{D42A27DB-BD31-4B8C-83A1-F6EECF244321}">
                <p14:modId xmlns:p14="http://schemas.microsoft.com/office/powerpoint/2010/main" val="3149187193"/>
              </p:ext>
            </p:extLst>
          </p:nvPr>
        </p:nvGraphicFramePr>
        <p:xfrm>
          <a:off x="457199" y="907143"/>
          <a:ext cx="8229601" cy="3983208"/>
        </p:xfrm>
        <a:graphic>
          <a:graphicData uri="http://schemas.openxmlformats.org/drawingml/2006/table">
            <a:tbl>
              <a:tblPr/>
              <a:tblGrid>
                <a:gridCol w="2412124">
                  <a:extLst>
                    <a:ext uri="{9D8B030D-6E8A-4147-A177-3AD203B41FA5}">
                      <a16:colId xmlns:a16="http://schemas.microsoft.com/office/drawing/2014/main" val="1814218723"/>
                    </a:ext>
                  </a:extLst>
                </a:gridCol>
                <a:gridCol w="822960">
                  <a:extLst>
                    <a:ext uri="{9D8B030D-6E8A-4147-A177-3AD203B41FA5}">
                      <a16:colId xmlns:a16="http://schemas.microsoft.com/office/drawing/2014/main" val="731978425"/>
                    </a:ext>
                  </a:extLst>
                </a:gridCol>
                <a:gridCol w="870257">
                  <a:extLst>
                    <a:ext uri="{9D8B030D-6E8A-4147-A177-3AD203B41FA5}">
                      <a16:colId xmlns:a16="http://schemas.microsoft.com/office/drawing/2014/main" val="3555205949"/>
                    </a:ext>
                  </a:extLst>
                </a:gridCol>
                <a:gridCol w="4124260">
                  <a:extLst>
                    <a:ext uri="{9D8B030D-6E8A-4147-A177-3AD203B41FA5}">
                      <a16:colId xmlns:a16="http://schemas.microsoft.com/office/drawing/2014/main" val="396493613"/>
                    </a:ext>
                  </a:extLst>
                </a:gridCol>
              </a:tblGrid>
              <a:tr h="346365">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26738541"/>
                  </a:ext>
                </a:extLst>
              </a:tr>
              <a:tr h="173183">
                <a:tc gridSpan="4">
                  <a:txBody>
                    <a:bodyPr/>
                    <a:lstStyle/>
                    <a:p>
                      <a:pPr algn="ctr" fontAlgn="b"/>
                      <a:r>
                        <a:rPr lang="en-US" sz="900" b="1" i="0" u="none" strike="noStrike">
                          <a:solidFill>
                            <a:srgbClr val="FFFFFF"/>
                          </a:solidFill>
                          <a:effectLst/>
                          <a:latin typeface="Calibri" panose="020F0502020204030204" pitchFamily="34" charset="0"/>
                        </a:rPr>
                        <a:t>Wind plant characteristics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5565558"/>
                  </a:ext>
                </a:extLst>
              </a:tr>
              <a:tr h="173183">
                <a:tc>
                  <a:txBody>
                    <a:bodyPr/>
                    <a:lstStyle/>
                    <a:p>
                      <a:pPr algn="l" fontAlgn="ctr"/>
                      <a:r>
                        <a:rPr lang="en-US" sz="900" b="0" i="0" u="none" strike="noStrike">
                          <a:solidFill>
                            <a:srgbClr val="000000"/>
                          </a:solidFill>
                          <a:effectLst/>
                          <a:latin typeface="Calibri" panose="020F0502020204030204" pitchFamily="34" charset="0"/>
                        </a:rPr>
                        <a:t>Wind plant capacity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Representative of commercial-scale projects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163224"/>
                  </a:ext>
                </a:extLst>
              </a:tr>
              <a:tr h="173183">
                <a:tc>
                  <a:txBody>
                    <a:bodyPr/>
                    <a:lstStyle/>
                    <a:p>
                      <a:pPr algn="l" fontAlgn="ctr"/>
                      <a:r>
                        <a:rPr lang="en-US" sz="900" b="0" i="0" u="none" strike="noStrike">
                          <a:solidFill>
                            <a:srgbClr val="000000"/>
                          </a:solidFill>
                          <a:effectLst/>
                          <a:latin typeface="Calibri" panose="020F0502020204030204" pitchFamily="34" charset="0"/>
                        </a:rPr>
                        <a:t>Number of turbines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Number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354563"/>
                  </a:ext>
                </a:extLst>
              </a:tr>
              <a:tr h="173183">
                <a:tc>
                  <a:txBody>
                    <a:bodyPr/>
                    <a:lstStyle/>
                    <a:p>
                      <a:pPr algn="l" fontAlgn="ctr"/>
                      <a:r>
                        <a:rPr lang="en-US" sz="900" b="0" i="0" u="none" strike="noStrike">
                          <a:solidFill>
                            <a:srgbClr val="000000"/>
                          </a:solidFill>
                          <a:effectLst/>
                          <a:latin typeface="Calibri" panose="020F0502020204030204" pitchFamily="34" charset="0"/>
                        </a:rPr>
                        <a:t>Turbine rating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early U.S. fixed-bottom offshore wind projects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8239693"/>
                  </a:ext>
                </a:extLst>
              </a:tr>
              <a:tr h="173183">
                <a:tc>
                  <a:txBody>
                    <a:bodyPr/>
                    <a:lstStyle/>
                    <a:p>
                      <a:pPr algn="l" fontAlgn="ctr"/>
                      <a:r>
                        <a:rPr lang="en-US" sz="900" b="0" i="0" u="none" strike="noStrike">
                          <a:solidFill>
                            <a:srgbClr val="000000"/>
                          </a:solidFill>
                          <a:effectLst/>
                          <a:latin typeface="Calibri" panose="020F0502020204030204" pitchFamily="34" charset="0"/>
                        </a:rPr>
                        <a:t>Rotor diameter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019141278"/>
                  </a:ext>
                </a:extLst>
              </a:tr>
              <a:tr h="173183">
                <a:tc>
                  <a:txBody>
                    <a:bodyPr/>
                    <a:lstStyle/>
                    <a:p>
                      <a:pPr algn="l" fontAlgn="ctr"/>
                      <a:r>
                        <a:rPr lang="en-US" sz="900" b="0" i="0" u="none" strike="noStrike">
                          <a:solidFill>
                            <a:srgbClr val="000000"/>
                          </a:solidFill>
                          <a:effectLst/>
                          <a:latin typeface="Calibri" panose="020F0502020204030204" pitchFamily="34" charset="0"/>
                        </a:rPr>
                        <a:t>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137.0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53245035"/>
                  </a:ext>
                </a:extLst>
              </a:tr>
              <a:tr h="173183">
                <a:tc>
                  <a:txBody>
                    <a:bodyPr/>
                    <a:lstStyle/>
                    <a:p>
                      <a:pPr algn="l" fontAlgn="ctr"/>
                      <a:r>
                        <a:rPr lang="en-US" sz="900" b="0" i="0" u="none" strike="noStrike">
                          <a:solidFill>
                            <a:srgbClr val="000000"/>
                          </a:solidFill>
                          <a:effectLst/>
                          <a:latin typeface="Calibri" panose="020F0502020204030204" pitchFamily="34" charset="0"/>
                        </a:rPr>
                        <a:t>Specific power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W/m2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1797341"/>
                  </a:ext>
                </a:extLst>
              </a:tr>
              <a:tr h="173183">
                <a:tc>
                  <a:txBody>
                    <a:bodyPr/>
                    <a:lstStyle/>
                    <a:p>
                      <a:pPr algn="l" fontAlgn="ctr"/>
                      <a:r>
                        <a:rPr lang="en-US" sz="900" b="0" i="0" u="none" strike="noStrike">
                          <a:solidFill>
                            <a:srgbClr val="000000"/>
                          </a:solidFill>
                          <a:effectLst/>
                          <a:latin typeface="Calibri" panose="020F0502020204030204" pitchFamily="34" charset="0"/>
                        </a:rPr>
                        <a:t>Water depth</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l" fontAlgn="ctr"/>
                      <a:r>
                        <a:rPr lang="en-US" sz="900" b="0" i="0" u="none" strike="noStrike">
                          <a:solidFill>
                            <a:srgbClr val="000000"/>
                          </a:solidFill>
                          <a:effectLst/>
                          <a:latin typeface="Calibri" panose="020F0502020204030204" pitchFamily="34" charset="0"/>
                        </a:rPr>
                        <a:t>Representative Floating site for Cost of Wind Energy Review</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437942"/>
                  </a:ext>
                </a:extLst>
              </a:tr>
              <a:tr h="173183">
                <a:tc>
                  <a:txBody>
                    <a:bodyPr/>
                    <a:lstStyle/>
                    <a:p>
                      <a:pPr algn="l" fontAlgn="ctr"/>
                      <a:r>
                        <a:rPr lang="en-US" sz="900" b="0" i="0" u="none" strike="noStrike">
                          <a:solidFill>
                            <a:srgbClr val="000000"/>
                          </a:solidFill>
                          <a:effectLst/>
                          <a:latin typeface="Calibri" panose="020F0502020204030204" pitchFamily="34" charset="0"/>
                        </a:rPr>
                        <a:t>Substructure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Semisubmersible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57837532"/>
                  </a:ext>
                </a:extLst>
              </a:tr>
              <a:tr h="173183">
                <a:tc>
                  <a:txBody>
                    <a:bodyPr/>
                    <a:lstStyle/>
                    <a:p>
                      <a:pPr algn="l" fontAlgn="ctr"/>
                      <a:r>
                        <a:rPr lang="en-US" sz="900" b="0" i="0" u="none" strike="noStrike">
                          <a:solidFill>
                            <a:srgbClr val="000000"/>
                          </a:solidFill>
                          <a:effectLst/>
                          <a:latin typeface="Calibri" panose="020F0502020204030204" pitchFamily="34" charset="0"/>
                        </a:rPr>
                        <a:t>Distance from shore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56705021"/>
                  </a:ext>
                </a:extLst>
              </a:tr>
              <a:tr h="173183">
                <a:tc>
                  <a:txBody>
                    <a:bodyPr/>
                    <a:lstStyle/>
                    <a:p>
                      <a:pPr algn="l" fontAlgn="ctr"/>
                      <a:r>
                        <a:rPr lang="en-US" sz="900" b="0" i="0" u="none" strike="noStrike">
                          <a:solidFill>
                            <a:srgbClr val="000000"/>
                          </a:solidFill>
                          <a:effectLst/>
                          <a:latin typeface="Calibri" panose="020F0502020204030204" pitchFamily="34" charset="0"/>
                        </a:rPr>
                        <a:t>Cut-in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78335171"/>
                  </a:ext>
                </a:extLst>
              </a:tr>
              <a:tr h="173183">
                <a:tc>
                  <a:txBody>
                    <a:bodyPr/>
                    <a:lstStyle/>
                    <a:p>
                      <a:pPr algn="l" fontAlgn="ctr"/>
                      <a:r>
                        <a:rPr lang="en-US" sz="900" b="0" i="0" u="none" strike="noStrike">
                          <a:solidFill>
                            <a:srgbClr val="000000"/>
                          </a:solidFill>
                          <a:effectLst/>
                          <a:latin typeface="Calibri" panose="020F0502020204030204" pitchFamily="34" charset="0"/>
                        </a:rPr>
                        <a:t>Cut-out wind speed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41061821"/>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50 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56976080"/>
                  </a:ext>
                </a:extLst>
              </a:tr>
              <a:tr h="173183">
                <a:tc>
                  <a:txBody>
                    <a:bodyPr/>
                    <a:lstStyle/>
                    <a:p>
                      <a:pPr algn="l" fontAlgn="ctr"/>
                      <a:r>
                        <a:rPr lang="en-US" sz="900" b="0" i="0" u="none" strike="noStrike">
                          <a:solidFill>
                            <a:srgbClr val="000000"/>
                          </a:solidFill>
                          <a:effectLst/>
                          <a:latin typeface="Calibri" panose="020F0502020204030204" pitchFamily="34" charset="0"/>
                        </a:rPr>
                        <a:t>Average annual wind speed at hub height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7724217"/>
                  </a:ext>
                </a:extLst>
              </a:tr>
              <a:tr h="173183">
                <a:tc>
                  <a:txBody>
                    <a:bodyPr/>
                    <a:lstStyle/>
                    <a:p>
                      <a:pPr algn="l" fontAlgn="ctr"/>
                      <a:r>
                        <a:rPr lang="en-US" sz="900" b="0" i="0" u="none" strike="noStrike">
                          <a:solidFill>
                            <a:srgbClr val="000000"/>
                          </a:solidFill>
                          <a:effectLst/>
                          <a:latin typeface="Calibri" panose="020F0502020204030204" pitchFamily="34" charset="0"/>
                        </a:rPr>
                        <a:t>Shear exponent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7137480"/>
                  </a:ext>
                </a:extLst>
              </a:tr>
              <a:tr h="173183">
                <a:tc>
                  <a:txBody>
                    <a:bodyPr/>
                    <a:lstStyle/>
                    <a:p>
                      <a:pPr algn="l" fontAlgn="ctr"/>
                      <a:r>
                        <a:rPr lang="en-US" sz="900" b="0" i="0" u="none" strike="noStrike">
                          <a:solidFill>
                            <a:srgbClr val="000000"/>
                          </a:solidFill>
                          <a:effectLst/>
                          <a:latin typeface="Calibri" panose="020F0502020204030204" pitchFamily="34" charset="0"/>
                        </a:rPr>
                        <a:t>Weibull 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0195856"/>
                  </a:ext>
                </a:extLst>
              </a:tr>
              <a:tr h="173183">
                <a:tc>
                  <a:txBody>
                    <a:bodyPr/>
                    <a:lstStyle/>
                    <a:p>
                      <a:pPr algn="l" fontAlgn="ctr"/>
                      <a:r>
                        <a:rPr lang="en-US" sz="900" b="0" i="0" u="none" strike="noStrike">
                          <a:solidFill>
                            <a:srgbClr val="000000"/>
                          </a:solidFill>
                          <a:effectLst/>
                          <a:latin typeface="Calibri" panose="020F0502020204030204" pitchFamily="34" charset="0"/>
                        </a:rPr>
                        <a:t>Total system losses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Offshore Regional Cost Analyzer (ORCA) (based on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610802"/>
                  </a:ext>
                </a:extLst>
              </a:tr>
              <a:tr h="173183">
                <a:tc>
                  <a:txBody>
                    <a:bodyPr/>
                    <a:lstStyle/>
                    <a:p>
                      <a:pPr algn="l" fontAlgn="ctr"/>
                      <a:r>
                        <a:rPr lang="en-US" sz="900" b="0" i="0" u="none" strike="noStrike">
                          <a:solidFill>
                            <a:srgbClr val="000000"/>
                          </a:solidFill>
                          <a:effectLst/>
                          <a:latin typeface="Calibri" panose="020F0502020204030204" pitchFamily="34" charset="0"/>
                        </a:rPr>
                        <a:t>Gross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4,205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607244"/>
                  </a:ext>
                </a:extLst>
              </a:tr>
              <a:tr h="173183">
                <a:tc>
                  <a:txBody>
                    <a:bodyPr/>
                    <a:lstStyle/>
                    <a:p>
                      <a:pPr algn="l" fontAlgn="ctr"/>
                      <a:r>
                        <a:rPr lang="en-US" sz="900" b="0" i="0" u="none" strike="noStrike">
                          <a:solidFill>
                            <a:srgbClr val="000000"/>
                          </a:solidFill>
                          <a:effectLst/>
                          <a:latin typeface="Calibri" panose="020F0502020204030204" pitchFamily="34" charset="0"/>
                        </a:rPr>
                        <a:t>Net energy capture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MWh/MW/year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3,346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3593341"/>
                  </a:ext>
                </a:extLst>
              </a:tr>
              <a:tr h="173183">
                <a:tc>
                  <a:txBody>
                    <a:bodyPr/>
                    <a:lstStyle/>
                    <a:p>
                      <a:pPr algn="l" fontAlgn="ctr"/>
                      <a:r>
                        <a:rPr lang="en-US" sz="900" b="0" i="0" u="none" strike="noStrike">
                          <a:solidFill>
                            <a:srgbClr val="000000"/>
                          </a:solidFill>
                          <a:effectLst/>
                          <a:latin typeface="Calibri" panose="020F0502020204030204" pitchFamily="34" charset="0"/>
                        </a:rPr>
                        <a:t>Gross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Computed with FLORIS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184451"/>
                  </a:ext>
                </a:extLst>
              </a:tr>
              <a:tr h="173183">
                <a:tc>
                  <a:txBody>
                    <a:bodyPr/>
                    <a:lstStyle/>
                    <a:p>
                      <a:pPr algn="l" fontAlgn="ctr"/>
                      <a:r>
                        <a:rPr lang="en-US" sz="900" b="0" i="0" u="none" strike="noStrike">
                          <a:solidFill>
                            <a:srgbClr val="000000"/>
                          </a:solidFill>
                          <a:effectLst/>
                          <a:latin typeface="Calibri" panose="020F0502020204030204" pitchFamily="34" charset="0"/>
                        </a:rPr>
                        <a:t>Net capacity factor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54680089"/>
                  </a:ext>
                </a:extLst>
              </a:tr>
            </a:tbl>
          </a:graphicData>
        </a:graphic>
      </p:graphicFrame>
    </p:spTree>
    <p:extLst>
      <p:ext uri="{BB962C8B-B14F-4D97-AF65-F5344CB8AC3E}">
        <p14:creationId xmlns:p14="http://schemas.microsoft.com/office/powerpoint/2010/main" val="875806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a:xfrm>
            <a:off x="457199" y="1"/>
            <a:ext cx="8236857" cy="742949"/>
          </a:xfrm>
        </p:spPr>
        <p:txBody>
          <a:bodyPr/>
          <a:lstStyle/>
          <a:p>
            <a:r>
              <a:rPr lang="en-US"/>
              <a:t>Floating Offshore Wind System CapEx Breakdown</a:t>
            </a:r>
          </a:p>
        </p:txBody>
      </p:sp>
      <p:graphicFrame>
        <p:nvGraphicFramePr>
          <p:cNvPr id="4" name="Table 3">
            <a:extLst>
              <a:ext uri="{FF2B5EF4-FFF2-40B4-BE49-F238E27FC236}">
                <a16:creationId xmlns:a16="http://schemas.microsoft.com/office/drawing/2014/main" id="{411BDD41-BF88-02AD-58C0-AA68AAFF4A8D}"/>
              </a:ext>
            </a:extLst>
          </p:cNvPr>
          <p:cNvGraphicFramePr>
            <a:graphicFrameLocks noGrp="1"/>
          </p:cNvGraphicFramePr>
          <p:nvPr>
            <p:extLst>
              <p:ext uri="{D42A27DB-BD31-4B8C-83A1-F6EECF244321}">
                <p14:modId xmlns:p14="http://schemas.microsoft.com/office/powerpoint/2010/main" val="1722313085"/>
              </p:ext>
            </p:extLst>
          </p:nvPr>
        </p:nvGraphicFramePr>
        <p:xfrm>
          <a:off x="457199" y="742949"/>
          <a:ext cx="8229601" cy="4160949"/>
        </p:xfrm>
        <a:graphic>
          <a:graphicData uri="http://schemas.openxmlformats.org/drawingml/2006/table">
            <a:tbl>
              <a:tblPr/>
              <a:tblGrid>
                <a:gridCol w="2412125">
                  <a:extLst>
                    <a:ext uri="{9D8B030D-6E8A-4147-A177-3AD203B41FA5}">
                      <a16:colId xmlns:a16="http://schemas.microsoft.com/office/drawing/2014/main" val="3881115168"/>
                    </a:ext>
                  </a:extLst>
                </a:gridCol>
                <a:gridCol w="822960">
                  <a:extLst>
                    <a:ext uri="{9D8B030D-6E8A-4147-A177-3AD203B41FA5}">
                      <a16:colId xmlns:a16="http://schemas.microsoft.com/office/drawing/2014/main" val="3022136928"/>
                    </a:ext>
                  </a:extLst>
                </a:gridCol>
                <a:gridCol w="870258">
                  <a:extLst>
                    <a:ext uri="{9D8B030D-6E8A-4147-A177-3AD203B41FA5}">
                      <a16:colId xmlns:a16="http://schemas.microsoft.com/office/drawing/2014/main" val="3462973268"/>
                    </a:ext>
                  </a:extLst>
                </a:gridCol>
                <a:gridCol w="4124258">
                  <a:extLst>
                    <a:ext uri="{9D8B030D-6E8A-4147-A177-3AD203B41FA5}">
                      <a16:colId xmlns:a16="http://schemas.microsoft.com/office/drawing/2014/main" val="10420346"/>
                    </a:ext>
                  </a:extLst>
                </a:gridCol>
              </a:tblGrid>
              <a:tr h="143481">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589257675"/>
                  </a:ext>
                </a:extLst>
              </a:tr>
              <a:tr h="143481">
                <a:tc gridSpan="4">
                  <a:txBody>
                    <a:bodyPr/>
                    <a:lstStyle/>
                    <a:p>
                      <a:pPr algn="ctr" fontAlgn="b"/>
                      <a:r>
                        <a:rPr lang="en-US" sz="900" b="1" i="0" u="none" strike="noStrike">
                          <a:solidFill>
                            <a:srgbClr val="FFFFFF"/>
                          </a:solidFill>
                          <a:effectLst/>
                          <a:latin typeface="Calibri" panose="020F0502020204030204" pitchFamily="34" charset="0"/>
                        </a:rPr>
                        <a:t>CapEx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95153450"/>
                  </a:ext>
                </a:extLst>
              </a:tr>
              <a:tr h="143481">
                <a:tc>
                  <a:txBody>
                    <a:bodyPr/>
                    <a:lstStyle/>
                    <a:p>
                      <a:pPr algn="l" fontAlgn="ctr"/>
                      <a:r>
                        <a:rPr lang="en-US" sz="900" b="0" i="0" u="none" strike="noStrike">
                          <a:solidFill>
                            <a:srgbClr val="000000"/>
                          </a:solidFill>
                          <a:effectLst/>
                          <a:latin typeface="Calibri" panose="020F0502020204030204" pitchFamily="34" charset="0"/>
                        </a:rPr>
                        <a:t>Total CapEx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6,169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375362"/>
                  </a:ext>
                </a:extLst>
              </a:tr>
              <a:tr h="143481">
                <a:tc>
                  <a:txBody>
                    <a:bodyPr/>
                    <a:lstStyle/>
                    <a:p>
                      <a:pPr algn="l" fontAlgn="ctr"/>
                      <a:r>
                        <a:rPr lang="en-US" sz="900" b="0" i="0" u="none" strike="noStrike">
                          <a:solidFill>
                            <a:srgbClr val="000000"/>
                          </a:solidFill>
                          <a:effectLst/>
                          <a:latin typeface="Calibri" panose="020F0502020204030204" pitchFamily="34" charset="0"/>
                        </a:rPr>
                        <a:t>    Turbine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Informed by Offshore Wind Market Report: 2023 Edition (Musial et al. 2023) and conversatons with industry partners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7537757"/>
                  </a:ext>
                </a:extLst>
              </a:tr>
              <a:tr h="143481">
                <a:tc>
                  <a:txBody>
                    <a:bodyPr/>
                    <a:lstStyle/>
                    <a:p>
                      <a:pPr algn="l" fontAlgn="ctr"/>
                      <a:r>
                        <a:rPr lang="en-US" sz="900" b="0" i="0" u="none" strike="noStrike">
                          <a:solidFill>
                            <a:srgbClr val="000000"/>
                          </a:solidFill>
                          <a:effectLst/>
                          <a:latin typeface="Calibri" panose="020F0502020204030204" pitchFamily="34" charset="0"/>
                        </a:rPr>
                        <a:t>        Rotor nacelle assembly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86373953"/>
                  </a:ext>
                </a:extLst>
              </a:tr>
              <a:tr h="143481">
                <a:tc>
                  <a:txBody>
                    <a:bodyPr/>
                    <a:lstStyle/>
                    <a:p>
                      <a:pPr algn="l" fontAlgn="ctr"/>
                      <a:r>
                        <a:rPr lang="en-US" sz="900" b="0" i="0" u="none" strike="noStrike">
                          <a:solidFill>
                            <a:srgbClr val="000000"/>
                          </a:solidFill>
                          <a:effectLst/>
                          <a:latin typeface="Calibri" panose="020F0502020204030204" pitchFamily="34" charset="0"/>
                        </a:rPr>
                        <a:t>        Tower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16994019"/>
                  </a:ext>
                </a:extLst>
              </a:tr>
              <a:tr h="143481">
                <a:tc>
                  <a:txBody>
                    <a:bodyPr/>
                    <a:lstStyle/>
                    <a:p>
                      <a:pPr algn="l" fontAlgn="ctr"/>
                      <a:r>
                        <a:rPr lang="en-US" sz="900" b="0" i="0" u="none" strike="noStrike">
                          <a:solidFill>
                            <a:srgbClr val="000000"/>
                          </a:solidFill>
                          <a:effectLst/>
                          <a:latin typeface="Calibri" panose="020F0502020204030204" pitchFamily="34" charset="0"/>
                        </a:rPr>
                        <a:t>    Balance of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3,409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5">
                  <a:txBody>
                    <a:bodyPr/>
                    <a:lstStyle/>
                    <a:p>
                      <a:pPr algn="ctr" fontAlgn="ctr"/>
                      <a:r>
                        <a:rPr lang="en-US" sz="900" b="0" i="0" u="none" strike="noStrike">
                          <a:solidFill>
                            <a:srgbClr val="000000"/>
                          </a:solidFill>
                          <a:effectLst/>
                          <a:latin typeface="Calibri" panose="020F0502020204030204" pitchFamily="34" charset="0"/>
                        </a:rPr>
                        <a:t>BOS Costs computed with ORBIT (Nunemaker et al. 2020)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8244607"/>
                  </a:ext>
                </a:extLst>
              </a:tr>
              <a:tr h="143481">
                <a:tc>
                  <a:txBody>
                    <a:bodyPr/>
                    <a:lstStyle/>
                    <a:p>
                      <a:pPr algn="l" fontAlgn="ctr"/>
                      <a:r>
                        <a:rPr lang="en-US" sz="900" b="0" i="0" u="none" strike="noStrike">
                          <a:solidFill>
                            <a:srgbClr val="000000"/>
                          </a:solidFill>
                          <a:effectLst/>
                          <a:latin typeface="Calibri" panose="020F0502020204030204" pitchFamily="34" charset="0"/>
                        </a:rPr>
                        <a:t>        Development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14058671"/>
                  </a:ext>
                </a:extLst>
              </a:tr>
              <a:tr h="143481">
                <a:tc>
                  <a:txBody>
                    <a:bodyPr/>
                    <a:lstStyle/>
                    <a:p>
                      <a:pPr algn="l" fontAlgn="ctr"/>
                      <a:r>
                        <a:rPr lang="en-US" sz="900" b="0" i="0" u="none" strike="noStrike">
                          <a:solidFill>
                            <a:srgbClr val="000000"/>
                          </a:solidFill>
                          <a:effectLst/>
                          <a:latin typeface="Calibri" panose="020F0502020204030204" pitchFamily="34" charset="0"/>
                        </a:rPr>
                        <a:t>        Project management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07911440"/>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1,708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162538264"/>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50361836"/>
                  </a:ext>
                </a:extLst>
              </a:tr>
              <a:tr h="143481">
                <a:tc>
                  <a:txBody>
                    <a:bodyPr/>
                    <a:lstStyle/>
                    <a:p>
                      <a:pPr algn="l" fontAlgn="ctr"/>
                      <a:r>
                        <a:rPr lang="en-US" sz="900" b="0" i="0" u="none" strike="noStrike">
                          <a:solidFill>
                            <a:srgbClr val="000000"/>
                          </a:solidFill>
                          <a:effectLst/>
                          <a:latin typeface="Calibri" panose="020F0502020204030204" pitchFamily="34" charset="0"/>
                        </a:rPr>
                        <a:t>            Foundation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527980529"/>
                  </a:ext>
                </a:extLst>
              </a:tr>
              <a:tr h="143481">
                <a:tc>
                  <a:txBody>
                    <a:bodyPr/>
                    <a:lstStyle/>
                    <a:p>
                      <a:pPr algn="l" fontAlgn="ctr"/>
                      <a:r>
                        <a:rPr lang="en-US" sz="900" b="0" i="0" u="none" strike="noStrike">
                          <a:solidFill>
                            <a:srgbClr val="000000"/>
                          </a:solidFill>
                          <a:effectLst/>
                          <a:latin typeface="Calibri" panose="020F0502020204030204" pitchFamily="34" charset="0"/>
                        </a:rPr>
                        <a:t>        Port and staging, logistics, transportation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11466880"/>
                  </a:ext>
                </a:extLst>
              </a:tr>
              <a:tr h="143481">
                <a:tc>
                  <a:txBody>
                    <a:bodyPr/>
                    <a:lstStyle/>
                    <a:p>
                      <a:pPr algn="l" fontAlgn="ctr"/>
                      <a:r>
                        <a:rPr lang="en-US" sz="900" b="0" i="0" u="none" strike="noStrike">
                          <a:solidFill>
                            <a:srgbClr val="000000"/>
                          </a:solidFill>
                          <a:effectLst/>
                          <a:latin typeface="Calibri" panose="020F0502020204030204" pitchFamily="34" charset="0"/>
                        </a:rPr>
                        <a:t>        Electrical infrastructure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98885009"/>
                  </a:ext>
                </a:extLst>
              </a:tr>
              <a:tr h="143481">
                <a:tc>
                  <a:txBody>
                    <a:bodyPr/>
                    <a:lstStyle/>
                    <a:p>
                      <a:pPr algn="l" fontAlgn="ctr"/>
                      <a:r>
                        <a:rPr lang="en-US" sz="900" b="0" i="0" u="none" strike="noStrike">
                          <a:solidFill>
                            <a:srgbClr val="000000"/>
                          </a:solidFill>
                          <a:effectLst/>
                          <a:latin typeface="Calibri" panose="020F0502020204030204" pitchFamily="34" charset="0"/>
                        </a:rPr>
                        <a:t>            Array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02079430"/>
                  </a:ext>
                </a:extLst>
              </a:tr>
              <a:tr h="143481">
                <a:tc>
                  <a:txBody>
                    <a:bodyPr/>
                    <a:lstStyle/>
                    <a:p>
                      <a:pPr algn="l" fontAlgn="ctr"/>
                      <a:r>
                        <a:rPr lang="en-US" sz="900" b="0" i="0" u="none" strike="noStrike">
                          <a:solidFill>
                            <a:srgbClr val="000000"/>
                          </a:solidFill>
                          <a:effectLst/>
                          <a:latin typeface="Calibri" panose="020F0502020204030204" pitchFamily="34" charset="0"/>
                        </a:rPr>
                        <a:t>            Export cable system</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85430156"/>
                  </a:ext>
                </a:extLst>
              </a:tr>
              <a:tr h="143481">
                <a:tc>
                  <a:txBody>
                    <a:bodyPr/>
                    <a:lstStyle/>
                    <a:p>
                      <a:pPr algn="l" fontAlgn="ctr"/>
                      <a:r>
                        <a:rPr lang="en-US" sz="900" b="0" i="0" u="none" strike="noStrike">
                          <a:solidFill>
                            <a:srgbClr val="000000"/>
                          </a:solidFill>
                          <a:effectLst/>
                          <a:latin typeface="Calibri" panose="020F0502020204030204" pitchFamily="34" charset="0"/>
                        </a:rPr>
                        <a:t>            Grid connection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85325746"/>
                  </a:ext>
                </a:extLst>
              </a:tr>
              <a:tr h="143481">
                <a:tc>
                  <a:txBody>
                    <a:bodyPr/>
                    <a:lstStyle/>
                    <a:p>
                      <a:pPr algn="l" fontAlgn="ctr"/>
                      <a:r>
                        <a:rPr lang="en-US" sz="900" b="0" i="0" u="none" strike="noStrike">
                          <a:solidFill>
                            <a:srgbClr val="000000"/>
                          </a:solidFill>
                          <a:effectLst/>
                          <a:latin typeface="Calibri" panose="020F0502020204030204" pitchFamily="34" charset="0"/>
                        </a:rPr>
                        <a:t>        Assembly and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79212081"/>
                  </a:ext>
                </a:extLst>
              </a:tr>
              <a:tr h="143481">
                <a:tc>
                  <a:txBody>
                    <a:bodyPr/>
                    <a:lstStyle/>
                    <a:p>
                      <a:pPr algn="l" fontAlgn="ctr"/>
                      <a:r>
                        <a:rPr lang="en-US" sz="900" b="0" i="0" u="none" strike="noStrike">
                          <a:solidFill>
                            <a:srgbClr val="000000"/>
                          </a:solidFill>
                          <a:effectLst/>
                          <a:latin typeface="Calibri" panose="020F0502020204030204" pitchFamily="34" charset="0"/>
                        </a:rPr>
                        <a:t>            Turbine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30367059"/>
                  </a:ext>
                </a:extLst>
              </a:tr>
              <a:tr h="143481">
                <a:tc>
                  <a:txBody>
                    <a:bodyPr/>
                    <a:lstStyle/>
                    <a:p>
                      <a:pPr algn="l" fontAlgn="ctr"/>
                      <a:r>
                        <a:rPr lang="en-US" sz="900" b="0" i="0" u="none" strike="noStrike">
                          <a:solidFill>
                            <a:srgbClr val="000000"/>
                          </a:solidFill>
                          <a:effectLst/>
                          <a:latin typeface="Calibri" panose="020F0502020204030204" pitchFamily="34" charset="0"/>
                        </a:rPr>
                        <a:t>            Substructure and foundation installation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85394684"/>
                  </a:ext>
                </a:extLst>
              </a:tr>
              <a:tr h="143481">
                <a:tc>
                  <a:txBody>
                    <a:bodyPr/>
                    <a:lstStyle/>
                    <a:p>
                      <a:pPr algn="l" fontAlgn="ctr"/>
                      <a:r>
                        <a:rPr lang="en-US" sz="900" b="0" i="0" u="none" strike="noStrike">
                          <a:solidFill>
                            <a:srgbClr val="000000"/>
                          </a:solidFill>
                          <a:effectLst/>
                          <a:latin typeface="Calibri" panose="020F0502020204030204" pitchFamily="34" charset="0"/>
                        </a:rPr>
                        <a:t>        Lease price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62087886"/>
                  </a:ext>
                </a:extLst>
              </a:tr>
              <a:tr h="143481">
                <a:tc>
                  <a:txBody>
                    <a:bodyPr/>
                    <a:lstStyle/>
                    <a:p>
                      <a:pPr algn="l" fontAlgn="ctr"/>
                      <a:r>
                        <a:rPr lang="en-US" sz="900" b="0" i="0" u="none" strike="noStrike">
                          <a:solidFill>
                            <a:srgbClr val="000000"/>
                          </a:solidFill>
                          <a:effectLst/>
                          <a:latin typeface="Calibri" panose="020F0502020204030204" pitchFamily="34" charset="0"/>
                        </a:rPr>
                        <a:t>Soft Costs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l" fontAlgn="ctr"/>
                      <a:r>
                        <a:rPr lang="en-US" sz="900" b="0" i="0" u="none" strike="noStrike">
                          <a:solidFill>
                            <a:srgbClr val="000000"/>
                          </a:solidFill>
                          <a:effectLst/>
                          <a:latin typeface="Calibri" panose="020F0502020204030204" pitchFamily="34" charset="0"/>
                        </a:rPr>
                        <a:t>Soft Costs computed using same methodology as ORCA (Beiter et al. 2016)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7421979"/>
                  </a:ext>
                </a:extLst>
              </a:tr>
              <a:tr h="143481">
                <a:tc>
                  <a:txBody>
                    <a:bodyPr/>
                    <a:lstStyle/>
                    <a:p>
                      <a:pPr algn="l" fontAlgn="ctr"/>
                      <a:r>
                        <a:rPr lang="en-US" sz="900" b="0" i="0" u="none" strike="noStrike">
                          <a:solidFill>
                            <a:srgbClr val="000000"/>
                          </a:solidFill>
                          <a:effectLst/>
                          <a:latin typeface="Calibri" panose="020F0502020204030204" pitchFamily="34" charset="0"/>
                        </a:rPr>
                        <a:t>    Insurance during construction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23776579"/>
                  </a:ext>
                </a:extLst>
              </a:tr>
              <a:tr h="143481">
                <a:tc>
                  <a:txBody>
                    <a:bodyPr/>
                    <a:lstStyle/>
                    <a:p>
                      <a:pPr algn="l" fontAlgn="ctr"/>
                      <a:r>
                        <a:rPr lang="en-US" sz="900" b="0" i="0" u="none" strike="noStrike">
                          <a:solidFill>
                            <a:srgbClr val="000000"/>
                          </a:solidFill>
                          <a:effectLst/>
                          <a:latin typeface="Calibri" panose="020F0502020204030204" pitchFamily="34" charset="0"/>
                        </a:rPr>
                        <a:t>    Decommissioning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95239591"/>
                  </a:ext>
                </a:extLst>
              </a:tr>
              <a:tr h="143481">
                <a:tc>
                  <a:txBody>
                    <a:bodyPr/>
                    <a:lstStyle/>
                    <a:p>
                      <a:pPr algn="l" fontAlgn="ctr"/>
                      <a:r>
                        <a:rPr lang="en-US" sz="900" b="0" i="0" u="none" strike="noStrike">
                          <a:solidFill>
                            <a:srgbClr val="000000"/>
                          </a:solidFill>
                          <a:effectLst/>
                          <a:latin typeface="Calibri" panose="020F0502020204030204" pitchFamily="34" charset="0"/>
                        </a:rPr>
                        <a:t>    Construction finance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360303438"/>
                  </a:ext>
                </a:extLst>
              </a:tr>
              <a:tr h="143481">
                <a:tc>
                  <a:txBody>
                    <a:bodyPr/>
                    <a:lstStyle/>
                    <a:p>
                      <a:pPr algn="l" fontAlgn="ctr"/>
                      <a:r>
                        <a:rPr lang="en-US" sz="900" b="0" i="0" u="none" strike="noStrike">
                          <a:solidFill>
                            <a:srgbClr val="000000"/>
                          </a:solidFill>
                          <a:effectLst/>
                          <a:latin typeface="Calibri" panose="020F0502020204030204" pitchFamily="34" charset="0"/>
                        </a:rPr>
                        <a:t>    Sponsor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53709811"/>
                  </a:ext>
                </a:extLst>
              </a:tr>
              <a:tr h="143481">
                <a:tc>
                  <a:txBody>
                    <a:bodyPr/>
                    <a:lstStyle/>
                    <a:p>
                      <a:pPr algn="l" fontAlgn="ctr"/>
                      <a:r>
                        <a:rPr lang="en-US" sz="900" b="0" i="0" u="none" strike="noStrike">
                          <a:solidFill>
                            <a:srgbClr val="000000"/>
                          </a:solidFill>
                          <a:effectLst/>
                          <a:latin typeface="Calibri" panose="020F0502020204030204" pitchFamily="34" charset="0"/>
                        </a:rPr>
                        <a:t>        Procurement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17047818"/>
                  </a:ext>
                </a:extLst>
              </a:tr>
              <a:tr h="143481">
                <a:tc>
                  <a:txBody>
                    <a:bodyPr/>
                    <a:lstStyle/>
                    <a:p>
                      <a:pPr algn="l" fontAlgn="ctr"/>
                      <a:r>
                        <a:rPr lang="en-US" sz="900" b="0" i="0" u="none" strike="noStrike">
                          <a:solidFill>
                            <a:srgbClr val="000000"/>
                          </a:solidFill>
                          <a:effectLst/>
                          <a:latin typeface="Calibri" panose="020F0502020204030204" pitchFamily="34" charset="0"/>
                        </a:rPr>
                        <a:t>        Installation contingency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796952"/>
                  </a:ext>
                </a:extLst>
              </a:tr>
              <a:tr h="143481">
                <a:tc>
                  <a:txBody>
                    <a:bodyPr/>
                    <a:lstStyle/>
                    <a:p>
                      <a:pPr algn="l" fontAlgn="ctr"/>
                      <a:r>
                        <a:rPr lang="en-US" sz="900" b="0" i="0" u="none" strike="noStrike">
                          <a:solidFill>
                            <a:srgbClr val="000000"/>
                          </a:solidFill>
                          <a:effectLst/>
                          <a:latin typeface="Calibri" panose="020F0502020204030204" pitchFamily="34" charset="0"/>
                        </a:rPr>
                        <a:t>    Project completions / commissioning</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865762244"/>
                  </a:ext>
                </a:extLst>
              </a:tr>
            </a:tbl>
          </a:graphicData>
        </a:graphic>
      </p:graphicFrame>
    </p:spTree>
    <p:extLst>
      <p:ext uri="{BB962C8B-B14F-4D97-AF65-F5344CB8AC3E}">
        <p14:creationId xmlns:p14="http://schemas.microsoft.com/office/powerpoint/2010/main" val="30316122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9A14-6A62-C1C0-53F6-D74CFE7A8C86}"/>
              </a:ext>
            </a:extLst>
          </p:cNvPr>
          <p:cNvSpPr>
            <a:spLocks noGrp="1"/>
          </p:cNvSpPr>
          <p:nvPr>
            <p:ph type="title"/>
          </p:nvPr>
        </p:nvSpPr>
        <p:spPr>
          <a:xfrm>
            <a:off x="457199" y="1"/>
            <a:ext cx="8236857" cy="723899"/>
          </a:xfrm>
        </p:spPr>
        <p:txBody>
          <a:bodyPr/>
          <a:lstStyle/>
          <a:p>
            <a:r>
              <a:rPr lang="en-US"/>
              <a:t>Floating Offshore Wind </a:t>
            </a:r>
            <a:r>
              <a:rPr lang="en-US" err="1"/>
              <a:t>OpEx</a:t>
            </a:r>
            <a:r>
              <a:rPr lang="en-US"/>
              <a:t> and Financing Terms</a:t>
            </a:r>
          </a:p>
        </p:txBody>
      </p:sp>
      <p:graphicFrame>
        <p:nvGraphicFramePr>
          <p:cNvPr id="4" name="Table 3">
            <a:extLst>
              <a:ext uri="{FF2B5EF4-FFF2-40B4-BE49-F238E27FC236}">
                <a16:creationId xmlns:a16="http://schemas.microsoft.com/office/drawing/2014/main" id="{62919366-D113-1BFF-D506-8CB704804B48}"/>
              </a:ext>
            </a:extLst>
          </p:cNvPr>
          <p:cNvGraphicFramePr>
            <a:graphicFrameLocks noGrp="1"/>
          </p:cNvGraphicFramePr>
          <p:nvPr>
            <p:extLst>
              <p:ext uri="{D42A27DB-BD31-4B8C-83A1-F6EECF244321}">
                <p14:modId xmlns:p14="http://schemas.microsoft.com/office/powerpoint/2010/main" val="3337215770"/>
              </p:ext>
            </p:extLst>
          </p:nvPr>
        </p:nvGraphicFramePr>
        <p:xfrm>
          <a:off x="457199" y="723900"/>
          <a:ext cx="8229602" cy="4173225"/>
        </p:xfrm>
        <a:graphic>
          <a:graphicData uri="http://schemas.openxmlformats.org/drawingml/2006/table">
            <a:tbl>
              <a:tblPr/>
              <a:tblGrid>
                <a:gridCol w="2412125">
                  <a:extLst>
                    <a:ext uri="{9D8B030D-6E8A-4147-A177-3AD203B41FA5}">
                      <a16:colId xmlns:a16="http://schemas.microsoft.com/office/drawing/2014/main" val="810203132"/>
                    </a:ext>
                  </a:extLst>
                </a:gridCol>
                <a:gridCol w="822959">
                  <a:extLst>
                    <a:ext uri="{9D8B030D-6E8A-4147-A177-3AD203B41FA5}">
                      <a16:colId xmlns:a16="http://schemas.microsoft.com/office/drawing/2014/main" val="3573270796"/>
                    </a:ext>
                  </a:extLst>
                </a:gridCol>
                <a:gridCol w="870258">
                  <a:extLst>
                    <a:ext uri="{9D8B030D-6E8A-4147-A177-3AD203B41FA5}">
                      <a16:colId xmlns:a16="http://schemas.microsoft.com/office/drawing/2014/main" val="2198770889"/>
                    </a:ext>
                  </a:extLst>
                </a:gridCol>
                <a:gridCol w="4124260">
                  <a:extLst>
                    <a:ext uri="{9D8B030D-6E8A-4147-A177-3AD203B41FA5}">
                      <a16:colId xmlns:a16="http://schemas.microsoft.com/office/drawing/2014/main" val="2504944404"/>
                    </a:ext>
                  </a:extLst>
                </a:gridCol>
              </a:tblGrid>
              <a:tr h="166929">
                <a:tc>
                  <a:txBody>
                    <a:bodyPr/>
                    <a:lstStyle/>
                    <a:p>
                      <a:pPr algn="ctr" fontAlgn="ctr"/>
                      <a:r>
                        <a:rPr lang="en-US" sz="900" b="1" i="0" u="none" strike="noStrike">
                          <a:solidFill>
                            <a:srgbClr val="FFFFFF"/>
                          </a:solidFill>
                          <a:effectLst/>
                          <a:latin typeface="Calibri" panose="020F0502020204030204" pitchFamily="34" charset="0"/>
                        </a:rPr>
                        <a:t>Assumption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Units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240962382"/>
                  </a:ext>
                </a:extLst>
              </a:tr>
              <a:tr h="166929">
                <a:tc gridSpan="4">
                  <a:txBody>
                    <a:bodyPr/>
                    <a:lstStyle/>
                    <a:p>
                      <a:pPr algn="ctr" fontAlgn="b"/>
                      <a:r>
                        <a:rPr lang="en-US" sz="900" b="1" i="0" u="none" strike="noStrike">
                          <a:solidFill>
                            <a:srgbClr val="FFFFFF"/>
                          </a:solidFill>
                          <a:effectLst/>
                          <a:latin typeface="Calibri" panose="020F0502020204030204" pitchFamily="34" charset="0"/>
                        </a:rPr>
                        <a:t>OpEx</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40931172"/>
                  </a:ext>
                </a:extLst>
              </a:tr>
              <a:tr h="166929">
                <a:tc>
                  <a:txBody>
                    <a:bodyPr/>
                    <a:lstStyle/>
                    <a:p>
                      <a:pPr algn="l" fontAlgn="b"/>
                      <a:r>
                        <a:rPr lang="en-US" sz="900" b="0" i="0" u="none" strike="noStrike">
                          <a:solidFill>
                            <a:srgbClr val="000000"/>
                          </a:solidFill>
                          <a:effectLst/>
                          <a:latin typeface="Calibri" panose="020F0502020204030204" pitchFamily="34" charset="0"/>
                        </a:rPr>
                        <a:t>Total OpEx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panose="020F0502020204030204" pitchFamily="34" charset="0"/>
                        </a:rPr>
                        <a:t>Calculated with WOMBAT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659593"/>
                  </a:ext>
                </a:extLst>
              </a:tr>
              <a:tr h="166929">
                <a:tc>
                  <a:txBody>
                    <a:bodyPr/>
                    <a:lstStyle/>
                    <a:p>
                      <a:pPr algn="l" fontAlgn="b"/>
                      <a:r>
                        <a:rPr lang="en-US" sz="900" b="0" i="0" u="none" strike="noStrike">
                          <a:solidFill>
                            <a:srgbClr val="000000"/>
                          </a:solidFill>
                          <a:effectLst/>
                          <a:latin typeface="Calibri" panose="020F0502020204030204" pitchFamily="34" charset="0"/>
                        </a:rPr>
                        <a:t>    Operations (pretax)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15108464"/>
                  </a:ext>
                </a:extLst>
              </a:tr>
              <a:tr h="166929">
                <a:tc>
                  <a:txBody>
                    <a:bodyPr/>
                    <a:lstStyle/>
                    <a:p>
                      <a:pPr algn="l" fontAlgn="b"/>
                      <a:r>
                        <a:rPr lang="en-US" sz="900" b="0" i="0" u="none" strike="noStrike">
                          <a:solidFill>
                            <a:srgbClr val="000000"/>
                          </a:solidFill>
                          <a:effectLst/>
                          <a:latin typeface="Calibri" panose="020F0502020204030204" pitchFamily="34" charset="0"/>
                        </a:rPr>
                        <a:t>    Maintenance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$/kW/year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693770113"/>
                  </a:ext>
                </a:extLst>
              </a:tr>
              <a:tr h="166929">
                <a:tc gridSpan="4">
                  <a:txBody>
                    <a:bodyPr/>
                    <a:lstStyle/>
                    <a:p>
                      <a:pPr algn="ctr" fontAlgn="b"/>
                      <a:r>
                        <a:rPr lang="en-US" sz="900" b="1" i="0" u="none" strike="noStrike">
                          <a:solidFill>
                            <a:srgbClr val="FFFFFF"/>
                          </a:solidFill>
                          <a:effectLst/>
                          <a:latin typeface="Calibri" panose="020F0502020204030204" pitchFamily="34" charset="0"/>
                        </a:rPr>
                        <a:t>Financials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9C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87743"/>
                  </a:ext>
                </a:extLst>
              </a:tr>
              <a:tr h="166929">
                <a:tc>
                  <a:txBody>
                    <a:bodyPr/>
                    <a:lstStyle/>
                    <a:p>
                      <a:pPr algn="l" fontAlgn="b"/>
                      <a:r>
                        <a:rPr lang="en-US" sz="900" b="0" i="0" u="none" strike="noStrike">
                          <a:solidFill>
                            <a:srgbClr val="000000"/>
                          </a:solidFill>
                          <a:effectLst/>
                          <a:latin typeface="Calibri" panose="020F0502020204030204" pitchFamily="34" charset="0"/>
                        </a:rPr>
                        <a:t>Project design life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Offshore wind roject life for GPRA reporting</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414398"/>
                  </a:ext>
                </a:extLst>
              </a:tr>
              <a:tr h="166929">
                <a:tc>
                  <a:txBody>
                    <a:bodyPr/>
                    <a:lstStyle/>
                    <a:p>
                      <a:pPr algn="l" fontAlgn="b"/>
                      <a:r>
                        <a:rPr lang="en-US" sz="900" b="0" i="0" u="none" strike="noStrike">
                          <a:solidFill>
                            <a:srgbClr val="000000"/>
                          </a:solidFill>
                          <a:effectLst/>
                          <a:latin typeface="Calibri" panose="020F0502020204030204" pitchFamily="34" charset="0"/>
                        </a:rPr>
                        <a:t>Tax Rate (combined state and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900" b="0" i="0" u="none" strike="noStrike">
                          <a:solidFill>
                            <a:srgbClr val="000000"/>
                          </a:solidFill>
                          <a:effectLst/>
                          <a:latin typeface="Calibri" panose="020F0502020204030204" pitchFamily="34" charset="0"/>
                        </a:rPr>
                        <a:t>Updated based on conversations with industry partners</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3088478"/>
                  </a:ext>
                </a:extLst>
              </a:tr>
              <a:tr h="166929">
                <a:tc>
                  <a:txBody>
                    <a:bodyPr/>
                    <a:lstStyle/>
                    <a:p>
                      <a:pPr algn="l" fontAlgn="b"/>
                      <a:r>
                        <a:rPr lang="en-US" sz="900" b="0" i="0" u="none" strike="noStrike">
                          <a:solidFill>
                            <a:srgbClr val="000000"/>
                          </a:solidFill>
                          <a:effectLst/>
                          <a:latin typeface="Calibri" panose="020F0502020204030204" pitchFamily="34" charset="0"/>
                        </a:rPr>
                        <a:t>    Federal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44484776"/>
                  </a:ext>
                </a:extLst>
              </a:tr>
              <a:tr h="166929">
                <a:tc>
                  <a:txBody>
                    <a:bodyPr/>
                    <a:lstStyle/>
                    <a:p>
                      <a:pPr algn="l" fontAlgn="b"/>
                      <a:r>
                        <a:rPr lang="en-US" sz="900" b="0" i="0" u="none" strike="noStrike">
                          <a:solidFill>
                            <a:srgbClr val="000000"/>
                          </a:solidFill>
                          <a:effectLst/>
                          <a:latin typeface="Calibri" panose="020F0502020204030204" pitchFamily="34" charset="0"/>
                        </a:rPr>
                        <a:t>    State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61383940"/>
                  </a:ext>
                </a:extLst>
              </a:tr>
              <a:tr h="166929">
                <a:tc>
                  <a:txBody>
                    <a:bodyPr/>
                    <a:lstStyle/>
                    <a:p>
                      <a:pPr algn="l" fontAlgn="b"/>
                      <a:r>
                        <a:rPr lang="en-US" sz="900" b="0" i="0" u="none" strike="noStrike">
                          <a:solidFill>
                            <a:srgbClr val="000000"/>
                          </a:solidFill>
                          <a:effectLst/>
                          <a:latin typeface="Calibri" panose="020F0502020204030204" pitchFamily="34" charset="0"/>
                        </a:rPr>
                        <a:t>Inflation rate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85498471"/>
                  </a:ext>
                </a:extLst>
              </a:tr>
              <a:tr h="166929">
                <a:tc>
                  <a:txBody>
                    <a:bodyPr/>
                    <a:lstStyle/>
                    <a:p>
                      <a:pPr algn="l" fontAlgn="b"/>
                      <a:r>
                        <a:rPr lang="en-US" sz="900" b="0" i="0" u="none" strike="noStrike">
                          <a:solidFill>
                            <a:srgbClr val="000000"/>
                          </a:solidFill>
                          <a:effectLst/>
                          <a:latin typeface="Calibri" panose="020F0502020204030204" pitchFamily="34" charset="0"/>
                        </a:rPr>
                        <a:t>Debt fraction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99863499"/>
                  </a:ext>
                </a:extLst>
              </a:tr>
              <a:tr h="166929">
                <a:tc>
                  <a:txBody>
                    <a:bodyPr/>
                    <a:lstStyle/>
                    <a:p>
                      <a:pPr algn="l" fontAlgn="b"/>
                      <a:r>
                        <a:rPr lang="en-US" sz="900" b="0" i="0" u="none" strike="noStrike">
                          <a:solidFill>
                            <a:srgbClr val="000000"/>
                          </a:solidFill>
                          <a:effectLst/>
                          <a:latin typeface="Calibri" panose="020F0502020204030204" pitchFamily="34" charset="0"/>
                        </a:rPr>
                        <a:t>Debt interest rate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258995890"/>
                  </a:ext>
                </a:extLst>
              </a:tr>
              <a:tr h="166929">
                <a:tc>
                  <a:txBody>
                    <a:bodyPr/>
                    <a:lstStyle/>
                    <a:p>
                      <a:pPr algn="l" fontAlgn="b"/>
                      <a:r>
                        <a:rPr lang="en-US" sz="900" b="0" i="0" u="none" strike="noStrike">
                          <a:solidFill>
                            <a:srgbClr val="000000"/>
                          </a:solidFill>
                          <a:effectLst/>
                          <a:latin typeface="Calibri" panose="020F0502020204030204" pitchFamily="34" charset="0"/>
                        </a:rPr>
                        <a:t>Return on equity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0686729"/>
                  </a:ext>
                </a:extLst>
              </a:tr>
              <a:tr h="166929">
                <a:tc>
                  <a:txBody>
                    <a:bodyPr/>
                    <a:lstStyle/>
                    <a:p>
                      <a:pPr algn="l" fontAlgn="b"/>
                      <a:r>
                        <a:rPr lang="en-US" sz="900" b="0" i="0" u="none" strike="noStrike">
                          <a:solidFill>
                            <a:srgbClr val="000000"/>
                          </a:solidFill>
                          <a:effectLst/>
                          <a:latin typeface="Calibri" panose="020F0502020204030204" pitchFamily="34" charset="0"/>
                        </a:rPr>
                        <a:t>WACC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114981"/>
                  </a:ext>
                </a:extLst>
              </a:tr>
              <a:tr h="166929">
                <a:tc>
                  <a:txBody>
                    <a:bodyPr/>
                    <a:lstStyle/>
                    <a:p>
                      <a:pPr algn="l" fontAlgn="b"/>
                      <a:r>
                        <a:rPr lang="en-US" sz="900" b="0" i="0" u="none" strike="noStrike">
                          <a:solidFill>
                            <a:srgbClr val="000000"/>
                          </a:solidFill>
                          <a:effectLst/>
                          <a:latin typeface="Calibri" panose="020F0502020204030204" pitchFamily="34" charset="0"/>
                        </a:rPr>
                        <a:t>WACC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199750769"/>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(nominal;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5217608"/>
                  </a:ext>
                </a:extLst>
              </a:tr>
              <a:tr h="166929">
                <a:tc>
                  <a:txBody>
                    <a:bodyPr/>
                    <a:lstStyle/>
                    <a:p>
                      <a:pPr algn="l" fontAlgn="b"/>
                      <a:r>
                        <a:rPr lang="en-US" sz="900" b="0" i="0" u="none" strike="noStrike">
                          <a:solidFill>
                            <a:srgbClr val="000000"/>
                          </a:solidFill>
                          <a:effectLst/>
                          <a:latin typeface="Calibri" panose="020F0502020204030204" pitchFamily="34" charset="0"/>
                        </a:rPr>
                        <a:t>Capital recovery factor (real; after-tax)</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942550284"/>
                  </a:ext>
                </a:extLst>
              </a:tr>
              <a:tr h="166929">
                <a:tc>
                  <a:txBody>
                    <a:bodyPr/>
                    <a:lstStyle/>
                    <a:p>
                      <a:pPr algn="l" fontAlgn="b"/>
                      <a:r>
                        <a:rPr lang="en-US" sz="900" b="0" i="0" u="none" strike="noStrike">
                          <a:solidFill>
                            <a:srgbClr val="000000"/>
                          </a:solidFill>
                          <a:effectLst/>
                          <a:latin typeface="Calibri" panose="020F0502020204030204" pitchFamily="34" charset="0"/>
                        </a:rPr>
                        <a:t>Depreciable basis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Simplified depreciation schedule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4565155"/>
                  </a:ext>
                </a:extLst>
              </a:tr>
              <a:tr h="166929">
                <a:tc>
                  <a:txBody>
                    <a:bodyPr/>
                    <a:lstStyle/>
                    <a:p>
                      <a:pPr algn="l" fontAlgn="b"/>
                      <a:r>
                        <a:rPr lang="en-US" sz="900" b="0" i="0" u="none" strike="noStrike">
                          <a:solidFill>
                            <a:srgbClr val="000000"/>
                          </a:solidFill>
                          <a:effectLst/>
                          <a:latin typeface="Calibri" panose="020F0502020204030204" pitchFamily="34" charset="0"/>
                        </a:rPr>
                        <a:t>Depreciation schedule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5 year MACRS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Standard for U.S. wind projects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1103379"/>
                  </a:ext>
                </a:extLst>
              </a:tr>
              <a:tr h="166929">
                <a:tc>
                  <a:txBody>
                    <a:bodyPr/>
                    <a:lstStyle/>
                    <a:p>
                      <a:pPr algn="l" fontAlgn="b"/>
                      <a:r>
                        <a:rPr lang="en-US" sz="900" b="0" i="0" u="none" strike="noStrike">
                          <a:solidFill>
                            <a:srgbClr val="000000"/>
                          </a:solidFill>
                          <a:effectLst/>
                          <a:latin typeface="Calibri" panose="020F0502020204030204" pitchFamily="34" charset="0"/>
                        </a:rPr>
                        <a:t>Depreciation adjustment (NPV)</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900" b="0" i="0" u="none" strike="noStrike">
                          <a:solidFill>
                            <a:srgbClr val="000000"/>
                          </a:solidFill>
                          <a:effectLst/>
                          <a:latin typeface="Calibri" panose="020F0502020204030204" pitchFamily="34" charset="0"/>
                        </a:rPr>
                        <a:t>Calculation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6854956"/>
                  </a:ext>
                </a:extLst>
              </a:tr>
              <a:tr h="166929">
                <a:tc>
                  <a:txBody>
                    <a:bodyPr/>
                    <a:lstStyle/>
                    <a:p>
                      <a:pPr algn="l" fontAlgn="b"/>
                      <a:r>
                        <a:rPr lang="en-US" sz="900" b="0" i="0" u="none" strike="noStrike">
                          <a:solidFill>
                            <a:srgbClr val="000000"/>
                          </a:solidFill>
                          <a:effectLst/>
                          <a:latin typeface="Calibri" panose="020F0502020204030204" pitchFamily="34" charset="0"/>
                        </a:rPr>
                        <a:t>Project finance factor</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287505025"/>
                  </a:ext>
                </a:extLst>
              </a:tr>
              <a:tr h="166929">
                <a:tc>
                  <a:txBody>
                    <a:bodyPr/>
                    <a:lstStyle/>
                    <a:p>
                      <a:pPr algn="l" fontAlgn="b"/>
                      <a:r>
                        <a:rPr lang="en-US" sz="900" b="0" i="0" u="none" strike="noStrike">
                          <a:solidFill>
                            <a:srgbClr val="000000"/>
                          </a:solidFill>
                          <a:effectLst/>
                          <a:latin typeface="Calibri" panose="020F0502020204030204" pitchFamily="34" charset="0"/>
                        </a:rPr>
                        <a:t>FCR (nominal)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333877957"/>
                  </a:ext>
                </a:extLst>
              </a:tr>
              <a:tr h="166929">
                <a:tc>
                  <a:txBody>
                    <a:bodyPr/>
                    <a:lstStyle/>
                    <a:p>
                      <a:pPr algn="l" fontAlgn="b"/>
                      <a:r>
                        <a:rPr lang="en-US" sz="900" b="0" i="0" u="none" strike="noStrike">
                          <a:solidFill>
                            <a:srgbClr val="000000"/>
                          </a:solidFill>
                          <a:effectLst/>
                          <a:latin typeface="Calibri" panose="020F0502020204030204" pitchFamily="34" charset="0"/>
                        </a:rPr>
                        <a:t>FCR (real)</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496441507"/>
                  </a:ext>
                </a:extLst>
              </a:tr>
              <a:tr h="166929">
                <a:tc>
                  <a:txBody>
                    <a:bodyPr/>
                    <a:lstStyle/>
                    <a:p>
                      <a:pPr algn="l" fontAlgn="b"/>
                      <a:r>
                        <a:rPr lang="en-US" sz="900" b="0" i="0" u="none" strike="noStrike">
                          <a:solidFill>
                            <a:srgbClr val="FFFFFF"/>
                          </a:solidFill>
                          <a:effectLst/>
                          <a:latin typeface="Calibri" panose="020F0502020204030204" pitchFamily="34" charset="0"/>
                        </a:rPr>
                        <a:t>Levelized cost of energy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$/MWh</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900" b="0" i="0" u="none" strike="noStrike">
                          <a:solidFill>
                            <a:srgbClr val="FFFFFF"/>
                          </a:solidFill>
                          <a:effectLst/>
                          <a:latin typeface="Calibri" panose="020F0502020204030204" pitchFamily="34" charset="0"/>
                        </a:rPr>
                        <a:t>145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900" b="0" i="0" u="none" strike="noStrike">
                          <a:solidFill>
                            <a:srgbClr val="FFFFFF"/>
                          </a:solidFill>
                          <a:effectLst/>
                          <a:latin typeface="Calibri" panose="020F0502020204030204" pitchFamily="34" charset="0"/>
                        </a:rPr>
                        <a:t>Calculation</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22535423"/>
                  </a:ext>
                </a:extLst>
              </a:tr>
            </a:tbl>
          </a:graphicData>
        </a:graphic>
      </p:graphicFrame>
    </p:spTree>
    <p:extLst>
      <p:ext uri="{BB962C8B-B14F-4D97-AF65-F5344CB8AC3E}">
        <p14:creationId xmlns:p14="http://schemas.microsoft.com/office/powerpoint/2010/main" val="4018093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B6F2-E151-85B2-554F-38E1A7C3724A}"/>
              </a:ext>
            </a:extLst>
          </p:cNvPr>
          <p:cNvSpPr>
            <a:spLocks noGrp="1"/>
          </p:cNvSpPr>
          <p:nvPr>
            <p:ph type="title"/>
          </p:nvPr>
        </p:nvSpPr>
        <p:spPr/>
        <p:txBody>
          <a:bodyPr/>
          <a:lstStyle/>
          <a:p>
            <a:r>
              <a:rPr lang="en-US"/>
              <a:t>Distributed Wind Reference Project Details </a:t>
            </a:r>
          </a:p>
        </p:txBody>
      </p:sp>
      <p:graphicFrame>
        <p:nvGraphicFramePr>
          <p:cNvPr id="5" name="Table 4">
            <a:extLst>
              <a:ext uri="{FF2B5EF4-FFF2-40B4-BE49-F238E27FC236}">
                <a16:creationId xmlns:a16="http://schemas.microsoft.com/office/drawing/2014/main" id="{763A7EC8-7D72-77D9-22B9-D6D249963F56}"/>
              </a:ext>
            </a:extLst>
          </p:cNvPr>
          <p:cNvGraphicFramePr>
            <a:graphicFrameLocks noGrp="1"/>
          </p:cNvGraphicFramePr>
          <p:nvPr>
            <p:extLst>
              <p:ext uri="{D42A27DB-BD31-4B8C-83A1-F6EECF244321}">
                <p14:modId xmlns:p14="http://schemas.microsoft.com/office/powerpoint/2010/main" val="847648265"/>
              </p:ext>
            </p:extLst>
          </p:nvPr>
        </p:nvGraphicFramePr>
        <p:xfrm>
          <a:off x="316820" y="1207078"/>
          <a:ext cx="8510359" cy="3383277"/>
        </p:xfrm>
        <a:graphic>
          <a:graphicData uri="http://schemas.openxmlformats.org/drawingml/2006/table">
            <a:tbl>
              <a:tblPr/>
              <a:tblGrid>
                <a:gridCol w="1633767">
                  <a:extLst>
                    <a:ext uri="{9D8B030D-6E8A-4147-A177-3AD203B41FA5}">
                      <a16:colId xmlns:a16="http://schemas.microsoft.com/office/drawing/2014/main" val="2988260276"/>
                    </a:ext>
                  </a:extLst>
                </a:gridCol>
                <a:gridCol w="602279">
                  <a:extLst>
                    <a:ext uri="{9D8B030D-6E8A-4147-A177-3AD203B41FA5}">
                      <a16:colId xmlns:a16="http://schemas.microsoft.com/office/drawing/2014/main" val="1021244572"/>
                    </a:ext>
                  </a:extLst>
                </a:gridCol>
                <a:gridCol w="602279">
                  <a:extLst>
                    <a:ext uri="{9D8B030D-6E8A-4147-A177-3AD203B41FA5}">
                      <a16:colId xmlns:a16="http://schemas.microsoft.com/office/drawing/2014/main" val="2868600049"/>
                    </a:ext>
                  </a:extLst>
                </a:gridCol>
                <a:gridCol w="602279">
                  <a:extLst>
                    <a:ext uri="{9D8B030D-6E8A-4147-A177-3AD203B41FA5}">
                      <a16:colId xmlns:a16="http://schemas.microsoft.com/office/drawing/2014/main" val="3290493164"/>
                    </a:ext>
                  </a:extLst>
                </a:gridCol>
                <a:gridCol w="602279">
                  <a:extLst>
                    <a:ext uri="{9D8B030D-6E8A-4147-A177-3AD203B41FA5}">
                      <a16:colId xmlns:a16="http://schemas.microsoft.com/office/drawing/2014/main" val="2767250375"/>
                    </a:ext>
                  </a:extLst>
                </a:gridCol>
                <a:gridCol w="4467476">
                  <a:extLst>
                    <a:ext uri="{9D8B030D-6E8A-4147-A177-3AD203B41FA5}">
                      <a16:colId xmlns:a16="http://schemas.microsoft.com/office/drawing/2014/main" val="3149790916"/>
                    </a:ext>
                  </a:extLst>
                </a:gridCol>
              </a:tblGrid>
              <a:tr h="283678">
                <a:tc>
                  <a:txBody>
                    <a:bodyPr/>
                    <a:lstStyle/>
                    <a:p>
                      <a:pPr algn="ctr" fontAlgn="ctr"/>
                      <a:r>
                        <a:rPr lang="en-US" sz="9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9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1106337"/>
                  </a:ext>
                </a:extLst>
              </a:tr>
              <a:tr h="232226">
                <a:tc gridSpan="6">
                  <a:txBody>
                    <a:bodyPr/>
                    <a:lstStyle/>
                    <a:p>
                      <a:pPr algn="ctr" fontAlgn="b"/>
                      <a:r>
                        <a:rPr lang="en-US" sz="900" b="1" i="0" u="none" strike="noStrike">
                          <a:solidFill>
                            <a:schemeClr val="bg1"/>
                          </a:solidFill>
                          <a:effectLst/>
                          <a:latin typeface="Calibri (Body)"/>
                        </a:rPr>
                        <a:t>Wind Plant Characteristics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3954759"/>
                  </a:ext>
                </a:extLst>
              </a:tr>
              <a:tr h="141839">
                <a:tc>
                  <a:txBody>
                    <a:bodyPr/>
                    <a:lstStyle/>
                    <a:p>
                      <a:pPr algn="l" fontAlgn="ctr"/>
                      <a:r>
                        <a:rPr lang="en-US" sz="900" b="0" i="0" u="none" strike="noStrike">
                          <a:solidFill>
                            <a:srgbClr val="000000"/>
                          </a:solidFill>
                          <a:effectLst/>
                          <a:latin typeface="Calibri (Body)"/>
                        </a:rPr>
                        <a:t>Wind plant capacity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Representative of residential distributed wind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9997917"/>
                  </a:ext>
                </a:extLst>
              </a:tr>
              <a:tr h="141839">
                <a:tc>
                  <a:txBody>
                    <a:bodyPr/>
                    <a:lstStyle/>
                    <a:p>
                      <a:pPr algn="l" fontAlgn="ctr"/>
                      <a:r>
                        <a:rPr lang="en-US" sz="900" b="0" i="0" u="none" strike="noStrike">
                          <a:solidFill>
                            <a:srgbClr val="000000"/>
                          </a:solidFill>
                          <a:effectLst/>
                          <a:latin typeface="Calibri (Body)"/>
                        </a:rPr>
                        <a:t>Number of turbines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793429991"/>
                  </a:ext>
                </a:extLst>
              </a:tr>
              <a:tr h="141839">
                <a:tc>
                  <a:txBody>
                    <a:bodyPr/>
                    <a:lstStyle/>
                    <a:p>
                      <a:pPr algn="l" fontAlgn="ctr"/>
                      <a:r>
                        <a:rPr lang="en-US" sz="900" b="0" i="0" u="none" strike="noStrike">
                          <a:solidFill>
                            <a:srgbClr val="000000"/>
                          </a:solidFill>
                          <a:effectLst/>
                          <a:latin typeface="Calibri (Body)"/>
                        </a:rPr>
                        <a:t>Turbine rating</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1500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fontAlgn="ctr"/>
                      <a:r>
                        <a:rPr lang="en-US" sz="900" b="0" i="0" u="none" strike="noStrike">
                          <a:solidFill>
                            <a:srgbClr val="000000"/>
                          </a:solidFill>
                          <a:effectLst/>
                          <a:latin typeface="Calibri (Body)"/>
                        </a:rPr>
                        <a:t>"Assessing the Future of Distributed Wind: Opportunities for Behind-the Meter Projects." (Lantz et. al., 2016)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2668253"/>
                  </a:ext>
                </a:extLst>
              </a:tr>
              <a:tr h="141839">
                <a:tc>
                  <a:txBody>
                    <a:bodyPr/>
                    <a:lstStyle/>
                    <a:p>
                      <a:pPr algn="l" fontAlgn="ctr"/>
                      <a:r>
                        <a:rPr lang="en-US" sz="900" b="0" i="0" u="none" strike="noStrike">
                          <a:solidFill>
                            <a:srgbClr val="000000"/>
                          </a:solidFill>
                          <a:effectLst/>
                          <a:latin typeface="Calibri (Body)"/>
                        </a:rPr>
                        <a:t>Rotor diameter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12.4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27.6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83538738"/>
                  </a:ext>
                </a:extLst>
              </a:tr>
              <a:tr h="141839">
                <a:tc>
                  <a:txBody>
                    <a:bodyPr/>
                    <a:lstStyle/>
                    <a:p>
                      <a:pPr algn="l" fontAlgn="ctr"/>
                      <a:r>
                        <a:rPr lang="en-US" sz="900" b="0" i="0" u="none" strike="noStrike">
                          <a:solidFill>
                            <a:srgbClr val="000000"/>
                          </a:solidFill>
                          <a:effectLst/>
                          <a:latin typeface="Calibri (Body)"/>
                        </a:rPr>
                        <a:t>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40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54589135"/>
                  </a:ext>
                </a:extLst>
              </a:tr>
              <a:tr h="141839">
                <a:tc>
                  <a:txBody>
                    <a:bodyPr/>
                    <a:lstStyle/>
                    <a:p>
                      <a:pPr algn="l" fontAlgn="ctr"/>
                      <a:r>
                        <a:rPr lang="en-US" sz="900" b="0" i="0" u="none" strike="noStrike">
                          <a:solidFill>
                            <a:srgbClr val="000000"/>
                          </a:solidFill>
                          <a:effectLst/>
                          <a:latin typeface="Calibri (Body)"/>
                        </a:rPr>
                        <a:t>Specific power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W/m2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167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Calculation</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5220222"/>
                  </a:ext>
                </a:extLst>
              </a:tr>
              <a:tr h="141839">
                <a:tc>
                  <a:txBody>
                    <a:bodyPr/>
                    <a:lstStyle/>
                    <a:p>
                      <a:pPr algn="l" fontAlgn="ctr"/>
                      <a:r>
                        <a:rPr lang="en-US" sz="900" b="0" i="0" u="none" strike="noStrike">
                          <a:solidFill>
                            <a:srgbClr val="000000"/>
                          </a:solidFill>
                          <a:effectLst/>
                          <a:latin typeface="Calibri (Body)"/>
                        </a:rPr>
                        <a:t>Cut-in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Typical turbine characteristics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6701901"/>
                  </a:ext>
                </a:extLst>
              </a:tr>
              <a:tr h="141839">
                <a:tc>
                  <a:txBody>
                    <a:bodyPr/>
                    <a:lstStyle/>
                    <a:p>
                      <a:pPr algn="l" fontAlgn="ctr"/>
                      <a:r>
                        <a:rPr lang="en-US" sz="900" b="0" i="0" u="none" strike="noStrike">
                          <a:solidFill>
                            <a:srgbClr val="000000"/>
                          </a:solidFill>
                          <a:effectLst/>
                          <a:latin typeface="Calibri (Body)"/>
                        </a:rPr>
                        <a:t>Cut-out wind speed</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82535546"/>
                  </a:ext>
                </a:extLst>
              </a:tr>
              <a:tr h="283678">
                <a:tc>
                  <a:txBody>
                    <a:bodyPr/>
                    <a:lstStyle/>
                    <a:p>
                      <a:pPr algn="l" fontAlgn="ctr"/>
                      <a:r>
                        <a:rPr lang="en-US" sz="900" b="0" i="0" u="none" strike="noStrike">
                          <a:solidFill>
                            <a:srgbClr val="000000"/>
                          </a:solidFill>
                          <a:effectLst/>
                          <a:latin typeface="Calibri (Body)"/>
                        </a:rPr>
                        <a:t>Annual average wind speed at 50 m</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Reference site wind speed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441478"/>
                  </a:ext>
                </a:extLst>
              </a:tr>
              <a:tr h="283678">
                <a:tc>
                  <a:txBody>
                    <a:bodyPr/>
                    <a:lstStyle/>
                    <a:p>
                      <a:pPr algn="l" fontAlgn="ctr"/>
                      <a:r>
                        <a:rPr lang="en-US" sz="900" b="0" i="0" u="none" strike="noStrike">
                          <a:solidFill>
                            <a:srgbClr val="000000"/>
                          </a:solidFill>
                          <a:effectLst/>
                          <a:latin typeface="Calibri (Body)"/>
                        </a:rPr>
                        <a:t>Annual average wind speed at hub height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5.58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5.81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6.42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International Electrotechnical Commission (IEC) class IV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9638"/>
                  </a:ext>
                </a:extLst>
              </a:tr>
              <a:tr h="141839">
                <a:tc>
                  <a:txBody>
                    <a:bodyPr/>
                    <a:lstStyle/>
                    <a:p>
                      <a:pPr algn="l" fontAlgn="ctr"/>
                      <a:r>
                        <a:rPr lang="en-US" sz="900" b="0" i="0" u="none" strike="noStrike">
                          <a:solidFill>
                            <a:srgbClr val="000000"/>
                          </a:solidFill>
                          <a:effectLst/>
                          <a:latin typeface="Calibri (Body)"/>
                        </a:rPr>
                        <a:t>Weibull k factor</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4818627"/>
                  </a:ext>
                </a:extLst>
              </a:tr>
              <a:tr h="141839">
                <a:tc>
                  <a:txBody>
                    <a:bodyPr/>
                    <a:lstStyle/>
                    <a:p>
                      <a:pPr algn="l" fontAlgn="ctr"/>
                      <a:r>
                        <a:rPr lang="en-US" sz="900" b="0" i="0" u="none" strike="noStrike">
                          <a:solidFill>
                            <a:srgbClr val="000000"/>
                          </a:solidFill>
                          <a:effectLst/>
                          <a:latin typeface="Calibri (Body)"/>
                        </a:rPr>
                        <a:t>Shear exponent</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N/a</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0.143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Shear for neutral stability conditions</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010795"/>
                  </a:ext>
                </a:extLst>
              </a:tr>
              <a:tr h="141839">
                <a:tc>
                  <a:txBody>
                    <a:bodyPr/>
                    <a:lstStyle/>
                    <a:p>
                      <a:pPr algn="l" fontAlgn="ctr"/>
                      <a:r>
                        <a:rPr lang="en-US" sz="900" b="0" i="0" u="none" strike="noStrike">
                          <a:solidFill>
                            <a:srgbClr val="000000"/>
                          </a:solidFill>
                          <a:effectLst/>
                          <a:latin typeface="Calibri (Body)"/>
                        </a:rPr>
                        <a:t>Altitude above mean sea level</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m</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Body)"/>
                        </a:rPr>
                        <a:t>Altitude at turbine foundation </a:t>
                      </a:r>
                    </a:p>
                  </a:txBody>
                  <a:tcPr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555171"/>
                  </a:ext>
                </a:extLst>
              </a:tr>
              <a:tr h="141839">
                <a:tc>
                  <a:txBody>
                    <a:bodyPr/>
                    <a:lstStyle/>
                    <a:p>
                      <a:pPr algn="l" fontAlgn="ctr"/>
                      <a:r>
                        <a:rPr lang="en-US" sz="900" b="0" i="0" u="none" strike="noStrike">
                          <a:solidFill>
                            <a:srgbClr val="000000"/>
                          </a:solidFill>
                          <a:effectLst/>
                          <a:latin typeface="Calibri (Body)"/>
                        </a:rPr>
                        <a:t>Losses</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Informed by "Competitiveness Improvement Project" (https://www.nrel.gov/wind/competitiveness-improvement-project.html)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2685701"/>
                  </a:ext>
                </a:extLst>
              </a:tr>
              <a:tr h="228055">
                <a:tc>
                  <a:txBody>
                    <a:bodyPr/>
                    <a:lstStyle/>
                    <a:p>
                      <a:pPr algn="l" fontAlgn="ctr"/>
                      <a:r>
                        <a:rPr lang="en-US" sz="900" b="0" i="0" u="none" strike="noStrike">
                          <a:solidFill>
                            <a:srgbClr val="000000"/>
                          </a:solidFill>
                          <a:effectLst/>
                          <a:latin typeface="Calibri (Body)"/>
                        </a:rPr>
                        <a:t>Availability</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95%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981009837"/>
                  </a:ext>
                </a:extLst>
              </a:tr>
              <a:tr h="141839">
                <a:tc>
                  <a:txBody>
                    <a:bodyPr/>
                    <a:lstStyle/>
                    <a:p>
                      <a:pPr algn="l" fontAlgn="ctr"/>
                      <a:r>
                        <a:rPr lang="en-US" sz="900" b="0" i="0" u="none" strike="noStrike">
                          <a:solidFill>
                            <a:srgbClr val="000000"/>
                          </a:solidFill>
                          <a:effectLst/>
                          <a:latin typeface="Calibri (Body)"/>
                        </a:rPr>
                        <a:t>Net energy capture</a:t>
                      </a:r>
                    </a:p>
                  </a:txBody>
                  <a:tcPr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kWh/kW/yr</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2,580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2,846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3,326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Body)"/>
                        </a:rPr>
                        <a:t>Calculation in Openwind (UL website (undated): https://aws-dewi.ul.com/software/openwind/)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3993078"/>
                  </a:ext>
                </a:extLst>
              </a:tr>
              <a:tr h="228055">
                <a:tc>
                  <a:txBody>
                    <a:bodyPr/>
                    <a:lstStyle/>
                    <a:p>
                      <a:pPr algn="l" fontAlgn="ctr"/>
                      <a:r>
                        <a:rPr lang="en-US" sz="900" b="0" i="0" u="none" strike="noStrike">
                          <a:solidFill>
                            <a:srgbClr val="000000"/>
                          </a:solidFill>
                          <a:effectLst/>
                          <a:latin typeface="Calibri (Body)"/>
                        </a:rPr>
                        <a:t>Net capacity factor</a:t>
                      </a:r>
                    </a:p>
                  </a:txBody>
                  <a:tcPr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29.5%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Body)"/>
                        </a:rPr>
                        <a:t>38.0%</a:t>
                      </a:r>
                    </a:p>
                  </a:txBody>
                  <a:tcPr marL="0" marR="0" marT="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62426185"/>
                  </a:ext>
                </a:extLst>
              </a:tr>
            </a:tbl>
          </a:graphicData>
        </a:graphic>
      </p:graphicFrame>
    </p:spTree>
    <p:extLst>
      <p:ext uri="{BB962C8B-B14F-4D97-AF65-F5344CB8AC3E}">
        <p14:creationId xmlns:p14="http://schemas.microsoft.com/office/powerpoint/2010/main" val="231311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Land-Based Wind Plant</a:t>
            </a:r>
          </a:p>
        </p:txBody>
      </p:sp>
      <p:cxnSp>
        <p:nvCxnSpPr>
          <p:cNvPr id="37" name="Straight Connector 36">
            <a:extLst>
              <a:ext uri="{FF2B5EF4-FFF2-40B4-BE49-F238E27FC236}">
                <a16:creationId xmlns:a16="http://schemas.microsoft.com/office/drawing/2014/main" id="{D94A41F9-185C-3C93-9B8D-A78AD48959CE}"/>
              </a:ext>
            </a:extLst>
          </p:cNvPr>
          <p:cNvCxnSpPr>
            <a:cxnSpLocks/>
          </p:cNvCxnSpPr>
          <p:nvPr/>
        </p:nvCxnSpPr>
        <p:spPr>
          <a:xfrm>
            <a:off x="2376537"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44AF991-5C09-24FC-DA7D-53A41DAA0603}"/>
              </a:ext>
            </a:extLst>
          </p:cNvPr>
          <p:cNvCxnSpPr>
            <a:cxnSpLocks/>
          </p:cNvCxnSpPr>
          <p:nvPr/>
        </p:nvCxnSpPr>
        <p:spPr>
          <a:xfrm>
            <a:off x="6233345"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EB6F398-2672-F30C-A796-18E3A1666B55}"/>
              </a:ext>
            </a:extLst>
          </p:cNvPr>
          <p:cNvCxnSpPr>
            <a:cxnSpLocks/>
          </p:cNvCxnSpPr>
          <p:nvPr/>
        </p:nvCxnSpPr>
        <p:spPr>
          <a:xfrm>
            <a:off x="7892791" y="1388257"/>
            <a:ext cx="0" cy="2134171"/>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5A4AA63-A9E5-A10E-DCE7-C0C469707857}"/>
              </a:ext>
            </a:extLst>
          </p:cNvPr>
          <p:cNvCxnSpPr>
            <a:cxnSpLocks/>
          </p:cNvCxnSpPr>
          <p:nvPr/>
        </p:nvCxnSpPr>
        <p:spPr>
          <a:xfrm flipH="1">
            <a:off x="717012" y="1395184"/>
            <a:ext cx="783522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92C97CA-EB7D-58DC-76B4-A5F77A72AEC6}"/>
              </a:ext>
            </a:extLst>
          </p:cNvPr>
          <p:cNvSpPr txBox="1"/>
          <p:nvPr/>
        </p:nvSpPr>
        <p:spPr>
          <a:xfrm>
            <a:off x="2104236" y="4828331"/>
            <a:ext cx="5400325" cy="276999"/>
          </a:xfrm>
          <a:prstGeom prst="rect">
            <a:avLst/>
          </a:prstGeom>
          <a:noFill/>
          <a:ln>
            <a:solidFill>
              <a:schemeClr val="tx1"/>
            </a:solidFill>
          </a:ln>
        </p:spPr>
        <p:txBody>
          <a:bodyPr wrap="none" rtlCol="0">
            <a:spAutoFit/>
          </a:bodyPr>
          <a:lstStyle/>
          <a:p>
            <a:r>
              <a:rPr lang="en-US" sz="1200"/>
              <a:t>*Cost category also includes insurance, permitting, bonding, and markup estimates </a:t>
            </a:r>
          </a:p>
        </p:txBody>
      </p:sp>
      <p:graphicFrame>
        <p:nvGraphicFramePr>
          <p:cNvPr id="42" name="Chart 41">
            <a:extLst>
              <a:ext uri="{FF2B5EF4-FFF2-40B4-BE49-F238E27FC236}">
                <a16:creationId xmlns:a16="http://schemas.microsoft.com/office/drawing/2014/main" id="{5611F035-CB3E-CF32-EB85-9807C1253D86}"/>
              </a:ext>
            </a:extLst>
          </p:cNvPr>
          <p:cNvGraphicFramePr>
            <a:graphicFrameLocks/>
          </p:cNvGraphicFramePr>
          <p:nvPr>
            <p:extLst>
              <p:ext uri="{D42A27DB-BD31-4B8C-83A1-F6EECF244321}">
                <p14:modId xmlns:p14="http://schemas.microsoft.com/office/powerpoint/2010/main" val="648360024"/>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21">
            <a:extLst>
              <a:ext uri="{FF2B5EF4-FFF2-40B4-BE49-F238E27FC236}">
                <a16:creationId xmlns:a16="http://schemas.microsoft.com/office/drawing/2014/main" id="{1DBD283A-6604-FC1F-D1C1-1EC4E23F0FFA}"/>
              </a:ext>
            </a:extLst>
          </p:cNvPr>
          <p:cNvSpPr txBox="1"/>
          <p:nvPr/>
        </p:nvSpPr>
        <p:spPr>
          <a:xfrm>
            <a:off x="7747711" y="1075834"/>
            <a:ext cx="867400" cy="261595"/>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100" err="1"/>
              <a:t>OpEx</a:t>
            </a:r>
            <a:r>
              <a:rPr lang="en-US" sz="1100"/>
              <a:t> (26%)</a:t>
            </a:r>
          </a:p>
        </p:txBody>
      </p:sp>
      <p:sp>
        <p:nvSpPr>
          <p:cNvPr id="44" name="TextBox 20">
            <a:extLst>
              <a:ext uri="{FF2B5EF4-FFF2-40B4-BE49-F238E27FC236}">
                <a16:creationId xmlns:a16="http://schemas.microsoft.com/office/drawing/2014/main" id="{C9C62BF7-7811-80E6-7BA7-CF82A9614ED1}"/>
              </a:ext>
            </a:extLst>
          </p:cNvPr>
          <p:cNvSpPr txBox="1"/>
          <p:nvPr/>
        </p:nvSpPr>
        <p:spPr>
          <a:xfrm>
            <a:off x="6378425" y="1439085"/>
            <a:ext cx="1369286" cy="261610"/>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Soft Cost (11%)</a:t>
            </a:r>
          </a:p>
        </p:txBody>
      </p:sp>
      <p:sp>
        <p:nvSpPr>
          <p:cNvPr id="45" name="TextBox 19">
            <a:extLst>
              <a:ext uri="{FF2B5EF4-FFF2-40B4-BE49-F238E27FC236}">
                <a16:creationId xmlns:a16="http://schemas.microsoft.com/office/drawing/2014/main" id="{1267F3E0-D741-3D82-374A-430BF302FC3D}"/>
              </a:ext>
            </a:extLst>
          </p:cNvPr>
          <p:cNvSpPr txBox="1"/>
          <p:nvPr/>
        </p:nvSpPr>
        <p:spPr>
          <a:xfrm>
            <a:off x="3355078" y="1439086"/>
            <a:ext cx="1967205" cy="261610"/>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Balance of System </a:t>
            </a:r>
            <a:r>
              <a:rPr lang="en-US" err="1">
                <a:solidFill>
                  <a:schemeClr val="bg1"/>
                </a:solidFill>
              </a:rPr>
              <a:t>CapEx</a:t>
            </a:r>
            <a:r>
              <a:rPr lang="en-US">
                <a:solidFill>
                  <a:schemeClr val="bg1"/>
                </a:solidFill>
              </a:rPr>
              <a:t> (22%)</a:t>
            </a:r>
          </a:p>
        </p:txBody>
      </p:sp>
      <p:sp>
        <p:nvSpPr>
          <p:cNvPr id="46" name="TextBox 18">
            <a:extLst>
              <a:ext uri="{FF2B5EF4-FFF2-40B4-BE49-F238E27FC236}">
                <a16:creationId xmlns:a16="http://schemas.microsoft.com/office/drawing/2014/main" id="{509209F3-F8CE-D14E-01F7-2CD51A98787A}"/>
              </a:ext>
            </a:extLst>
          </p:cNvPr>
          <p:cNvSpPr txBox="1"/>
          <p:nvPr/>
        </p:nvSpPr>
        <p:spPr>
          <a:xfrm>
            <a:off x="862171" y="1439085"/>
            <a:ext cx="1369286" cy="261610"/>
          </a:xfrm>
          <a:prstGeom prst="rect">
            <a:avLst/>
          </a:prstGeom>
          <a:solidFill>
            <a:schemeClr val="bg2">
              <a:lumMod val="75000"/>
            </a:schemeClr>
          </a:solidFill>
          <a:ln w="9525">
            <a:solidFill>
              <a:schemeClr val="tx1"/>
            </a:solidFill>
          </a:ln>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a:solidFill>
                  <a:schemeClr val="bg1"/>
                </a:solidFill>
              </a:rPr>
              <a:t>Turbine </a:t>
            </a:r>
            <a:r>
              <a:rPr lang="en-US" err="1">
                <a:solidFill>
                  <a:schemeClr val="bg1"/>
                </a:solidFill>
              </a:rPr>
              <a:t>CapEx</a:t>
            </a:r>
            <a:r>
              <a:rPr lang="en-US">
                <a:solidFill>
                  <a:schemeClr val="bg1"/>
                </a:solidFill>
              </a:rPr>
              <a:t> (41%)</a:t>
            </a:r>
          </a:p>
        </p:txBody>
      </p:sp>
      <p:pic>
        <p:nvPicPr>
          <p:cNvPr id="47" name="Picture 46" descr="LBW_LCOE_waterfall.png"/>
          <p:cNvPicPr>
            <a:picLocks noChangeAspect="1"/>
          </p:cNvPicPr>
          <p:nvPr/>
        </p:nvPicPr>
        <p:blipFill>
          <a:blip r:embed="rId4"/>
          <a:stretch>
            <a:fillRect/>
          </a:stretch>
        </p:blipFill>
        <p:spPr>
          <a:xfrm>
            <a:off x="914400" y="914400"/>
            <a:ext cx="10058420" cy="4572009"/>
          </a:xfrm>
          <a:prstGeom prst="rect">
            <a:avLst/>
          </a:prstGeom>
        </p:spPr>
      </p:pic>
    </p:spTree>
    <p:extLst>
      <p:ext uri="{BB962C8B-B14F-4D97-AF65-F5344CB8AC3E}">
        <p14:creationId xmlns:p14="http://schemas.microsoft.com/office/powerpoint/2010/main" val="2300130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1E14-C40F-EE11-564F-AA0FFC41E264}"/>
              </a:ext>
            </a:extLst>
          </p:cNvPr>
          <p:cNvSpPr>
            <a:spLocks noGrp="1"/>
          </p:cNvSpPr>
          <p:nvPr>
            <p:ph type="title"/>
          </p:nvPr>
        </p:nvSpPr>
        <p:spPr/>
        <p:txBody>
          <a:bodyPr/>
          <a:lstStyle/>
          <a:p>
            <a:r>
              <a:rPr lang="en-US"/>
              <a:t>Distributed Wind System </a:t>
            </a:r>
            <a:br>
              <a:rPr lang="en-US"/>
            </a:br>
            <a:r>
              <a:rPr lang="en-US" err="1"/>
              <a:t>CapEx</a:t>
            </a:r>
            <a:r>
              <a:rPr lang="en-US"/>
              <a:t>, </a:t>
            </a:r>
            <a:r>
              <a:rPr lang="en-US" err="1"/>
              <a:t>OpEx</a:t>
            </a:r>
            <a:r>
              <a:rPr lang="en-US"/>
              <a:t>, and Financials Breakdown</a:t>
            </a:r>
          </a:p>
        </p:txBody>
      </p:sp>
      <p:graphicFrame>
        <p:nvGraphicFramePr>
          <p:cNvPr id="10" name="Table 9">
            <a:extLst>
              <a:ext uri="{FF2B5EF4-FFF2-40B4-BE49-F238E27FC236}">
                <a16:creationId xmlns:a16="http://schemas.microsoft.com/office/drawing/2014/main" id="{B6999A4D-B717-F1C9-4256-C55C507659EC}"/>
              </a:ext>
            </a:extLst>
          </p:cNvPr>
          <p:cNvGraphicFramePr>
            <a:graphicFrameLocks noGrp="1"/>
          </p:cNvGraphicFramePr>
          <p:nvPr>
            <p:extLst>
              <p:ext uri="{D42A27DB-BD31-4B8C-83A1-F6EECF244321}">
                <p14:modId xmlns:p14="http://schemas.microsoft.com/office/powerpoint/2010/main" val="1420822686"/>
              </p:ext>
            </p:extLst>
          </p:nvPr>
        </p:nvGraphicFramePr>
        <p:xfrm>
          <a:off x="84666" y="907143"/>
          <a:ext cx="8974668" cy="243840"/>
        </p:xfrm>
        <a:graphic>
          <a:graphicData uri="http://schemas.openxmlformats.org/drawingml/2006/table">
            <a:tbl>
              <a:tblPr/>
              <a:tblGrid>
                <a:gridCol w="1722902">
                  <a:extLst>
                    <a:ext uri="{9D8B030D-6E8A-4147-A177-3AD203B41FA5}">
                      <a16:colId xmlns:a16="http://schemas.microsoft.com/office/drawing/2014/main" val="1366046824"/>
                    </a:ext>
                  </a:extLst>
                </a:gridCol>
                <a:gridCol w="635138">
                  <a:extLst>
                    <a:ext uri="{9D8B030D-6E8A-4147-A177-3AD203B41FA5}">
                      <a16:colId xmlns:a16="http://schemas.microsoft.com/office/drawing/2014/main" val="752899661"/>
                    </a:ext>
                  </a:extLst>
                </a:gridCol>
                <a:gridCol w="635138">
                  <a:extLst>
                    <a:ext uri="{9D8B030D-6E8A-4147-A177-3AD203B41FA5}">
                      <a16:colId xmlns:a16="http://schemas.microsoft.com/office/drawing/2014/main" val="343959950"/>
                    </a:ext>
                  </a:extLst>
                </a:gridCol>
                <a:gridCol w="635138">
                  <a:extLst>
                    <a:ext uri="{9D8B030D-6E8A-4147-A177-3AD203B41FA5}">
                      <a16:colId xmlns:a16="http://schemas.microsoft.com/office/drawing/2014/main" val="3884729846"/>
                    </a:ext>
                  </a:extLst>
                </a:gridCol>
                <a:gridCol w="635138">
                  <a:extLst>
                    <a:ext uri="{9D8B030D-6E8A-4147-A177-3AD203B41FA5}">
                      <a16:colId xmlns:a16="http://schemas.microsoft.com/office/drawing/2014/main" val="3182434641"/>
                    </a:ext>
                  </a:extLst>
                </a:gridCol>
                <a:gridCol w="4711214">
                  <a:extLst>
                    <a:ext uri="{9D8B030D-6E8A-4147-A177-3AD203B41FA5}">
                      <a16:colId xmlns:a16="http://schemas.microsoft.com/office/drawing/2014/main" val="117403991"/>
                    </a:ext>
                  </a:extLst>
                </a:gridCol>
              </a:tblGrid>
              <a:tr h="229363">
                <a:tc>
                  <a:txBody>
                    <a:bodyPr/>
                    <a:lstStyle/>
                    <a:p>
                      <a:pPr algn="ctr" fontAlgn="ctr"/>
                      <a:r>
                        <a:rPr lang="en-US" sz="800" b="1" i="0" u="none" strike="noStrike">
                          <a:solidFill>
                            <a:srgbClr val="FFFFFF"/>
                          </a:solidFill>
                          <a:effectLst/>
                          <a:latin typeface="Calibri (Body)"/>
                        </a:rPr>
                        <a:t>Parameter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Units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20-kW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1,500-kW Value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800" b="1" i="0" u="none" strike="noStrike">
                          <a:solidFill>
                            <a:srgbClr val="FFFFFF"/>
                          </a:solidFill>
                          <a:effectLst/>
                          <a:latin typeface="Calibri (Body)"/>
                        </a:rPr>
                        <a:t>Notes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extLst>
                  <a:ext uri="{0D108BD9-81ED-4DB2-BD59-A6C34878D82A}">
                    <a16:rowId xmlns:a16="http://schemas.microsoft.com/office/drawing/2014/main" val="3238736710"/>
                  </a:ext>
                </a:extLst>
              </a:tr>
            </a:tbl>
          </a:graphicData>
        </a:graphic>
      </p:graphicFrame>
      <p:graphicFrame>
        <p:nvGraphicFramePr>
          <p:cNvPr id="4" name="Table 3">
            <a:extLst>
              <a:ext uri="{FF2B5EF4-FFF2-40B4-BE49-F238E27FC236}">
                <a16:creationId xmlns:a16="http://schemas.microsoft.com/office/drawing/2014/main" id="{A03EBAAE-D83B-8F3B-6C3C-D834240E392A}"/>
              </a:ext>
            </a:extLst>
          </p:cNvPr>
          <p:cNvGraphicFramePr>
            <a:graphicFrameLocks noGrp="1"/>
          </p:cNvGraphicFramePr>
          <p:nvPr>
            <p:extLst>
              <p:ext uri="{D42A27DB-BD31-4B8C-83A1-F6EECF244321}">
                <p14:modId xmlns:p14="http://schemas.microsoft.com/office/powerpoint/2010/main" val="3388549435"/>
              </p:ext>
            </p:extLst>
          </p:nvPr>
        </p:nvGraphicFramePr>
        <p:xfrm>
          <a:off x="84666" y="1150983"/>
          <a:ext cx="8979408" cy="3700250"/>
        </p:xfrm>
        <a:graphic>
          <a:graphicData uri="http://schemas.openxmlformats.org/drawingml/2006/table">
            <a:tbl>
              <a:tblPr/>
              <a:tblGrid>
                <a:gridCol w="1723813">
                  <a:extLst>
                    <a:ext uri="{9D8B030D-6E8A-4147-A177-3AD203B41FA5}">
                      <a16:colId xmlns:a16="http://schemas.microsoft.com/office/drawing/2014/main" val="1992554794"/>
                    </a:ext>
                  </a:extLst>
                </a:gridCol>
                <a:gridCol w="635473">
                  <a:extLst>
                    <a:ext uri="{9D8B030D-6E8A-4147-A177-3AD203B41FA5}">
                      <a16:colId xmlns:a16="http://schemas.microsoft.com/office/drawing/2014/main" val="3044003672"/>
                    </a:ext>
                  </a:extLst>
                </a:gridCol>
                <a:gridCol w="635473">
                  <a:extLst>
                    <a:ext uri="{9D8B030D-6E8A-4147-A177-3AD203B41FA5}">
                      <a16:colId xmlns:a16="http://schemas.microsoft.com/office/drawing/2014/main" val="2211646179"/>
                    </a:ext>
                  </a:extLst>
                </a:gridCol>
                <a:gridCol w="635473">
                  <a:extLst>
                    <a:ext uri="{9D8B030D-6E8A-4147-A177-3AD203B41FA5}">
                      <a16:colId xmlns:a16="http://schemas.microsoft.com/office/drawing/2014/main" val="2932228341"/>
                    </a:ext>
                  </a:extLst>
                </a:gridCol>
                <a:gridCol w="635473">
                  <a:extLst>
                    <a:ext uri="{9D8B030D-6E8A-4147-A177-3AD203B41FA5}">
                      <a16:colId xmlns:a16="http://schemas.microsoft.com/office/drawing/2014/main" val="4117480041"/>
                    </a:ext>
                  </a:extLst>
                </a:gridCol>
                <a:gridCol w="4713703">
                  <a:extLst>
                    <a:ext uri="{9D8B030D-6E8A-4147-A177-3AD203B41FA5}">
                      <a16:colId xmlns:a16="http://schemas.microsoft.com/office/drawing/2014/main" val="3259122743"/>
                    </a:ext>
                  </a:extLst>
                </a:gridCol>
              </a:tblGrid>
              <a:tr h="146245">
                <a:tc gridSpan="6">
                  <a:txBody>
                    <a:bodyPr/>
                    <a:lstStyle/>
                    <a:p>
                      <a:pPr algn="ctr" fontAlgn="b"/>
                      <a:r>
                        <a:rPr lang="en-US" sz="700" b="1" i="0" u="none" strike="noStrike">
                          <a:solidFill>
                            <a:schemeClr val="bg1"/>
                          </a:solidFill>
                          <a:effectLst/>
                          <a:latin typeface="Calibri (Body)"/>
                        </a:rPr>
                        <a:t>CapEx</a:t>
                      </a:r>
                    </a:p>
                  </a:txBody>
                  <a:tcPr marL="99771"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59384420"/>
                  </a:ext>
                </a:extLst>
              </a:tr>
              <a:tr h="146245">
                <a:tc>
                  <a:txBody>
                    <a:bodyPr/>
                    <a:lstStyle/>
                    <a:p>
                      <a:pPr algn="l" fontAlgn="b"/>
                      <a:r>
                        <a:rPr lang="en-US" sz="700" b="0" i="0" u="none" strike="noStrike">
                          <a:solidFill>
                            <a:srgbClr val="000000"/>
                          </a:solidFill>
                          <a:effectLst/>
                          <a:latin typeface="Calibri (Body)"/>
                        </a:rPr>
                        <a:t>Total CapEx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6,327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3,270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124115"/>
                  </a:ext>
                </a:extLst>
              </a:tr>
              <a:tr h="146245">
                <a:tc>
                  <a:txBody>
                    <a:bodyPr/>
                    <a:lstStyle/>
                    <a:p>
                      <a:pPr algn="l" fontAlgn="b"/>
                      <a:r>
                        <a:rPr lang="en-US" sz="700" b="0" i="0" u="none" strike="noStrike">
                          <a:solidFill>
                            <a:srgbClr val="000000"/>
                          </a:solidFill>
                          <a:effectLst/>
                          <a:latin typeface="Calibri (Body)"/>
                        </a:rPr>
                        <a:t>    Turbine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3,823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3,723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2,392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chemeClr val="tx1"/>
                          </a:solidFill>
                          <a:effectLst/>
                          <a:latin typeface="+mn-lt"/>
                          <a:hlinkClick r:id="rId3"/>
                        </a:rPr>
                        <a:t>atb.nrel.gov</a:t>
                      </a:r>
                      <a:endParaRPr lang="en-US" sz="800" b="0" i="0" u="none" strike="noStrike">
                        <a:solidFill>
                          <a:schemeClr val="tx1"/>
                        </a:solidFill>
                        <a:effectLst/>
                        <a:latin typeface="+mn-lt"/>
                      </a:endParaRP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3750067"/>
                  </a:ext>
                </a:extLst>
              </a:tr>
              <a:tr h="146245">
                <a:tc>
                  <a:txBody>
                    <a:bodyPr/>
                    <a:lstStyle/>
                    <a:p>
                      <a:pPr algn="l" fontAlgn="b"/>
                      <a:r>
                        <a:rPr lang="en-US" sz="700" b="0" i="0" u="none" strike="noStrike">
                          <a:solidFill>
                            <a:srgbClr val="000000"/>
                          </a:solidFill>
                          <a:effectLst/>
                          <a:latin typeface="Calibri (Body)"/>
                        </a:rPr>
                        <a:t>    Balance of system</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4,602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2,604</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"NREL’s Balance-of-System Cost Model for Land-Based Wind" (Eberle et. al., 2019)</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0123414"/>
                  </a:ext>
                </a:extLst>
              </a:tr>
              <a:tr h="146245">
                <a:tc gridSpan="6">
                  <a:txBody>
                    <a:bodyPr/>
                    <a:lstStyle/>
                    <a:p>
                      <a:pPr algn="ctr" fontAlgn="b"/>
                      <a:r>
                        <a:rPr lang="en-US" sz="700" b="1" i="0" u="none" strike="noStrike">
                          <a:solidFill>
                            <a:schemeClr val="bg1"/>
                          </a:solidFill>
                          <a:effectLst/>
                          <a:latin typeface="Calibri (Body)"/>
                        </a:rPr>
                        <a:t>OpEx</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286046"/>
                  </a:ext>
                </a:extLst>
              </a:tr>
              <a:tr h="146245">
                <a:tc>
                  <a:txBody>
                    <a:bodyPr/>
                    <a:lstStyle/>
                    <a:p>
                      <a:pPr algn="l" fontAlgn="b"/>
                      <a:r>
                        <a:rPr lang="en-US" sz="700" b="0" i="0" u="none" strike="noStrike">
                          <a:solidFill>
                            <a:srgbClr val="000000"/>
                          </a:solidFill>
                          <a:effectLst/>
                          <a:latin typeface="Calibri (Body)"/>
                        </a:rPr>
                        <a:t>Total OpEx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$/kW/year</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6409181"/>
                  </a:ext>
                </a:extLst>
              </a:tr>
              <a:tr h="146245">
                <a:tc gridSpan="6">
                  <a:txBody>
                    <a:bodyPr/>
                    <a:lstStyle/>
                    <a:p>
                      <a:pPr algn="ctr" fontAlgn="b"/>
                      <a:r>
                        <a:rPr lang="en-US" sz="700" b="1" i="0" u="none" strike="noStrike">
                          <a:solidFill>
                            <a:schemeClr val="bg1"/>
                          </a:solidFill>
                          <a:effectLst/>
                          <a:latin typeface="Calibri (Body)"/>
                        </a:rPr>
                        <a:t>Financials</a:t>
                      </a:r>
                    </a:p>
                  </a:txBody>
                  <a:tcPr marL="18288" marR="99771" marT="49886" marB="49886"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838161"/>
                  </a:ext>
                </a:extLst>
              </a:tr>
              <a:tr h="146245">
                <a:tc>
                  <a:txBody>
                    <a:bodyPr/>
                    <a:lstStyle/>
                    <a:p>
                      <a:pPr algn="l" fontAlgn="b"/>
                      <a:r>
                        <a:rPr lang="en-US" sz="700" b="0" i="0" u="none" strike="noStrike">
                          <a:solidFill>
                            <a:srgbClr val="000000"/>
                          </a:solidFill>
                          <a:effectLst/>
                          <a:latin typeface="Calibri (Body)"/>
                        </a:rPr>
                        <a:t>Project design life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Years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Project life for Government Performance and Reporting Act (GPRA) reporting</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2236840"/>
                  </a:ext>
                </a:extLst>
              </a:tr>
              <a:tr h="146245">
                <a:tc>
                  <a:txBody>
                    <a:bodyPr/>
                    <a:lstStyle/>
                    <a:p>
                      <a:pPr algn="l" fontAlgn="b"/>
                      <a:r>
                        <a:rPr lang="en-US" sz="700" b="0" i="0" u="none" strike="noStrike">
                          <a:solidFill>
                            <a:srgbClr val="000000"/>
                          </a:solidFill>
                          <a:effectLst/>
                          <a:latin typeface="Calibri (Body)"/>
                        </a:rPr>
                        <a:t>Tax Rate (combined state and federal)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2021 Annual Technology Baseline (NREL’s Annual Technology Baseline and Standard Scenarios web page: atb.nrel.gov)</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085905"/>
                  </a:ext>
                </a:extLst>
              </a:tr>
              <a:tr h="146245">
                <a:tc>
                  <a:txBody>
                    <a:bodyPr/>
                    <a:lstStyle/>
                    <a:p>
                      <a:pPr algn="l" fontAlgn="b"/>
                      <a:r>
                        <a:rPr lang="en-US" sz="700" b="0" i="0" u="none" strike="noStrike">
                          <a:solidFill>
                            <a:srgbClr val="000000"/>
                          </a:solidFill>
                          <a:effectLst/>
                          <a:latin typeface="Calibri (Body)"/>
                        </a:rPr>
                        <a:t>Inflation rate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685571643"/>
                  </a:ext>
                </a:extLst>
              </a:tr>
              <a:tr h="146245">
                <a:tc>
                  <a:txBody>
                    <a:bodyPr/>
                    <a:lstStyle/>
                    <a:p>
                      <a:pPr algn="l" fontAlgn="b"/>
                      <a:r>
                        <a:rPr lang="en-US" sz="700" b="0" i="0" u="none" strike="noStrike">
                          <a:solidFill>
                            <a:srgbClr val="000000"/>
                          </a:solidFill>
                          <a:effectLst/>
                          <a:latin typeface="Calibri (Body)"/>
                        </a:rPr>
                        <a:t>Debt fraction</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72%</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Body)"/>
                        </a:rPr>
                        <a:t>"Assessing the Future of Distributed Wind: Opportunities for Behind-the Meter Projects" (Lantz et. al., 2016)</a:t>
                      </a:r>
                    </a:p>
                  </a:txBody>
                  <a:tcPr marL="18288"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5351894"/>
                  </a:ext>
                </a:extLst>
              </a:tr>
              <a:tr h="146245">
                <a:tc>
                  <a:txBody>
                    <a:bodyPr/>
                    <a:lstStyle/>
                    <a:p>
                      <a:pPr algn="l" fontAlgn="b"/>
                      <a:r>
                        <a:rPr lang="en-US" sz="700" b="0" i="0" u="none" strike="noStrike">
                          <a:solidFill>
                            <a:srgbClr val="000000"/>
                          </a:solidFill>
                          <a:effectLst/>
                          <a:latin typeface="Calibri (Body)"/>
                        </a:rPr>
                        <a:t>Debt interest rate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7.00%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700" b="0" i="0" u="none" strike="noStrike">
                          <a:solidFill>
                            <a:srgbClr val="000000"/>
                          </a:solidFill>
                          <a:effectLst/>
                          <a:latin typeface="Calibri (Body)"/>
                        </a:rPr>
                        <a:t>Lawrence Berkeley National Laboratory 2021 financial analysis </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089893"/>
                  </a:ext>
                </a:extLst>
              </a:tr>
              <a:tr h="146245">
                <a:tc>
                  <a:txBody>
                    <a:bodyPr/>
                    <a:lstStyle/>
                    <a:p>
                      <a:pPr algn="l" fontAlgn="b"/>
                      <a:r>
                        <a:rPr lang="en-US" sz="700" b="0" i="0" u="none" strike="noStrike">
                          <a:solidFill>
                            <a:srgbClr val="000000"/>
                          </a:solidFill>
                          <a:effectLst/>
                          <a:latin typeface="Calibri (Body)"/>
                        </a:rPr>
                        <a:t>Return on equity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544698531"/>
                  </a:ext>
                </a:extLst>
              </a:tr>
              <a:tr h="146245">
                <a:tc>
                  <a:txBody>
                    <a:bodyPr/>
                    <a:lstStyle/>
                    <a:p>
                      <a:pPr algn="l" fontAlgn="b"/>
                      <a:r>
                        <a:rPr lang="en-US" sz="700" b="0" i="0" u="none" strike="noStrike">
                          <a:solidFill>
                            <a:srgbClr val="000000"/>
                          </a:solidFill>
                          <a:effectLst/>
                          <a:latin typeface="Calibri (Body)"/>
                        </a:rPr>
                        <a:t>WACC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6.57%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781208"/>
                  </a:ext>
                </a:extLst>
              </a:tr>
              <a:tr h="146245">
                <a:tc>
                  <a:txBody>
                    <a:bodyPr/>
                    <a:lstStyle/>
                    <a:p>
                      <a:pPr algn="l" fontAlgn="b"/>
                      <a:r>
                        <a:rPr lang="en-US" sz="700" b="0" i="0" u="none" strike="noStrike">
                          <a:solidFill>
                            <a:srgbClr val="000000"/>
                          </a:solidFill>
                          <a:effectLst/>
                          <a:latin typeface="Calibri (Body)"/>
                        </a:rPr>
                        <a:t>WACC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3.97%</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8373747"/>
                  </a:ext>
                </a:extLst>
              </a:tr>
              <a:tr h="146245">
                <a:tc>
                  <a:txBody>
                    <a:bodyPr/>
                    <a:lstStyle/>
                    <a:p>
                      <a:pPr algn="l" fontAlgn="b"/>
                      <a:r>
                        <a:rPr lang="en-US" sz="700" b="0" i="0" u="none" strike="noStrike">
                          <a:solidFill>
                            <a:srgbClr val="000000"/>
                          </a:solidFill>
                          <a:effectLst/>
                          <a:latin typeface="Calibri (Body)"/>
                        </a:rPr>
                        <a:t>Capital recovery factor (nominal;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8.25%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22971534"/>
                  </a:ext>
                </a:extLst>
              </a:tr>
              <a:tr h="146245">
                <a:tc>
                  <a:txBody>
                    <a:bodyPr/>
                    <a:lstStyle/>
                    <a:p>
                      <a:pPr algn="l" fontAlgn="b"/>
                      <a:r>
                        <a:rPr lang="en-US" sz="700" b="0" i="0" u="none" strike="noStrike">
                          <a:solidFill>
                            <a:srgbClr val="000000"/>
                          </a:solidFill>
                          <a:effectLst/>
                          <a:latin typeface="Calibri (Body)"/>
                        </a:rPr>
                        <a:t>Capital recovery factor (real; after-tax)</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6.38%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343443927"/>
                  </a:ext>
                </a:extLst>
              </a:tr>
              <a:tr h="146245">
                <a:tc>
                  <a:txBody>
                    <a:bodyPr/>
                    <a:lstStyle/>
                    <a:p>
                      <a:pPr algn="l" fontAlgn="b"/>
                      <a:r>
                        <a:rPr lang="en-US" sz="700" b="0" i="0" u="none" strike="noStrike">
                          <a:solidFill>
                            <a:srgbClr val="000000"/>
                          </a:solidFill>
                          <a:effectLst/>
                          <a:latin typeface="Calibri (Body)"/>
                        </a:rPr>
                        <a:t>Depreciable basis</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Simplified depreciation schedule</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230158"/>
                  </a:ext>
                </a:extLst>
              </a:tr>
              <a:tr h="146245">
                <a:tc>
                  <a:txBody>
                    <a:bodyPr/>
                    <a:lstStyle/>
                    <a:p>
                      <a:pPr algn="l" fontAlgn="b"/>
                      <a:r>
                        <a:rPr lang="en-US" sz="700" b="0" i="0" u="none" strike="noStrike">
                          <a:solidFill>
                            <a:srgbClr val="000000"/>
                          </a:solidFill>
                          <a:effectLst/>
                          <a:latin typeface="Calibri (Body)"/>
                        </a:rPr>
                        <a:t>Depreciation schedule</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N/a</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5-year MACRS</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Body)"/>
                        </a:rPr>
                        <a:t> </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460284"/>
                  </a:ext>
                </a:extLst>
              </a:tr>
              <a:tr h="146245">
                <a:tc>
                  <a:txBody>
                    <a:bodyPr/>
                    <a:lstStyle/>
                    <a:p>
                      <a:pPr algn="l" fontAlgn="b"/>
                      <a:r>
                        <a:rPr lang="en-US" sz="700" b="0" i="0" u="none" strike="noStrike">
                          <a:solidFill>
                            <a:srgbClr val="000000"/>
                          </a:solidFill>
                          <a:effectLst/>
                          <a:latin typeface="Calibri (Body)"/>
                        </a:rPr>
                        <a:t>Depreciation adjustment (NPV)</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84.1%</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l" fontAlgn="ctr"/>
                      <a:r>
                        <a:rPr lang="en-US" sz="700" b="0" i="0" u="none" strike="noStrike">
                          <a:solidFill>
                            <a:srgbClr val="000000"/>
                          </a:solidFill>
                          <a:effectLst/>
                          <a:latin typeface="Calibri (Body)"/>
                        </a:rPr>
                        <a:t>Calculation</a:t>
                      </a:r>
                    </a:p>
                  </a:txBody>
                  <a:tcPr marL="18288" marR="99771" marT="49886" marB="49886"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792880"/>
                  </a:ext>
                </a:extLst>
              </a:tr>
              <a:tr h="146245">
                <a:tc>
                  <a:txBody>
                    <a:bodyPr/>
                    <a:lstStyle/>
                    <a:p>
                      <a:pPr algn="l" fontAlgn="b"/>
                      <a:r>
                        <a:rPr lang="en-US" sz="700" b="0" i="0" u="none" strike="noStrike">
                          <a:solidFill>
                            <a:srgbClr val="000000"/>
                          </a:solidFill>
                          <a:effectLst/>
                          <a:latin typeface="Calibri (Body)"/>
                        </a:rPr>
                        <a:t>Project finance factor</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106%</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18582523"/>
                  </a:ext>
                </a:extLst>
              </a:tr>
              <a:tr h="146245">
                <a:tc>
                  <a:txBody>
                    <a:bodyPr/>
                    <a:lstStyle/>
                    <a:p>
                      <a:pPr algn="l" fontAlgn="b"/>
                      <a:r>
                        <a:rPr lang="en-US" sz="700" b="0" i="0" u="none" strike="noStrike">
                          <a:solidFill>
                            <a:srgbClr val="000000"/>
                          </a:solidFill>
                          <a:effectLst/>
                          <a:latin typeface="Calibri (Body)"/>
                        </a:rPr>
                        <a:t>FCR (nominal)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8.70%</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046002174"/>
                  </a:ext>
                </a:extLst>
              </a:tr>
              <a:tr h="146245">
                <a:tc>
                  <a:txBody>
                    <a:bodyPr/>
                    <a:lstStyle/>
                    <a:p>
                      <a:pPr algn="l" fontAlgn="b"/>
                      <a:r>
                        <a:rPr lang="en-US" sz="700" b="0" i="0" u="none" strike="noStrike">
                          <a:solidFill>
                            <a:srgbClr val="000000"/>
                          </a:solidFill>
                          <a:effectLst/>
                          <a:latin typeface="Calibri (Body)"/>
                        </a:rPr>
                        <a:t>FCR (real)</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Body)"/>
                        </a:rPr>
                        <a:t>6.73%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55963240"/>
                  </a:ext>
                </a:extLst>
              </a:tr>
              <a:tr h="155994">
                <a:tc>
                  <a:txBody>
                    <a:bodyPr/>
                    <a:lstStyle/>
                    <a:p>
                      <a:pPr algn="l" fontAlgn="b"/>
                      <a:r>
                        <a:rPr lang="en-US" sz="700" b="0" i="0" u="none" strike="noStrike">
                          <a:solidFill>
                            <a:srgbClr val="FFFFFF"/>
                          </a:solidFill>
                          <a:effectLst/>
                          <a:latin typeface="Calibri (Body)"/>
                        </a:rPr>
                        <a:t>Levelized cost of energy</a:t>
                      </a:r>
                    </a:p>
                  </a:txBody>
                  <a:tcPr marL="18288"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$/MWh</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235</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163</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700" b="0" i="0" u="none" strike="noStrike">
                          <a:solidFill>
                            <a:srgbClr val="FFFFFF"/>
                          </a:solidFill>
                          <a:effectLst/>
                          <a:latin typeface="Calibri (Body)"/>
                        </a:rPr>
                        <a:t>78</a:t>
                      </a:r>
                    </a:p>
                  </a:txBody>
                  <a:tcPr marL="18288"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700" b="0" i="0" u="none" strike="noStrike">
                          <a:solidFill>
                            <a:srgbClr val="FFFFFF"/>
                          </a:solidFill>
                          <a:effectLst/>
                          <a:latin typeface="Calibri (Body)"/>
                        </a:rPr>
                        <a:t>Calculation</a:t>
                      </a:r>
                    </a:p>
                  </a:txBody>
                  <a:tcPr marL="18288"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287706599"/>
                  </a:ext>
                </a:extLst>
              </a:tr>
            </a:tbl>
          </a:graphicData>
        </a:graphic>
      </p:graphicFrame>
    </p:spTree>
    <p:extLst>
      <p:ext uri="{BB962C8B-B14F-4D97-AF65-F5344CB8AC3E}">
        <p14:creationId xmlns:p14="http://schemas.microsoft.com/office/powerpoint/2010/main" val="2255971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67E2-7F30-476E-B5BA-81493591421A}"/>
              </a:ext>
            </a:extLst>
          </p:cNvPr>
          <p:cNvSpPr>
            <a:spLocks noGrp="1"/>
          </p:cNvSpPr>
          <p:nvPr>
            <p:ph type="body" sz="quarter" idx="11"/>
          </p:nvPr>
        </p:nvSpPr>
        <p:spPr/>
        <p:txBody>
          <a:bodyPr/>
          <a:lstStyle/>
          <a:p>
            <a:r>
              <a:rPr lang="en-US"/>
              <a:t>NREL/PR-5000-88335</a:t>
            </a:r>
          </a:p>
        </p:txBody>
      </p:sp>
      <p:sp>
        <p:nvSpPr>
          <p:cNvPr id="3" name="Title 2">
            <a:extLst>
              <a:ext uri="{FF2B5EF4-FFF2-40B4-BE49-F238E27FC236}">
                <a16:creationId xmlns:a16="http://schemas.microsoft.com/office/drawing/2014/main" id="{5AAD6B65-447B-4254-B18C-C2094A48F782}"/>
              </a:ext>
            </a:extLst>
          </p:cNvPr>
          <p:cNvSpPr>
            <a:spLocks noGrp="1"/>
          </p:cNvSpPr>
          <p:nvPr>
            <p:ph type="title"/>
          </p:nvPr>
        </p:nvSpPr>
        <p:spPr/>
        <p:txBody>
          <a:bodyPr/>
          <a:lstStyle/>
          <a:p>
            <a:r>
              <a:rPr lang="en-US"/>
              <a:t>Thank You</a:t>
            </a:r>
          </a:p>
        </p:txBody>
      </p:sp>
      <p:sp>
        <p:nvSpPr>
          <p:cNvPr id="9" name="Rectangle 4">
            <a:extLst>
              <a:ext uri="{FF2B5EF4-FFF2-40B4-BE49-F238E27FC236}">
                <a16:creationId xmlns:a16="http://schemas.microsoft.com/office/drawing/2014/main" id="{7E5DD767-FDB9-8004-2857-0AAD6A90AC54}"/>
              </a:ext>
            </a:extLst>
          </p:cNvPr>
          <p:cNvSpPr>
            <a:spLocks noChangeArrowheads="1"/>
          </p:cNvSpPr>
          <p:nvPr/>
        </p:nvSpPr>
        <p:spPr bwMode="auto">
          <a:xfrm>
            <a:off x="339437" y="3585363"/>
            <a:ext cx="451658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800" b="0" i="0" u="none" strike="noStrike" cap="none" normalizeH="0" baseline="0">
                <a:ln>
                  <a:noFill/>
                </a:ln>
                <a:solidFill>
                  <a:schemeClr val="bg1"/>
                </a:solidFill>
                <a:effectLst/>
              </a:rPr>
              <a:t>This work was authored by the National Renewable Energy Laboratory, operated by Alliance for Sustainable Energy, LLC, for the U.S. Department of Energy (DOE) under Contract No. DE-AC36-08GO28308. Funding provided by U.S. Department of Energy Office of Energy Efficiency and Renewable Energy Wind Energy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bg1"/>
              </a:solidFill>
              <a:effectLst/>
            </a:endParaRPr>
          </a:p>
        </p:txBody>
      </p:sp>
    </p:spTree>
    <p:extLst>
      <p:ext uri="{BB962C8B-B14F-4D97-AF65-F5344CB8AC3E}">
        <p14:creationId xmlns:p14="http://schemas.microsoft.com/office/powerpoint/2010/main" val="186784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Reference </a:t>
            </a:r>
            <a:br>
              <a:rPr lang="en-US"/>
            </a:br>
            <a:r>
              <a:rPr lang="en-US"/>
              <a:t>Fixed-Bottom Offshore Wind Plant</a:t>
            </a:r>
          </a:p>
        </p:txBody>
      </p:sp>
      <p:sp>
        <p:nvSpPr>
          <p:cNvPr id="16" name="TextBox 15">
            <a:extLst>
              <a:ext uri="{FF2B5EF4-FFF2-40B4-BE49-F238E27FC236}">
                <a16:creationId xmlns:a16="http://schemas.microsoft.com/office/drawing/2014/main" id="{521A7550-BC5B-ED66-E7C4-3096F792628C}"/>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graphicFrame>
        <p:nvGraphicFramePr>
          <p:cNvPr id="14" name="Chart 13">
            <a:extLst>
              <a:ext uri="{FF2B5EF4-FFF2-40B4-BE49-F238E27FC236}">
                <a16:creationId xmlns:a16="http://schemas.microsoft.com/office/drawing/2014/main" id="{00000000-0008-0000-3B00-000003000000}"/>
              </a:ext>
            </a:extLst>
          </p:cNvPr>
          <p:cNvGraphicFramePr>
            <a:graphicFrameLocks/>
          </p:cNvGraphicFramePr>
          <p:nvPr>
            <p:extLst>
              <p:ext uri="{D42A27DB-BD31-4B8C-83A1-F6EECF244321}">
                <p14:modId xmlns:p14="http://schemas.microsoft.com/office/powerpoint/2010/main" val="1771996755"/>
              </p:ext>
            </p:extLst>
          </p:nvPr>
        </p:nvGraphicFramePr>
        <p:xfrm>
          <a:off x="0" y="907143"/>
          <a:ext cx="9144000" cy="4236357"/>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21">
            <a:extLst>
              <a:ext uri="{FF2B5EF4-FFF2-40B4-BE49-F238E27FC236}">
                <a16:creationId xmlns:a16="http://schemas.microsoft.com/office/drawing/2014/main" id="{00000000-0008-0000-3B00-000015000000}"/>
              </a:ext>
            </a:extLst>
          </p:cNvPr>
          <p:cNvSpPr txBox="1"/>
          <p:nvPr/>
        </p:nvSpPr>
        <p:spPr>
          <a:xfrm>
            <a:off x="7682560" y="3030895"/>
            <a:ext cx="699440" cy="428560"/>
          </a:xfrm>
          <a:prstGeom prst="rect">
            <a:avLst/>
          </a:prstGeom>
          <a:solidFill>
            <a:srgbClr val="FFFF0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err="1">
                <a:latin typeface="+mn-lt"/>
              </a:rPr>
              <a:t>OpEx</a:t>
            </a:r>
            <a:r>
              <a:rPr lang="en-US">
                <a:latin typeface="+mn-lt"/>
              </a:rPr>
              <a:t> (26.4%)</a:t>
            </a:r>
          </a:p>
        </p:txBody>
      </p:sp>
      <p:sp>
        <p:nvSpPr>
          <p:cNvPr id="17" name="TextBox 20">
            <a:extLst>
              <a:ext uri="{FF2B5EF4-FFF2-40B4-BE49-F238E27FC236}">
                <a16:creationId xmlns:a16="http://schemas.microsoft.com/office/drawing/2014/main" id="{00000000-0008-0000-3B00-000017000000}"/>
              </a:ext>
            </a:extLst>
          </p:cNvPr>
          <p:cNvSpPr txBox="1"/>
          <p:nvPr/>
        </p:nvSpPr>
        <p:spPr>
          <a:xfrm>
            <a:off x="4824633" y="3141910"/>
            <a:ext cx="2340466" cy="250997"/>
          </a:xfrm>
          <a:prstGeom prst="rect">
            <a:avLst/>
          </a:prstGeom>
          <a:solidFill>
            <a:srgbClr val="7030A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Financial </a:t>
            </a:r>
            <a:r>
              <a:rPr lang="en-US" err="1">
                <a:solidFill>
                  <a:schemeClr val="bg1"/>
                </a:solidFill>
              </a:rPr>
              <a:t>CapEx</a:t>
            </a:r>
            <a:r>
              <a:rPr lang="en-US">
                <a:solidFill>
                  <a:schemeClr val="bg1"/>
                </a:solidFill>
              </a:rPr>
              <a:t> (14.8%)</a:t>
            </a:r>
          </a:p>
        </p:txBody>
      </p:sp>
      <p:sp>
        <p:nvSpPr>
          <p:cNvPr id="18" name="TextBox 19">
            <a:extLst>
              <a:ext uri="{FF2B5EF4-FFF2-40B4-BE49-F238E27FC236}">
                <a16:creationId xmlns:a16="http://schemas.microsoft.com/office/drawing/2014/main" id="{00000000-0008-0000-3B00-000018000000}"/>
              </a:ext>
            </a:extLst>
          </p:cNvPr>
          <p:cNvSpPr txBox="1"/>
          <p:nvPr/>
        </p:nvSpPr>
        <p:spPr>
          <a:xfrm>
            <a:off x="1713122" y="3133447"/>
            <a:ext cx="2457757" cy="289573"/>
          </a:xfrm>
          <a:prstGeom prst="rect">
            <a:avLst/>
          </a:prstGeom>
          <a:solidFill>
            <a:srgbClr val="0070C0"/>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Balance of System </a:t>
            </a:r>
            <a:r>
              <a:rPr lang="en-US" err="1">
                <a:solidFill>
                  <a:schemeClr val="bg1"/>
                </a:solidFill>
              </a:rPr>
              <a:t>CapEx</a:t>
            </a:r>
            <a:r>
              <a:rPr lang="en-US">
                <a:solidFill>
                  <a:schemeClr val="bg1"/>
                </a:solidFill>
              </a:rPr>
              <a:t> (31.9%)</a:t>
            </a:r>
          </a:p>
        </p:txBody>
      </p:sp>
      <p:sp>
        <p:nvSpPr>
          <p:cNvPr id="19" name="TextBox 18">
            <a:extLst>
              <a:ext uri="{FF2B5EF4-FFF2-40B4-BE49-F238E27FC236}">
                <a16:creationId xmlns:a16="http://schemas.microsoft.com/office/drawing/2014/main" id="{00000000-0008-0000-3B00-000019000000}"/>
              </a:ext>
            </a:extLst>
          </p:cNvPr>
          <p:cNvSpPr txBox="1"/>
          <p:nvPr/>
        </p:nvSpPr>
        <p:spPr>
          <a:xfrm>
            <a:off x="849432" y="1331383"/>
            <a:ext cx="633826" cy="452597"/>
          </a:xfrm>
          <a:prstGeom prst="rect">
            <a:avLst/>
          </a:prstGeom>
          <a:solidFill>
            <a:srgbClr val="77933C"/>
          </a:solidFill>
          <a:ln w="9525">
            <a:solidFill>
              <a:schemeClr val="tx1"/>
            </a:solidFill>
          </a:ln>
        </p:spPr>
        <p:style>
          <a:lnRef idx="0">
            <a:scrgbClr r="0" g="0" b="0"/>
          </a:lnRef>
          <a:fillRef idx="0">
            <a:scrgbClr r="0" g="0" b="0"/>
          </a:fillRef>
          <a:effectRef idx="0">
            <a:scrgbClr r="0" g="0" b="0"/>
          </a:effectRef>
          <a:fontRef idx="minor">
            <a:schemeClr val="tx1"/>
          </a:fontRef>
        </p:style>
        <p:txBody>
          <a:bodyPr wrap="square" lIns="91440" tIns="45720" rIns="91440" bIns="45720"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a:solidFill>
                  <a:schemeClr val="bg1"/>
                </a:solidFill>
              </a:rPr>
              <a:t>Turbine (27.0%)</a:t>
            </a:r>
          </a:p>
        </p:txBody>
      </p:sp>
      <p:cxnSp>
        <p:nvCxnSpPr>
          <p:cNvPr id="20" name="Straight Connector 19">
            <a:extLst>
              <a:ext uri="{FF2B5EF4-FFF2-40B4-BE49-F238E27FC236}">
                <a16:creationId xmlns:a16="http://schemas.microsoft.com/office/drawing/2014/main" id="{00000000-0008-0000-3B00-000025000000}"/>
              </a:ext>
            </a:extLst>
          </p:cNvPr>
          <p:cNvCxnSpPr>
            <a:cxnSpLocks/>
          </p:cNvCxnSpPr>
          <p:nvPr/>
        </p:nvCxnSpPr>
        <p:spPr>
          <a:xfrm flipH="1">
            <a:off x="779586" y="1171790"/>
            <a:ext cx="8038832"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B7AC1-E26D-F90F-89CF-71B021AF1F6B}"/>
              </a:ext>
            </a:extLst>
          </p:cNvPr>
          <p:cNvCxnSpPr>
            <a:cxnSpLocks/>
          </p:cNvCxnSpPr>
          <p:nvPr/>
        </p:nvCxnSpPr>
        <p:spPr>
          <a:xfrm flipH="1">
            <a:off x="779586" y="3495890"/>
            <a:ext cx="8227254"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C4249B-AECA-42A7-973C-7CDBAE81702C}"/>
              </a:ext>
            </a:extLst>
          </p:cNvPr>
          <p:cNvCxnSpPr>
            <a:cxnSpLocks/>
          </p:cNvCxnSpPr>
          <p:nvPr/>
        </p:nvCxnSpPr>
        <p:spPr>
          <a:xfrm>
            <a:off x="21644741" y="9653095"/>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0000000-0008-0000-3B00-00001E000000}"/>
              </a:ext>
            </a:extLst>
          </p:cNvPr>
          <p:cNvCxnSpPr>
            <a:cxnSpLocks/>
          </p:cNvCxnSpPr>
          <p:nvPr/>
        </p:nvCxnSpPr>
        <p:spPr>
          <a:xfrm>
            <a:off x="1311742" y="1960266"/>
            <a:ext cx="0" cy="1587357"/>
          </a:xfrm>
          <a:prstGeom prst="line">
            <a:avLst/>
          </a:prstGeom>
          <a:ln w="12700">
            <a:solidFill>
              <a:schemeClr val="tx1">
                <a:lumMod val="40000"/>
                <a:lumOff val="60000"/>
              </a:schemeClr>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8" name="Picture 27" descr="FBOW_LCOE_waterfall.png"/>
          <p:cNvPicPr>
            <a:picLocks noChangeAspect="1"/>
          </p:cNvPicPr>
          <p:nvPr/>
        </p:nvPicPr>
        <p:blipFill>
          <a:blip r:embed="rId4"/>
          <a:stretch>
            <a:fillRect/>
          </a:stretch>
        </p:blipFill>
        <p:spPr>
          <a:xfrm>
            <a:off x="914400" y="914400"/>
            <a:ext cx="10058420" cy="4572009"/>
          </a:xfrm>
          <a:prstGeom prst="rect">
            <a:avLst/>
          </a:prstGeom>
        </p:spPr>
      </p:pic>
    </p:spTree>
    <p:extLst>
      <p:ext uri="{BB962C8B-B14F-4D97-AF65-F5344CB8AC3E}">
        <p14:creationId xmlns:p14="http://schemas.microsoft.com/office/powerpoint/2010/main" val="368059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0000000-0008-0000-4500-000003000000}"/>
              </a:ext>
            </a:extLst>
          </p:cNvPr>
          <p:cNvGraphicFramePr>
            <a:graphicFrameLocks/>
          </p:cNvGraphicFramePr>
          <p:nvPr>
            <p:extLst>
              <p:ext uri="{D42A27DB-BD31-4B8C-83A1-F6EECF244321}">
                <p14:modId xmlns:p14="http://schemas.microsoft.com/office/powerpoint/2010/main" val="1093422174"/>
              </p:ext>
            </p:extLst>
          </p:nvPr>
        </p:nvGraphicFramePr>
        <p:xfrm>
          <a:off x="0" y="907142"/>
          <a:ext cx="9143999" cy="423635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E0383ED-656D-1BD5-7D12-7A677E18BBCA}"/>
              </a:ext>
            </a:extLst>
          </p:cNvPr>
          <p:cNvSpPr>
            <a:spLocks noGrp="1"/>
          </p:cNvSpPr>
          <p:nvPr>
            <p:ph type="title"/>
          </p:nvPr>
        </p:nvSpPr>
        <p:spPr/>
        <p:txBody>
          <a:bodyPr/>
          <a:lstStyle/>
          <a:p>
            <a:r>
              <a:rPr lang="en-US"/>
              <a:t>Levelized Cost Breakdown for </a:t>
            </a:r>
            <a:br>
              <a:rPr lang="en-US"/>
            </a:br>
            <a:r>
              <a:rPr lang="en-US"/>
              <a:t>Reference Floating Offshore Wind Plant</a:t>
            </a:r>
          </a:p>
        </p:txBody>
      </p:sp>
      <p:sp>
        <p:nvSpPr>
          <p:cNvPr id="4" name="TextBox 3">
            <a:extLst>
              <a:ext uri="{FF2B5EF4-FFF2-40B4-BE49-F238E27FC236}">
                <a16:creationId xmlns:a16="http://schemas.microsoft.com/office/drawing/2014/main" id="{87867849-DE79-8ECD-4522-7DD55FB2BD13}"/>
              </a:ext>
            </a:extLst>
          </p:cNvPr>
          <p:cNvSpPr txBox="1"/>
          <p:nvPr/>
        </p:nvSpPr>
        <p:spPr>
          <a:xfrm>
            <a:off x="0" y="4945826"/>
            <a:ext cx="2332690" cy="215444"/>
          </a:xfrm>
          <a:prstGeom prst="rect">
            <a:avLst/>
          </a:prstGeom>
          <a:noFill/>
        </p:spPr>
        <p:txBody>
          <a:bodyPr wrap="none" rtlCol="0">
            <a:spAutoFit/>
          </a:bodyPr>
          <a:lstStyle/>
          <a:p>
            <a:r>
              <a:rPr lang="en-US" sz="800"/>
              <a:t>* Engineering Management cost small, but nonzero</a:t>
            </a:r>
          </a:p>
        </p:txBody>
      </p:sp>
      <p:sp>
        <p:nvSpPr>
          <p:cNvPr id="7" name="TextBox 19">
            <a:extLst>
              <a:ext uri="{FF2B5EF4-FFF2-40B4-BE49-F238E27FC236}">
                <a16:creationId xmlns:a16="http://schemas.microsoft.com/office/drawing/2014/main" id="{81B7D05E-E65D-0A07-3E5D-BE7CA1A1E60B}"/>
              </a:ext>
            </a:extLst>
          </p:cNvPr>
          <p:cNvSpPr txBox="1"/>
          <p:nvPr/>
        </p:nvSpPr>
        <p:spPr>
          <a:xfrm>
            <a:off x="1660314" y="3179960"/>
            <a:ext cx="2858593" cy="253191"/>
          </a:xfrm>
          <a:prstGeom prst="rect">
            <a:avLst/>
          </a:prstGeom>
          <a:solidFill>
            <a:srgbClr val="0070C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Balance of System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(45.4%)</a:t>
            </a:r>
          </a:p>
        </p:txBody>
      </p:sp>
      <p:sp>
        <p:nvSpPr>
          <p:cNvPr id="8" name="TextBox 20">
            <a:extLst>
              <a:ext uri="{FF2B5EF4-FFF2-40B4-BE49-F238E27FC236}">
                <a16:creationId xmlns:a16="http://schemas.microsoft.com/office/drawing/2014/main" id="{88862367-9E01-5614-79D9-100101696F9E}"/>
              </a:ext>
            </a:extLst>
          </p:cNvPr>
          <p:cNvSpPr txBox="1"/>
          <p:nvPr/>
        </p:nvSpPr>
        <p:spPr>
          <a:xfrm>
            <a:off x="4765614" y="2902155"/>
            <a:ext cx="2560283" cy="277805"/>
          </a:xfrm>
          <a:prstGeom prst="rect">
            <a:avLst/>
          </a:prstGeom>
          <a:solidFill>
            <a:srgbClr val="7030A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Financial </a:t>
            </a:r>
            <a:r>
              <a:rPr kumimoji="0" lang="en-US" b="0" i="0" u="none" strike="noStrike" kern="0" cap="none" spc="0" normalizeH="0" baseline="0" noProof="0" err="1">
                <a:ln>
                  <a:noFill/>
                </a:ln>
                <a:solidFill>
                  <a:sysClr val="window" lastClr="FFFFFF"/>
                </a:solidFill>
                <a:effectLst/>
                <a:uLnTx/>
                <a:uFillTx/>
                <a:latin typeface="Calibri" panose="020F0502020204030204"/>
                <a:ea typeface="+mn-ea"/>
                <a:cs typeface="+mn-cs"/>
              </a:rPr>
              <a:t>CapEx</a:t>
            </a:r>
            <a:r>
              <a:rPr kumimoji="0" lang="en-US" b="0" i="0" u="none" strike="noStrike" kern="0" cap="none" spc="0" normalizeH="0" baseline="0" noProof="0">
                <a:ln>
                  <a:noFill/>
                </a:ln>
                <a:solidFill>
                  <a:sysClr val="window" lastClr="FFFFFF"/>
                </a:solidFill>
                <a:effectLst/>
                <a:uLnTx/>
                <a:uFillTx/>
                <a:latin typeface="Calibri" panose="020F0502020204030204"/>
                <a:ea typeface="+mn-ea"/>
                <a:cs typeface="+mn-cs"/>
              </a:rPr>
              <a:t> (14.1%)</a:t>
            </a:r>
          </a:p>
        </p:txBody>
      </p:sp>
      <p:sp>
        <p:nvSpPr>
          <p:cNvPr id="9" name="TextBox 21">
            <a:extLst>
              <a:ext uri="{FF2B5EF4-FFF2-40B4-BE49-F238E27FC236}">
                <a16:creationId xmlns:a16="http://schemas.microsoft.com/office/drawing/2014/main" id="{E57F9FE2-42D0-825E-EFFD-1F89C5EF8E85}"/>
              </a:ext>
            </a:extLst>
          </p:cNvPr>
          <p:cNvSpPr txBox="1"/>
          <p:nvPr/>
        </p:nvSpPr>
        <p:spPr>
          <a:xfrm>
            <a:off x="7574133" y="2511453"/>
            <a:ext cx="724998" cy="390702"/>
          </a:xfrm>
          <a:prstGeom prst="rect">
            <a:avLst/>
          </a:prstGeom>
          <a:solidFill>
            <a:srgbClr val="FFFF00"/>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err="1">
                <a:ln>
                  <a:noFill/>
                </a:ln>
                <a:solidFill>
                  <a:sysClr val="windowText" lastClr="000000"/>
                </a:solidFill>
                <a:effectLst/>
                <a:uLnTx/>
                <a:uFillTx/>
                <a:latin typeface="Calibri" panose="020F0502020204030204"/>
                <a:ea typeface="+mn-ea"/>
                <a:cs typeface="+mn-cs"/>
              </a:rPr>
              <a:t>OpEx</a:t>
            </a:r>
            <a:r>
              <a:rPr kumimoji="0" lang="en-US" sz="900" b="0" i="0" u="none" strike="noStrike" kern="0" cap="none" spc="0" normalizeH="0" baseline="0" noProof="0">
                <a:ln>
                  <a:noFill/>
                </a:ln>
                <a:solidFill>
                  <a:sysClr val="windowText" lastClr="000000"/>
                </a:solidFill>
                <a:effectLst/>
                <a:uLnTx/>
                <a:uFillTx/>
                <a:latin typeface="Calibri" panose="020F0502020204030204"/>
                <a:ea typeface="+mn-ea"/>
                <a:cs typeface="+mn-cs"/>
              </a:rPr>
              <a:t> (17.8%)</a:t>
            </a:r>
          </a:p>
        </p:txBody>
      </p:sp>
      <p:cxnSp>
        <p:nvCxnSpPr>
          <p:cNvPr id="10" name="Straight Connector 9">
            <a:extLst>
              <a:ext uri="{FF2B5EF4-FFF2-40B4-BE49-F238E27FC236}">
                <a16:creationId xmlns:a16="http://schemas.microsoft.com/office/drawing/2014/main" id="{89D339AE-EF06-0BA6-9C45-C3A208C60E8F}"/>
              </a:ext>
            </a:extLst>
          </p:cNvPr>
          <p:cNvCxnSpPr>
            <a:cxnSpLocks/>
          </p:cNvCxnSpPr>
          <p:nvPr/>
        </p:nvCxnSpPr>
        <p:spPr>
          <a:xfrm>
            <a:off x="1344697" y="1723661"/>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8E2FEAB-A170-895E-3FD9-A2B366140D08}"/>
              </a:ext>
            </a:extLst>
          </p:cNvPr>
          <p:cNvCxnSpPr>
            <a:cxnSpLocks/>
          </p:cNvCxnSpPr>
          <p:nvPr/>
        </p:nvCxnSpPr>
        <p:spPr>
          <a:xfrm flipH="1">
            <a:off x="792956" y="1052140"/>
            <a:ext cx="8046244" cy="0"/>
          </a:xfrm>
          <a:prstGeom prst="line">
            <a:avLst/>
          </a:prstGeom>
          <a:noFill/>
          <a:ln w="6350" cap="flat" cmpd="sng" algn="ctr">
            <a:solidFill>
              <a:sysClr val="windowText" lastClr="000000"/>
            </a:solidFill>
            <a:prstDash val="lgDash"/>
            <a:miter lim="800000"/>
          </a:ln>
          <a:effectLst/>
        </p:spPr>
      </p:cxnSp>
      <p:sp>
        <p:nvSpPr>
          <p:cNvPr id="6" name="TextBox 18">
            <a:extLst>
              <a:ext uri="{FF2B5EF4-FFF2-40B4-BE49-F238E27FC236}">
                <a16:creationId xmlns:a16="http://schemas.microsoft.com/office/drawing/2014/main" id="{92093919-8CFF-C9CA-BE02-6993EEB1CA32}"/>
              </a:ext>
            </a:extLst>
          </p:cNvPr>
          <p:cNvSpPr txBox="1"/>
          <p:nvPr/>
        </p:nvSpPr>
        <p:spPr>
          <a:xfrm>
            <a:off x="897063" y="1212847"/>
            <a:ext cx="739364" cy="423952"/>
          </a:xfrm>
          <a:prstGeom prst="rect">
            <a:avLst/>
          </a:prstGeom>
          <a:solidFill>
            <a:srgbClr val="77933C"/>
          </a:solidFill>
          <a:ln w="9525">
            <a:solidFill>
              <a:sysClr val="windowText" lastClr="000000"/>
            </a:solidFill>
          </a:ln>
          <a:effectLst/>
        </p:spPr>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Turbine  (</a:t>
            </a:r>
            <a:r>
              <a:rPr lang="en-US" kern="0">
                <a:solidFill>
                  <a:schemeClr val="bg1"/>
                </a:solidFill>
                <a:latin typeface="Calibri" panose="020F0502020204030204"/>
              </a:rPr>
              <a:t>22.7</a:t>
            </a:r>
            <a:r>
              <a:rPr kumimoji="0" lang="en-US" b="0" i="0" u="none" strike="noStrike" kern="0" cap="none" spc="0" normalizeH="0" baseline="0" noProof="0">
                <a:ln>
                  <a:noFill/>
                </a:ln>
                <a:solidFill>
                  <a:schemeClr val="bg1"/>
                </a:solidFill>
                <a:effectLst/>
                <a:uLnTx/>
                <a:uFillTx/>
                <a:latin typeface="Calibri" panose="020F0502020204030204"/>
                <a:ea typeface="+mn-ea"/>
                <a:cs typeface="+mn-cs"/>
              </a:rPr>
              <a:t>%)</a:t>
            </a:r>
          </a:p>
        </p:txBody>
      </p:sp>
      <p:cxnSp>
        <p:nvCxnSpPr>
          <p:cNvPr id="12" name="Straight Connector 11">
            <a:extLst>
              <a:ext uri="{FF2B5EF4-FFF2-40B4-BE49-F238E27FC236}">
                <a16:creationId xmlns:a16="http://schemas.microsoft.com/office/drawing/2014/main" id="{BF623BE1-934B-FAF8-FAD2-223D107C906E}"/>
              </a:ext>
            </a:extLst>
          </p:cNvPr>
          <p:cNvCxnSpPr>
            <a:cxnSpLocks/>
          </p:cNvCxnSpPr>
          <p:nvPr/>
        </p:nvCxnSpPr>
        <p:spPr>
          <a:xfrm>
            <a:off x="4650824" y="1699228"/>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7D61A0-9365-FFCB-4E63-2B4C7D7486D9}"/>
              </a:ext>
            </a:extLst>
          </p:cNvPr>
          <p:cNvCxnSpPr>
            <a:cxnSpLocks/>
          </p:cNvCxnSpPr>
          <p:nvPr/>
        </p:nvCxnSpPr>
        <p:spPr>
          <a:xfrm>
            <a:off x="7461006" y="1699227"/>
            <a:ext cx="0" cy="1696177"/>
          </a:xfrm>
          <a:prstGeom prst="line">
            <a:avLst/>
          </a:prstGeom>
          <a:ln w="12700">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14" name="Picture 13" descr="FLOW_LCOE_waterfall.png"/>
          <p:cNvPicPr>
            <a:picLocks noChangeAspect="1"/>
          </p:cNvPicPr>
          <p:nvPr/>
        </p:nvPicPr>
        <p:blipFill>
          <a:blip r:embed="rId3"/>
          <a:stretch>
            <a:fillRect/>
          </a:stretch>
        </p:blipFill>
        <p:spPr>
          <a:xfrm>
            <a:off x="914400" y="914400"/>
            <a:ext cx="10058420" cy="4572009"/>
          </a:xfrm>
          <a:prstGeom prst="rect">
            <a:avLst/>
          </a:prstGeom>
        </p:spPr>
      </p:pic>
    </p:spTree>
    <p:extLst>
      <p:ext uri="{BB962C8B-B14F-4D97-AF65-F5344CB8AC3E}">
        <p14:creationId xmlns:p14="http://schemas.microsoft.com/office/powerpoint/2010/main" val="1052715888"/>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16x9-presentation-template-3-2022.potx" id="{51B94DFA-20C9-4636-BA6A-3B18D88CAA0C}" vid="{71737395-B416-428E-A876-174174D1CE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B1323E06821C43BF423A2B0C95D055" ma:contentTypeVersion="5" ma:contentTypeDescription="Create a new document." ma:contentTypeScope="" ma:versionID="0388da80510545d74e80a1644da7211f">
  <xsd:schema xmlns:xsd="http://www.w3.org/2001/XMLSchema" xmlns:xs="http://www.w3.org/2001/XMLSchema" xmlns:p="http://schemas.microsoft.com/office/2006/metadata/properties" xmlns:ns2="ce494762-11a6-4dac-99a9-d932fd80fd6e" xmlns:ns3="a8ceec0b-975c-4c28-86a8-e83aed309854" targetNamespace="http://schemas.microsoft.com/office/2006/metadata/properties" ma:root="true" ma:fieldsID="11e704746062c0ff13992106eb600822" ns2:_="" ns3:_="">
    <xsd:import namespace="ce494762-11a6-4dac-99a9-d932fd80fd6e"/>
    <xsd:import namespace="a8ceec0b-975c-4c28-86a8-e83aed30985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494762-11a6-4dac-99a9-d932fd80fd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ceec0b-975c-4c28-86a8-e83aed30985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8ceec0b-975c-4c28-86a8-e83aed309854">
      <UserInfo>
        <DisplayName>Shields, Matt</DisplayName>
        <AccountId>14</AccountId>
        <AccountType/>
      </UserInfo>
      <UserInfo>
        <DisplayName>Ryan, Kendra</DisplayName>
        <AccountId>48</AccountId>
        <AccountType/>
      </UserInfo>
      <UserInfo>
        <DisplayName>Smith, Brian</DisplayName>
        <AccountId>49</AccountId>
        <AccountType/>
      </UserInfo>
      <UserInfo>
        <DisplayName>Laird, Daniel</DisplayName>
        <AccountId>50</AccountId>
        <AccountType/>
      </UserInfo>
      <UserInfo>
        <DisplayName>Anstedt, Sheri</DisplayName>
        <AccountId>17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963FEA-C049-4E59-AA88-692CA855EC5E}">
  <ds:schemaRefs>
    <ds:schemaRef ds:uri="a8ceec0b-975c-4c28-86a8-e83aed309854"/>
    <ds:schemaRef ds:uri="ce494762-11a6-4dac-99a9-d932fd80fd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CCA2D5-2208-4DD2-AAEA-F7DC4851B458}">
  <ds:schemaRef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elements/1.1/"/>
    <ds:schemaRef ds:uri="a8ceec0b-975c-4c28-86a8-e83aed309854"/>
    <ds:schemaRef ds:uri="ce494762-11a6-4dac-99a9-d932fd80fd6e"/>
    <ds:schemaRef ds:uri="http://purl.org/dc/terms/"/>
  </ds:schemaRefs>
</ds:datastoreItem>
</file>

<file path=customXml/itemProps3.xml><?xml version="1.0" encoding="utf-8"?>
<ds:datastoreItem xmlns:ds="http://schemas.openxmlformats.org/officeDocument/2006/customXml" ds:itemID="{D16A664F-BAC4-449A-8476-196E469C3F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10379</Words>
  <Application>Microsoft Macintosh PowerPoint</Application>
  <PresentationFormat>On-screen Show (16:9)</PresentationFormat>
  <Paragraphs>2184</Paragraphs>
  <Slides>71</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-apple-system</vt:lpstr>
      <vt:lpstr>Arial</vt:lpstr>
      <vt:lpstr>Calibri</vt:lpstr>
      <vt:lpstr>Calibri (Body)</vt:lpstr>
      <vt:lpstr>Cambria Math</vt:lpstr>
      <vt:lpstr>Roboto</vt:lpstr>
      <vt:lpstr>Office Theme</vt:lpstr>
      <vt:lpstr>PowerPoint Presentation</vt:lpstr>
      <vt:lpstr>Acknowledgments</vt:lpstr>
      <vt:lpstr>List of Acronyms </vt:lpstr>
      <vt:lpstr>Executive Summary </vt:lpstr>
      <vt:lpstr>Executive Summary</vt:lpstr>
      <vt:lpstr>Key Inputs and Levelized Cost of Energy Results</vt:lpstr>
      <vt:lpstr>Levelized Cost Breakdown for  Reference Land-Based Wind Plant</vt:lpstr>
      <vt:lpstr>Levelized Cost Breakdown for Reference  Fixed-Bottom Offshore Wind Plant</vt:lpstr>
      <vt:lpstr>Levelized Cost Breakdown for  Reference Floating Offshore Wind Plant</vt:lpstr>
      <vt:lpstr>Levelized Cost Breakdown for  Reference Distributed Wind Projects</vt:lpstr>
      <vt:lpstr>Key Conclusions </vt:lpstr>
      <vt:lpstr>PowerPoint Presentation</vt:lpstr>
      <vt:lpstr>1. Background</vt:lpstr>
      <vt:lpstr>Background</vt:lpstr>
      <vt:lpstr>Background</vt:lpstr>
      <vt:lpstr>2. U.S. Department of Energy Goals and Reporting Requirements </vt:lpstr>
      <vt:lpstr>DOE Goals and Reporting Requirements</vt:lpstr>
      <vt:lpstr>GPRA Re-Baseline Efforts Then and Now</vt:lpstr>
      <vt:lpstr>Government Performance and Results Act Cost Reduction Pathway From 2023 to 2035 for Land-Based Wind</vt:lpstr>
      <vt:lpstr>Government Performance and Results Act Cost Reduction Pathway From 2023 to 2030 for Fixed-Bottom Offshore Wind</vt:lpstr>
      <vt:lpstr>Modeled Cost Reduction Pathway From 2023 to 2035  for Floating Offshore Wind Energy</vt:lpstr>
      <vt:lpstr>Baseline and GPRA Cost Reduction Pathway From 2023 to 2035 for Land-Based Wind Energy</vt:lpstr>
      <vt:lpstr>GPRA Cost Reduction Pathway From 2023 to 2035 for  Fixed-Bottom Offshore Wind Energy </vt:lpstr>
      <vt:lpstr>3. Land-Based Wind Energy</vt:lpstr>
      <vt:lpstr>Land-Based Wind Turbine Average Nameplate Capacity, Hub Height, Rotor Diameter, and Assumed Representative Wind Plant </vt:lpstr>
      <vt:lpstr>Reference Land-Based Wind Site Characteristics and Performance</vt:lpstr>
      <vt:lpstr>Land-Based Wind Project  Component Cost Breakdown</vt:lpstr>
      <vt:lpstr>Relative Value of Manufactured Product Components for the Land-Based Wind Project</vt:lpstr>
      <vt:lpstr>Land-Based Wind Plant Operational Expenditures Estimate and Historical Data</vt:lpstr>
      <vt:lpstr>Land-Based Wind Project Financial Assumptions </vt:lpstr>
      <vt:lpstr>LCOE for Representative Land-Based Wind Plant  and Historical Data  </vt:lpstr>
      <vt:lpstr>LCOE Breakdown for  Reference Land-Based Wind Plant</vt:lpstr>
      <vt:lpstr>Range of LCOE Parameters for Land-Based Wind</vt:lpstr>
      <vt:lpstr>4. Offshore Wind Energy</vt:lpstr>
      <vt:lpstr>2022 Market Average Offshore Wind Turbine and Representative Wind Plant </vt:lpstr>
      <vt:lpstr>Offshore Wind Reference Wind Sites  and Wind Plant Performance</vt:lpstr>
      <vt:lpstr>Fixed-Bottom Offshore Wind System CapEx Component Cost Breakdown</vt:lpstr>
      <vt:lpstr>Floating Offshore Wind System CapEx  Component Cost Breakdown</vt:lpstr>
      <vt:lpstr>Fixed-Bottom and Floating Offshore Wind  OpEx Estimates</vt:lpstr>
      <vt:lpstr>Fixed-Bottom and Floating Offshore Wind  Project Financial Assumptions </vt:lpstr>
      <vt:lpstr>2022 Offshore Wind Reference Plant  LCOE Estimates </vt:lpstr>
      <vt:lpstr>Levelized Cost Breakdown for Reference Fixed-Bottom Offshore Wind Plant</vt:lpstr>
      <vt:lpstr>Levelized Cost Breakdown for  Reference Floating Offshore Wind Plant</vt:lpstr>
      <vt:lpstr>Range of LCOE Parameters for  Fixed-Bottom Offshore Wind Platform</vt:lpstr>
      <vt:lpstr>Range of LCOE Parameters for  Floating Offshore Wind Platform</vt:lpstr>
      <vt:lpstr>5. Distributed Wind Energy</vt:lpstr>
      <vt:lpstr>Distributed Wind Turbine Characteristics for Residential, Commercial, and Large-Scale Projects</vt:lpstr>
      <vt:lpstr>Distributed Wind Site Characteristics  and Performance</vt:lpstr>
      <vt:lpstr>Distributed Wind Project Component Cost Breakdown and Estimated Operational Expenditures</vt:lpstr>
      <vt:lpstr>Distributed Wind Project Financial Assumptions </vt:lpstr>
      <vt:lpstr>LCOE Breakdown for Reference  Distributed Wind Projects</vt:lpstr>
      <vt:lpstr>6. References </vt:lpstr>
      <vt:lpstr>References</vt:lpstr>
      <vt:lpstr>References</vt:lpstr>
      <vt:lpstr>References</vt:lpstr>
      <vt:lpstr>7. Appendix</vt:lpstr>
      <vt:lpstr>FY 2023 GPRA Values Reported in Original Baseline Plant Terms</vt:lpstr>
      <vt:lpstr>Methodology for Estimating Manufactured Product Component Breakdown for Land-Based Wind Facilities</vt:lpstr>
      <vt:lpstr>Land-Based Wind Reference Project Details </vt:lpstr>
      <vt:lpstr>Land-Based Wind System CapEx Breakdown</vt:lpstr>
      <vt:lpstr>Land-Based Wind System CapEx Breakdown (continued)</vt:lpstr>
      <vt:lpstr>Land-Based Wind OpEx and Financing Terms</vt:lpstr>
      <vt:lpstr>Fixed-Bottom Offshore Wind  Reference Project Details </vt:lpstr>
      <vt:lpstr>Fixed-Bottom Offshore Wind  System CapEx Breakdown</vt:lpstr>
      <vt:lpstr>Fixed-Bottom Offshore Wind  OpEx and Financing Terms</vt:lpstr>
      <vt:lpstr>Floating Offshore Wind Reference Project Details </vt:lpstr>
      <vt:lpstr>Floating Offshore Wind System CapEx Breakdown</vt:lpstr>
      <vt:lpstr>Floating Offshore Wind OpEx and Financing Terms</vt:lpstr>
      <vt:lpstr>Distributed Wind Reference Project Details </vt:lpstr>
      <vt:lpstr>Distributed Wind System  CapEx, OpEx, and Financials Breakdown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Presentation Guidance</dc:title>
  <dc:subject>PowerPoint presentation template for newer wide-screen monitors and TVs.</dc:subject>
  <dc:creator>Stehly, Tyler</dc:creator>
  <cp:keywords/>
  <dc:description/>
  <cp:lastModifiedBy>Stehly, Tyler</cp:lastModifiedBy>
  <cp:revision>1</cp:revision>
  <cp:lastPrinted>2018-01-04T20:30:58Z</cp:lastPrinted>
  <dcterms:created xsi:type="dcterms:W3CDTF">2022-07-28T16:46:02Z</dcterms:created>
  <dcterms:modified xsi:type="dcterms:W3CDTF">2023-12-29T17:05:41Z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0x01010056B1323E06821C43BF423A2B0C95D055</vt:lpwstr>
  </property>
  <property fmtid="{D5CDD505-2E9C-101B-9397-08002B2CF9AE}" pid="3" name="MSIP_Label_95965d95-ecc0-4720-b759-1f33c42ed7da_Enabled">
    <vt:lpwstr>true</vt:lpwstr>
  </property>
  <property fmtid="{D5CDD505-2E9C-101B-9397-08002B2CF9AE}" pid="4" name="MSIP_Label_95965d95-ecc0-4720-b759-1f33c42ed7da_SetDate">
    <vt:lpwstr>2023-12-29T16:25:43Z</vt:lpwstr>
  </property>
  <property fmtid="{D5CDD505-2E9C-101B-9397-08002B2CF9AE}" pid="5" name="MSIP_Label_95965d95-ecc0-4720-b759-1f33c42ed7da_Method">
    <vt:lpwstr>Privileged</vt:lpwstr>
  </property>
  <property fmtid="{D5CDD505-2E9C-101B-9397-08002B2CF9AE}" pid="6" name="MSIP_Label_95965d95-ecc0-4720-b759-1f33c42ed7da_Name">
    <vt:lpwstr>General</vt:lpwstr>
  </property>
  <property fmtid="{D5CDD505-2E9C-101B-9397-08002B2CF9AE}" pid="7" name="MSIP_Label_95965d95-ecc0-4720-b759-1f33c42ed7da_SiteId">
    <vt:lpwstr>a0f29d7e-28cd-4f54-8442-7885aee7c080</vt:lpwstr>
  </property>
  <property fmtid="{D5CDD505-2E9C-101B-9397-08002B2CF9AE}" pid="8" name="MSIP_Label_95965d95-ecc0-4720-b759-1f33c42ed7da_ActionId">
    <vt:lpwstr>4b141e03-0ce8-4932-b874-174a51ea4a94</vt:lpwstr>
  </property>
  <property fmtid="{D5CDD505-2E9C-101B-9397-08002B2CF9AE}" pid="9" name="MSIP_Label_95965d95-ecc0-4720-b759-1f33c42ed7da_ContentBits">
    <vt:lpwstr>0</vt:lpwstr>
  </property>
</Properties>
</file>